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8" r:id="rId3"/>
    <p:sldId id="27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8" r:id="rId22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cmbx10" panose="020B0604020202020204"/>
      <p:regular r:id="rId30"/>
    </p:embeddedFont>
    <p:embeddedFont>
      <p:font typeface="cmex10" panose="020B0604020202020204"/>
      <p:regular r:id="rId31"/>
    </p:embeddedFont>
    <p:embeddedFont>
      <p:font typeface="cmmi10" panose="020B0604020202020204"/>
      <p:regular r:id="rId32"/>
    </p:embeddedFont>
    <p:embeddedFont>
      <p:font typeface="cmmi7" panose="020B0604020202020204"/>
      <p:regular r:id="rId33"/>
    </p:embeddedFont>
    <p:embeddedFont>
      <p:font typeface="cmr10" panose="020B0604020202020204"/>
      <p:regular r:id="rId34"/>
    </p:embeddedFont>
    <p:embeddedFont>
      <p:font typeface="cmr7" panose="020B0604020202020204"/>
      <p:regular r:id="rId35"/>
    </p:embeddedFont>
    <p:embeddedFont>
      <p:font typeface="cmss10" panose="020B0604020202020204"/>
      <p:regular r:id="rId36"/>
    </p:embeddedFont>
    <p:embeddedFont>
      <p:font typeface="cmsy10" panose="020B0604020202020204"/>
      <p:regular r:id="rId37"/>
    </p:embeddedFont>
    <p:embeddedFont>
      <p:font typeface="CMSY10ORIG" panose="020B0604020202020204"/>
      <p:regular r:id="rId38"/>
    </p:embeddedFont>
    <p:embeddedFont>
      <p:font typeface="cmsy7" panose="020B0604020202020204"/>
      <p:regular r:id="rId39"/>
    </p:embeddedFont>
    <p:embeddedFont>
      <p:font typeface="Garamond" panose="02020404030301010803" pitchFamily="18" charset="0"/>
      <p:regular r:id="rId40"/>
      <p:bold r:id="rId41"/>
      <p:italic r:id="rId42"/>
    </p:embeddedFont>
  </p:embeddedFontLst>
  <p:custDataLst>
    <p:tags r:id="rId4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276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BB1208D-F9DD-40F1-B079-BB49323B25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825EF8E-571E-4CD1-8E9A-2D6A00727F7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AE60EB3F-D820-4C10-A568-A9399E6A422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0C30728D-3F64-4942-8C1E-249F41C3C02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E2BC4E8-9B4B-4310-BE87-0B3362ACB7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90A71F0-7C90-475D-8359-20AD024F24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DA2ECE9-D740-42DA-9571-0E07260ACA7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A35D005-8291-4F92-A5C1-48DD2669223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8895CB19-687E-4627-A17F-CE8F9609E4B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8A43641F-713D-4D9B-9141-FDB0288C060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5D5FF441-7D59-4F52-AF2C-05779D2E61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96DA3F81-9E1B-4115-B733-DE4B782245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E083C8B-036E-4737-B9B3-1CEAE501FB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97405D-8B4E-42F9-B69D-5A7D05D81B25}" type="slidenum">
              <a:rPr lang="en-US" altLang="en-US" sz="130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195D9C9-D336-4378-8A78-E0E5F3DC1D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0E25F91-8EF5-457F-86BF-9B65EC6543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CA0D1151-1232-4DC9-A529-374EEAC60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BB76CD4B-43FD-4983-84B0-40EF9C081E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7D68F06-BDBB-4718-AA53-D03A9D4FD1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36900" y="625475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3A4682A-9EB3-4E14-B7C2-CED8738AE1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42088" y="6243638"/>
            <a:ext cx="2133600" cy="457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3DDA9E8-4740-4B12-A6FC-B6ABF941E45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926312-68D8-4137-BF89-752CAE32E83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10672-06E8-4BB5-9102-70111EB10126}" type="datetime1">
              <a:rPr lang="en-US"/>
              <a:pPr>
                <a:defRPr/>
              </a:pPr>
              <a:t>12/5/2022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2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9C3C59-0161-4A85-B835-44A00131A9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D1B824-01D4-4F00-A248-9AB9AD86F14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AD15BA-20A6-4227-9723-EB79EDAEDF4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3019032-B010-4940-B0D6-7C92375AB07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3390E-84C1-4FEA-9562-2BAF198236F9}" type="datetime1">
              <a:rPr lang="en-US"/>
              <a:pPr>
                <a:defRPr/>
              </a:pPr>
              <a:t>12/5/2022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45665F-0C49-4332-A4C2-29B2A317129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39B6E3-874B-4290-B363-6B3DCC2925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E7E821-9D87-4915-95BE-A4C7B10E5C0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0FAC1B4-A72D-48F6-87E3-C56C276AE77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C3A7A-D474-47A6-BB1D-C1B7621FC0DB}" type="datetime1">
              <a:rPr lang="en-US"/>
              <a:pPr>
                <a:defRPr/>
              </a:pPr>
              <a:t>12/5/2022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41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9CD644-4A7C-4B6F-A4A6-C72E35E088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6556C3-8306-4D39-A604-69586BF346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F449D-DAD9-4279-AC8B-18A85A3306B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62069DD-B567-4C55-AEE7-78286028750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8DFBF-1F12-4C4D-82A6-8A9F8EA777DE}" type="datetime1">
              <a:rPr lang="en-US"/>
              <a:pPr>
                <a:defRPr/>
              </a:pPr>
              <a:t>12/5/2022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04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3747C6-E909-49D9-B240-D2C7ED1899A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DB404-FFDF-4BE3-AD3F-125C752ED2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25FF5-2426-4777-9C11-ED4DD80759A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1EB7FF3-AC0B-4C65-B4A4-A571A3531E3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605D6-FBF6-4416-A894-9CAE67BD87A4}" type="datetime1">
              <a:rPr lang="en-US"/>
              <a:pPr>
                <a:defRPr/>
              </a:pPr>
              <a:t>12/5/2022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56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AA033F-42CB-4BEC-B2AE-26573F2BEBB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4A048B-ADD4-471D-A93D-825A4A3A0F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2B050B-8B64-46B6-86F6-8E13AE66E05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87B9C5E-AD6A-4DA9-A3FD-FD21256CC66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DDA2C-8465-4A4F-AECB-5FF20B2AA773}" type="datetime1">
              <a:rPr lang="en-US"/>
              <a:pPr>
                <a:defRPr/>
              </a:pPr>
              <a:t>12/5/2022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86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67C1D56-FBCF-4F37-8924-7F0172D2E7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A7A0C5F-650B-4E4D-9743-EADA202382A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73731-A127-4DD1-B190-43847EC5CE5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B41A5A-C528-4F59-B929-7A01D3AC02D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272D1-6CE6-41BB-883D-BD4FFA204063}" type="datetime1">
              <a:rPr lang="en-US"/>
              <a:pPr>
                <a:defRPr/>
              </a:pPr>
              <a:t>12/5/2022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21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A8474D4-1591-476F-AFC4-B3DF9D889C7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36B8FE6-8F55-4A3D-A648-81989A67200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F8FCA-7487-4048-8C8D-02FD125118C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63CFE7A-90D0-4E12-AAE8-A8F7DC5A8AF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08435-7101-4688-8A51-ABCB20D2CEE1}" type="datetime1">
              <a:rPr lang="en-US"/>
              <a:pPr>
                <a:defRPr/>
              </a:pPr>
              <a:t>12/5/2022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50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9AE34CB-51AE-4F29-A284-6301380384E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21F6D22-D7DE-4FB1-B95B-965F23FB4C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F07086-2062-4441-942C-643C18709C7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86A7C55-DF26-4F0B-BCBA-7C70518FF19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02ECB-2635-412E-ACD4-6962D55BF1D1}" type="datetime1">
              <a:rPr lang="en-US"/>
              <a:pPr>
                <a:defRPr/>
              </a:pPr>
              <a:t>12/5/2022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354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96CC89-793A-4A81-B5AC-8EDE01AC1E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AF164B-A8A6-407D-8DE6-2E164002DCB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A127F-6BE6-41EF-9432-172DBF798F9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C3E65C1-43C1-48AC-AFBF-2A7DC5D93A4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C23D2-E893-4EEF-8B5F-57FAC47388B9}" type="datetime1">
              <a:rPr lang="en-US"/>
              <a:pPr>
                <a:defRPr/>
              </a:pPr>
              <a:t>12/5/2022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8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6660D9-A890-4163-B79D-14C14C1B90E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CDAC1E-6223-487D-969A-3D09828A527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DE2D71-3F8B-4C34-AF3A-3FD4927711B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FC120A8-C2B3-463E-9564-129A58C9E3A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04A00-96CB-46F4-84CD-AAFB198F47C3}" type="datetime1">
              <a:rPr lang="en-US"/>
              <a:pPr>
                <a:defRPr/>
              </a:pPr>
              <a:t>12/5/2022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12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CE62741-C599-4BD8-9F71-B9DC285475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FB26F1C-50CF-4DA7-A6D5-D5FF176510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2E1FCF59-390C-4917-9646-48882652A0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71CBE95C-8054-4A22-9B47-07204321117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fld id="{6A9DA17F-99E3-4436-88ED-C34D9386E1E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C2898DDC-25B6-4309-93BE-A664829E8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39F8E1BA-AC57-48BA-A5D5-71795CDB11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2DF644EB-7EDD-4A0E-9352-FEEA1CD064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5DCEF5F6-0CEE-4076-8653-3798C6F7B40F}" type="datetime1">
              <a:rPr lang="en-US"/>
              <a:pPr>
                <a:defRPr/>
              </a:pPr>
              <a:t>12/5/2022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0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15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506.06201v1" TargetMode="External"/><Relationship Id="rId7" Type="http://schemas.openxmlformats.org/officeDocument/2006/relationships/hyperlink" Target="https://www.jstor.org/stable/23020502" TargetMode="External"/><Relationship Id="rId2" Type="http://schemas.openxmlformats.org/officeDocument/2006/relationships/hyperlink" Target="https://stla.github.io/stlapblog/posts/StanLKJprio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s.stackexchange.com/questions/72790/bound-for-the-correlation-of-three-random-variables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s://mc-stan.org/docs/2_25/reference-manual/correlation-matrix-transform-section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A221B947-BE50-4E26-8D4C-8B49D02C9E5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412870-AFAB-4BE2-8769-5E13BA35CBC7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5123" name="Rectangle 8">
            <a:extLst>
              <a:ext uri="{FF2B5EF4-FFF2-40B4-BE49-F238E27FC236}">
                <a16:creationId xmlns:a16="http://schemas.microsoft.com/office/drawing/2014/main" id="{6BAF8A7F-1F5F-4547-8C10-B5657A68768A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019797-191C-4B1E-A273-1F478D5CCE01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12/5/2022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EB0E58D1-D3B4-4075-9BC4-482A34DD1A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36-617: Applied Linear Models 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05E88990-7957-4C4E-87EC-4BEF510F90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Two Vignettes: </a:t>
            </a:r>
            <a:br>
              <a:rPr lang="en-US" altLang="en-US" sz="2400" dirty="0"/>
            </a:br>
            <a:r>
              <a:rPr lang="en-US" altLang="en-US" sz="2400" dirty="0"/>
              <a:t>   Sensitivity, and Correlated Eta’s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Brian Junker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132E Baker Hall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brian@stat.cmu.edu</a:t>
            </a:r>
          </a:p>
        </p:txBody>
      </p:sp>
      <p:sp>
        <p:nvSpPr>
          <p:cNvPr id="5126" name="Text Box 4">
            <a:extLst>
              <a:ext uri="{FF2B5EF4-FFF2-40B4-BE49-F238E27FC236}">
                <a16:creationId xmlns:a16="http://schemas.microsoft.com/office/drawing/2014/main" id="{73F2588A-3335-4A9E-85DB-3E3E8B344646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TexPoint fonts used in EMF.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Read the TexPoint manual before you delete this box.: </a:t>
            </a:r>
            <a:r>
              <a:rPr lang="en-US" altLang="en-US" sz="1800">
                <a:latin typeface="cmmi10" panose="020B0604020202020204"/>
              </a:rPr>
              <a:t>A</a:t>
            </a:r>
            <a:r>
              <a:rPr lang="en-US" altLang="en-US" sz="1800">
                <a:latin typeface="cmmi7" panose="020B0604020202020204"/>
              </a:rPr>
              <a:t>A</a:t>
            </a:r>
            <a:r>
              <a:rPr lang="en-US" altLang="en-US" sz="1800">
                <a:latin typeface="cmr10" panose="020B0604020202020204"/>
              </a:rPr>
              <a:t>A</a:t>
            </a:r>
            <a:r>
              <a:rPr lang="en-US" altLang="en-US" sz="1800">
                <a:latin typeface="cmr7" panose="020B0604020202020204"/>
              </a:rPr>
              <a:t>A</a:t>
            </a:r>
            <a:r>
              <a:rPr lang="en-US" altLang="en-US" sz="1800">
                <a:latin typeface="cmsy10" panose="020B0604020202020204"/>
              </a:rPr>
              <a:t>A</a:t>
            </a:r>
            <a:r>
              <a:rPr lang="en-US" altLang="en-US" sz="1800">
                <a:latin typeface="cmbx10" pitchFamily="34" charset="0"/>
              </a:rPr>
              <a:t>A</a:t>
            </a:r>
            <a:r>
              <a:rPr lang="en-US" altLang="en-US" sz="1800">
                <a:latin typeface="cmss10" panose="020B0604020202020204"/>
              </a:rPr>
              <a:t>A</a:t>
            </a:r>
            <a:r>
              <a:rPr lang="en-US" altLang="en-US" sz="1800">
                <a:latin typeface="CMSY10ORIG" pitchFamily="34" charset="0"/>
              </a:rPr>
              <a:t>A</a:t>
            </a:r>
            <a:r>
              <a:rPr lang="en-US" altLang="en-US" sz="1800">
                <a:latin typeface="cmsy7" panose="020B0604020202020204"/>
              </a:rPr>
              <a:t>A</a:t>
            </a:r>
            <a:r>
              <a:rPr lang="en-US" altLang="en-US" sz="1800">
                <a:latin typeface="cmex10" panose="020B0604020202020204"/>
              </a:rPr>
              <a:t>A</a:t>
            </a:r>
            <a:endParaRPr lang="en-US" altLang="en-US" sz="1800">
              <a:latin typeface="cmss10" panose="020B0604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0ADAC0-7A2F-498B-B1A8-C1BE52E0555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 2: Sensitivity to shape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distribution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0ADAC0-7A2F-498B-B1A8-C1BE52E055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815" t="-10695" b="-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4D663C2-B7A9-4EFA-98D5-5922CD16E0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there are outliers that we can’t get rid of, but they affect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We could 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with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, a scaled t-distribution</a:t>
                </a:r>
              </a:p>
              <a:p>
                <a:pPr lvl="1"/>
                <a:r>
                  <a:rPr lang="en-US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𝑑𝑓</m:t>
                        </m:r>
                      </m:sub>
                    </m:sSub>
                  </m:oMath>
                </a14:m>
                <a:r>
                  <a:rPr lang="en-US" dirty="0"/>
                  <a:t> distribution has fatter tails than the normal</a:t>
                </a:r>
              </a:p>
              <a:p>
                <a:pPr lvl="2"/>
                <a:r>
                  <a:rPr lang="en-US" dirty="0"/>
                  <a:t>Outliers will affect means less</a:t>
                </a:r>
              </a:p>
              <a:p>
                <a:pPr lvl="2"/>
                <a:r>
                  <a:rPr lang="en-US" dirty="0"/>
                  <a:t>Since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will vary less,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should be smaller</a:t>
                </a:r>
              </a:p>
              <a:p>
                <a:pPr lvl="2"/>
                <a:r>
                  <a:rPr lang="en-US" dirty="0"/>
                  <a:t>Maybe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will be smaller too?</a:t>
                </a:r>
              </a:p>
              <a:p>
                <a:pPr lvl="1"/>
                <a:r>
                  <a:rPr lang="en-US" dirty="0"/>
                  <a:t>Try this for several different </a:t>
                </a:r>
                <a:r>
                  <a:rPr lang="en-US" i="1" dirty="0" err="1"/>
                  <a:t>df</a:t>
                </a:r>
                <a:r>
                  <a:rPr lang="en-US" dirty="0"/>
                  <a:t> values…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4D663C2-B7A9-4EFA-98D5-5922CD16E0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93" t="-1615" b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7F9DE-7204-495C-A064-58C9D586D8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2B050B-8B64-46B6-86F6-8E13AE66E05D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1076FC-A9C8-42FD-8350-1E9FC662658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FCFDDA2C-8465-4A4F-AECB-5FF20B2AA773}" type="datetime1">
              <a:rPr lang="en-US" smtClean="0"/>
              <a:pPr>
                <a:defRPr/>
              </a:pPr>
              <a:t>12/5/2022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EEE86D-3843-6114-1D2F-8E3B86F89BE8}"/>
              </a:ext>
            </a:extLst>
          </p:cNvPr>
          <p:cNvSpPr txBox="1"/>
          <p:nvPr/>
        </p:nvSpPr>
        <p:spPr>
          <a:xfrm>
            <a:off x="4800600" y="6313487"/>
            <a:ext cx="2223686" cy="369332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lmer</a:t>
            </a:r>
            <a:r>
              <a:rPr lang="en-US" dirty="0">
                <a:solidFill>
                  <a:srgbClr val="FF0000"/>
                </a:solidFill>
              </a:rPr>
              <a:t>() can’t do this!)</a:t>
            </a:r>
          </a:p>
        </p:txBody>
      </p:sp>
    </p:spTree>
    <p:extLst>
      <p:ext uri="{BB962C8B-B14F-4D97-AF65-F5344CB8AC3E}">
        <p14:creationId xmlns:p14="http://schemas.microsoft.com/office/powerpoint/2010/main" val="814669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E4A7A-398F-43B0-BF5A-A81916F7B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blmer_1_t_prior.stan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7DB8FA-D045-4B6A-BD27-B3E571251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36675"/>
            <a:ext cx="4038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model {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real mu[N];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// level 1: likelihood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for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in 1:N) {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mu[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&lt;- a0[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newpid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]] + a1*VISIT[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y[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~ normal(mu[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],sig);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// level 2: prior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for (j in 1:J) {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a0[j] ~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student_t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(df,b0,tau0);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//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add’l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priors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b0 ~ normal(0,1e+6);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a1 ~ normal(0,1e+6);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sig ~ uniform(0,10);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tau0 ~ uniform(0,10);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30987-C748-4E07-A2A7-7196B5A32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36675"/>
            <a:ext cx="4038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blmer_t_prior.data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c(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as.list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(cd4),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list(y=sqrt(cd4$CD4PCT),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N=length(cd4$CD4PCT),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J=max(cd4$newpid),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=1))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blmer_t_1_prior &lt;-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stan(fit=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blmer_t_prior.model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 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data=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blmer_t_prior.data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blmer_t_prior.data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. . .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=3 . . .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blmer_t_3_prior &lt;-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stan(fit=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blmer_t_prior.model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data=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blmer_t_prior.data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blmer_t_prior.data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. . .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=10 . . .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blmer_t_10_prior &lt;- stan(fit=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blmer_t_prior.model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data=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blmer_t_prior.data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blmer_t_prior.data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. . .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=20 . . .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blmer_t_20_prior &lt;-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stan(fit=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blmer_t_prior.model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data=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blmer_t_prior.data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FF259-CBF8-485C-ACDA-C172109E47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F449D-DAD9-4279-AC8B-18A85A3306B8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2D036-CA03-499F-97B8-8785918B8AE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78B8DFBF-1F12-4C4D-82A6-8A9F8EA777DE}" type="datetime1">
              <a:rPr lang="en-US" smtClean="0"/>
              <a:pPr>
                <a:defRPr/>
              </a:pPr>
              <a:t>12/5/2022</a:t>
            </a:fld>
            <a:endParaRPr lang="en-US" alt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E6BFE36-EC6C-43F0-B805-23F9177C963F}"/>
              </a:ext>
            </a:extLst>
          </p:cNvPr>
          <p:cNvSpPr/>
          <p:nvPr/>
        </p:nvSpPr>
        <p:spPr>
          <a:xfrm>
            <a:off x="762000" y="3535770"/>
            <a:ext cx="3048000" cy="302623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2B4177-78EC-498F-AF53-A0A5B59465D3}"/>
              </a:ext>
            </a:extLst>
          </p:cNvPr>
          <p:cNvSpPr/>
          <p:nvPr/>
        </p:nvSpPr>
        <p:spPr>
          <a:xfrm>
            <a:off x="4724400" y="2238194"/>
            <a:ext cx="838200" cy="2286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864831F-8650-46E6-B79E-DA4C3590A5FD}"/>
              </a:ext>
            </a:extLst>
          </p:cNvPr>
          <p:cNvSpPr/>
          <p:nvPr/>
        </p:nvSpPr>
        <p:spPr>
          <a:xfrm>
            <a:off x="7104016" y="3276871"/>
            <a:ext cx="838200" cy="2286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ED3045-CC61-4043-8E9E-130DE02466CF}"/>
              </a:ext>
            </a:extLst>
          </p:cNvPr>
          <p:cNvSpPr/>
          <p:nvPr/>
        </p:nvSpPr>
        <p:spPr>
          <a:xfrm>
            <a:off x="7104016" y="4276156"/>
            <a:ext cx="838200" cy="2286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2AF44E4-F49B-4E55-AE73-B1FAFCADCFB1}"/>
              </a:ext>
            </a:extLst>
          </p:cNvPr>
          <p:cNvSpPr/>
          <p:nvPr/>
        </p:nvSpPr>
        <p:spPr>
          <a:xfrm>
            <a:off x="7125787" y="5275441"/>
            <a:ext cx="838200" cy="2286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7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8DFD6BF-C100-4326-9B4D-F9B3F3D7A1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 2: Sensitivity to shape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distribution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8DFD6BF-C100-4326-9B4D-F9B3F3D7A1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815" t="-10695" b="-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6D7D9-E3A5-4CD8-B40E-28E76F58CC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R code to set up the table... </a:t>
            </a:r>
          </a:p>
          <a:p>
            <a:pPr marL="0" indent="0">
              <a:buNone/>
            </a:pPr>
            <a:endParaRPr lang="pt-B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t1    t3   t10   t20 Normal</a:t>
            </a: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sig     0.78  0.77  0.77  0.77   0.77</a:t>
            </a: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tau0    0.66  1.04  1.28  1.35   1.41</a:t>
            </a: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a1     -0.03 -0.03 -0.03 -0.03  -0.03</a:t>
            </a: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b0      5.14  4.99  4.86  4.82   4.78</a:t>
            </a: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a0[1]   4.60  4.52  4.49  4.49   4.48</a:t>
            </a: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a0[2]   0.99  1.11  1.25  1.29   1.36</a:t>
            </a: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a0[3]   5.80  5.84  5.86  5.87   5.87</a:t>
            </a: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a0[4]   5.53  5.57  5.58  5.59   5.60</a:t>
            </a: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a0[5]   4.55  4.37  4.26  4.22   4.21</a:t>
            </a: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a0[6]   5.30  5.33  5.34  5.34   5.34</a:t>
            </a: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a0[7]   5.54  5.58  5.59  5.60   5.60</a:t>
            </a: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a0[8]   5.12  5.10  5.10  5.10   5.09</a:t>
            </a: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a0[9]   6.16  6.20  6.22  6.23   6.23</a:t>
            </a: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a0[10]  5.59  5.65  5.66  5.66   5.67</a:t>
            </a:r>
          </a:p>
          <a:p>
            <a:pPr marL="0" indent="0">
              <a:buNone/>
            </a:pPr>
            <a:endParaRPr lang="fr-F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</a:t>
            </a:r>
            <a:r>
              <a:rPr lang="fr-F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stuff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E10DF-7286-40DA-B97A-994F5474F3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2B050B-8B64-46B6-86F6-8E13AE66E05D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81C47A-5ADF-419D-BCCC-746A8E335B6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FCFDDA2C-8465-4A4F-AECB-5FF20B2AA773}" type="datetime1">
              <a:rPr lang="en-US" smtClean="0"/>
              <a:pPr>
                <a:defRPr/>
              </a:pPr>
              <a:t>12/5/2022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CE1BDD-0D29-4154-8D74-319AADBD6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633" y="1219200"/>
            <a:ext cx="4219573" cy="23998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D151B7-4BE2-4D89-B612-84E42628E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5800" y="3675062"/>
            <a:ext cx="4219573" cy="239982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7C55AD2-0C4B-4408-8627-5D6A22785111}"/>
              </a:ext>
            </a:extLst>
          </p:cNvPr>
          <p:cNvSpPr/>
          <p:nvPr/>
        </p:nvSpPr>
        <p:spPr>
          <a:xfrm>
            <a:off x="8153400" y="4191000"/>
            <a:ext cx="304800" cy="1524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5213C76-9A69-4AFA-BCDB-A878588197BB}"/>
              </a:ext>
            </a:extLst>
          </p:cNvPr>
          <p:cNvSpPr/>
          <p:nvPr/>
        </p:nvSpPr>
        <p:spPr>
          <a:xfrm>
            <a:off x="8153400" y="4395503"/>
            <a:ext cx="304800" cy="1524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FC8837-37EA-4BD8-B6EC-1A2369606E4A}"/>
              </a:ext>
            </a:extLst>
          </p:cNvPr>
          <p:cNvSpPr/>
          <p:nvPr/>
        </p:nvSpPr>
        <p:spPr>
          <a:xfrm>
            <a:off x="8362406" y="5238867"/>
            <a:ext cx="304800" cy="1524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680C92-100C-4A3C-83B6-9DDFDA34AE8C}"/>
                  </a:ext>
                </a:extLst>
              </p:cNvPr>
              <p:cNvSpPr txBox="1"/>
              <p:nvPr/>
            </p:nvSpPr>
            <p:spPr>
              <a:xfrm flipH="1">
                <a:off x="6019800" y="4592536"/>
                <a:ext cx="1402081" cy="646331"/>
              </a:xfrm>
              <a:prstGeom prst="rect">
                <a:avLst/>
              </a:prstGeom>
              <a:noFill/>
              <a:ln>
                <a:solidFill>
                  <a:srgbClr val="FF33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Small sample sizes 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≤2)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</a:rPr>
                  <a:t>; shrink toward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680C92-100C-4A3C-83B6-9DDFDA34A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19800" y="4592536"/>
                <a:ext cx="1402081" cy="646331"/>
              </a:xfrm>
              <a:prstGeom prst="rect">
                <a:avLst/>
              </a:prstGeom>
              <a:blipFill>
                <a:blip r:embed="rId5"/>
                <a:stretch>
                  <a:fillRect b="-4630"/>
                </a:stretch>
              </a:blipFill>
              <a:ln>
                <a:solidFill>
                  <a:srgbClr val="FF33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ECA5CFF-9779-4802-B0DE-6B30029427AF}"/>
              </a:ext>
            </a:extLst>
          </p:cNvPr>
          <p:cNvCxnSpPr>
            <a:cxnSpLocks/>
          </p:cNvCxnSpPr>
          <p:nvPr/>
        </p:nvCxnSpPr>
        <p:spPr>
          <a:xfrm flipV="1">
            <a:off x="7543800" y="4560411"/>
            <a:ext cx="533400" cy="125889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21B81E4-9B4C-4E71-848B-9911B8D8949A}"/>
              </a:ext>
            </a:extLst>
          </p:cNvPr>
          <p:cNvCxnSpPr>
            <a:cxnSpLocks/>
          </p:cNvCxnSpPr>
          <p:nvPr/>
        </p:nvCxnSpPr>
        <p:spPr>
          <a:xfrm>
            <a:off x="7611427" y="5116989"/>
            <a:ext cx="694373" cy="121878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5A3E1903-5712-49F7-A7C0-D70A3F92A749}"/>
              </a:ext>
            </a:extLst>
          </p:cNvPr>
          <p:cNvSpPr/>
          <p:nvPr/>
        </p:nvSpPr>
        <p:spPr>
          <a:xfrm>
            <a:off x="485233" y="2971800"/>
            <a:ext cx="304800" cy="1524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644BF14-1DFB-4759-B75D-29DEBA5262B3}"/>
              </a:ext>
            </a:extLst>
          </p:cNvPr>
          <p:cNvSpPr/>
          <p:nvPr/>
        </p:nvSpPr>
        <p:spPr>
          <a:xfrm>
            <a:off x="498026" y="3352800"/>
            <a:ext cx="568774" cy="265611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6A9E7E0-7251-416E-B738-4F19DE0FF95C}"/>
              </a:ext>
            </a:extLst>
          </p:cNvPr>
          <p:cNvSpPr/>
          <p:nvPr/>
        </p:nvSpPr>
        <p:spPr>
          <a:xfrm>
            <a:off x="474617" y="4014697"/>
            <a:ext cx="568774" cy="265611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F33849B-575A-4073-99CB-B639CAE9D4BC}"/>
              </a:ext>
            </a:extLst>
          </p:cNvPr>
          <p:cNvSpPr/>
          <p:nvPr/>
        </p:nvSpPr>
        <p:spPr>
          <a:xfrm>
            <a:off x="8117747" y="2962285"/>
            <a:ext cx="304800" cy="1524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DD85488-4FFA-42D3-B8DC-5D2A6A74D82C}"/>
              </a:ext>
            </a:extLst>
          </p:cNvPr>
          <p:cNvSpPr/>
          <p:nvPr/>
        </p:nvSpPr>
        <p:spPr>
          <a:xfrm>
            <a:off x="513536" y="2249295"/>
            <a:ext cx="321668" cy="265611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7325578-4800-4C92-9757-38B3D2BC1F87}"/>
              </a:ext>
            </a:extLst>
          </p:cNvPr>
          <p:cNvSpPr/>
          <p:nvPr/>
        </p:nvSpPr>
        <p:spPr>
          <a:xfrm>
            <a:off x="8130810" y="1280319"/>
            <a:ext cx="304800" cy="1524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9434A3B-E32A-4977-BB39-46457B16823D}"/>
              </a:ext>
            </a:extLst>
          </p:cNvPr>
          <p:cNvSpPr/>
          <p:nvPr/>
        </p:nvSpPr>
        <p:spPr>
          <a:xfrm>
            <a:off x="454483" y="2523627"/>
            <a:ext cx="568774" cy="265611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5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10EE475-64BB-4E6C-9753-E94B9AF5C08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 3: Estimating shape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distribution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10EE475-64BB-4E6C-9753-E94B9AF5C0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815" t="-10695" b="-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D112A6B-54E3-414D-BFEA-4B2B76AEF7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9075"/>
                <a:ext cx="8229600" cy="4530725"/>
              </a:xfrm>
            </p:spPr>
            <p:txBody>
              <a:bodyPr/>
              <a:lstStyle/>
              <a:p>
                <a:r>
                  <a:rPr lang="en-US" dirty="0"/>
                  <a:t>Because of the flexibility of Bayesian model-building, we can also consider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327025" lvl="1" indent="0">
                  <a:buNone/>
                </a:pPr>
                <a:r>
                  <a:rPr lang="en-US" sz="3000" dirty="0"/>
                  <a:t>and estimate </a:t>
                </a:r>
                <a:r>
                  <a:rPr lang="en-US" sz="3000" i="1" dirty="0" err="1"/>
                  <a:t>df</a:t>
                </a:r>
                <a:r>
                  <a:rPr lang="en-US" sz="3000" i="1" dirty="0"/>
                  <a:t> </a:t>
                </a:r>
                <a:r>
                  <a:rPr lang="en-US" sz="3000" dirty="0"/>
                  <a:t>along with all of the other parameters in the model</a:t>
                </a:r>
              </a:p>
              <a:p>
                <a:pPr marL="784225" lvl="1" indent="-457200"/>
                <a:r>
                  <a:rPr lang="en-US" sz="3000" i="1" dirty="0"/>
                  <a:t>Let the data choose the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600" i="1" dirty="0"/>
                  <a:t> distribution!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D112A6B-54E3-414D-BFEA-4B2B76AEF7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9075"/>
                <a:ext cx="8229600" cy="4530725"/>
              </a:xfrm>
              <a:blipFill>
                <a:blip r:embed="rId4"/>
                <a:stretch>
                  <a:fillRect l="-593" t="-1613" b="-9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2297B-11DB-4057-AB0A-D243C2D02B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2B050B-8B64-46B6-86F6-8E13AE66E05D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07E8D44-7235-4A96-8D46-9BCC6F82047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FCFDDA2C-8465-4A4F-AECB-5FF20B2AA773}" type="datetime1">
              <a:rPr lang="en-US" smtClean="0"/>
              <a:pPr>
                <a:defRPr/>
              </a:pPr>
              <a:t>12/5/2022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CF3156-2638-4591-A27E-D3238F5266E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79773"/>
            <a:ext cx="5808134" cy="23172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2B1319-E8DF-4091-7323-54ADB22E44E3}"/>
              </a:ext>
            </a:extLst>
          </p:cNvPr>
          <p:cNvSpPr txBox="1"/>
          <p:nvPr/>
        </p:nvSpPr>
        <p:spPr>
          <a:xfrm>
            <a:off x="4800600" y="6313487"/>
            <a:ext cx="2223686" cy="369332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lmer</a:t>
            </a:r>
            <a:r>
              <a:rPr lang="en-US" dirty="0">
                <a:solidFill>
                  <a:srgbClr val="FF0000"/>
                </a:solidFill>
              </a:rPr>
              <a:t>() can’t do this!)</a:t>
            </a:r>
          </a:p>
        </p:txBody>
      </p:sp>
    </p:spTree>
    <p:extLst>
      <p:ext uri="{BB962C8B-B14F-4D97-AF65-F5344CB8AC3E}">
        <p14:creationId xmlns:p14="http://schemas.microsoft.com/office/powerpoint/2010/main" val="2127379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9EBBC-6F26-4C71-9FBD-1BF9E7797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blmer_1_df_est.stan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7798A-4F76-46EB-B623-DFD4B30A3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79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model {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real mu[N];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// level 1: likelihood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for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in 1:N) {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mu[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&lt;- a0[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newpid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]] + a1*VISIT[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y[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~ normal(mu[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],sig);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// level 2: prior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for (j in 1:J) {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a0[j] ~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student_t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(df,b0,tau0);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//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add’l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priors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b0 ~ normal(0,1e+6);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a1 ~ normal(0,1e+6);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sig ~ uniform(0,10);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tau0 ~ uniform(0,10);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~ gamma(1,1);  // exponential dist.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78348-EF94-4A68-A812-9454046CD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79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blmer_df_est.data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c(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as.list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(cd4),                         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list(y=sqrt(cd4$CD4PCT),                             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N=length(cd4$CD4PCT),                            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J=max(cd4$newpid))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blmer_df_est.model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stan(file="blmer_1_df_est.stan",                          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data=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blmer_df_est.data,chains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=0)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blmer_df_est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stan(fit=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blmer_df_est.model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                  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data=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blmer_df_est.data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blmer_df_est,par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=c("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parlist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mean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se_mean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2.5%   25%   50%   75% 97.5%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n_eff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Rhat</a:t>
            </a:r>
            <a:endParaRPr lang="en-US" sz="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4.79    0.03 1.46  2.62  3.77  4.56  5.56  8.32  2915    1</a:t>
            </a:r>
          </a:p>
          <a:p>
            <a:pPr marL="0" indent="0">
              <a:buNone/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sig     0.77    0.00 0.02  0.74  0.76  0.77  0.79  0.81  4520    1</a:t>
            </a:r>
          </a:p>
          <a:p>
            <a:pPr marL="0" indent="0">
              <a:buNone/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tau0    1.14    0.00 0.10  0.95  1.08  1.14  1.21  1.33  3740    1</a:t>
            </a:r>
          </a:p>
          <a:p>
            <a:pPr marL="0" indent="0">
              <a:buNone/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a1     -0.03    0.00 0.00 -0.04 -0.03 -0.03 -0.03 -0.02  1961    1</a:t>
            </a:r>
          </a:p>
          <a:p>
            <a:pPr marL="0" indent="0">
              <a:buNone/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b0      4.94    0.00 0.10  4.74  4.87  4.94  5.01  5.14  3715    1</a:t>
            </a:r>
          </a:p>
          <a:p>
            <a:pPr marL="0" indent="0">
              <a:buNone/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a0[1]   4.51    0.00 0.32  3.87  4.29  4.51  4.73  5.14  9152    1</a:t>
            </a:r>
          </a:p>
          <a:p>
            <a:pPr marL="0" indent="0">
              <a:buNone/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a0[2]   1.16    0.01 0.56  0.07  0.78  1.15  1.54  2.25  8510    1</a:t>
            </a:r>
          </a:p>
          <a:p>
            <a:pPr marL="0" indent="0">
              <a:buNone/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a0[3]   5.85    0.00 0.29  5.30  5.65  5.85  6.06  6.43  8229    1</a:t>
            </a:r>
          </a:p>
          <a:p>
            <a:pPr marL="0" indent="0">
              <a:buNone/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a0[4]   5.58    0.00 0.30  4.99  5.38  5.58  5.79  6.19  7024    1</a:t>
            </a:r>
          </a:p>
          <a:p>
            <a:pPr marL="0" indent="0">
              <a:buNone/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a0[5]   4.32    0.01 0.64  3.00  3.92  4.32  4.74  5.54  8011    1</a:t>
            </a:r>
          </a:p>
          <a:p>
            <a:pPr marL="0" indent="0">
              <a:buNone/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a0[6]   5.33    0.00 0.31  4.73  5.12  5.33  5.53  5.96  7266    1</a:t>
            </a:r>
          </a:p>
          <a:p>
            <a:pPr marL="0" indent="0">
              <a:buNone/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a0[7]   5.59    0.00 0.29  5.01  5.40  5.58  5.78  6.15  8496    1</a:t>
            </a:r>
          </a:p>
          <a:p>
            <a:pPr marL="0" indent="0">
              <a:buNone/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a0[8]   5.09    0.00 0.36  4.37  4.86  5.10  5.33  5.81  7823    1</a:t>
            </a:r>
          </a:p>
          <a:p>
            <a:pPr marL="0" indent="0">
              <a:buNone/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a0[9]   6.21    0.00 0.35  5.55  5.97  6.21  6.45  6.89  6648    1</a:t>
            </a:r>
          </a:p>
          <a:p>
            <a:pPr marL="0" indent="0">
              <a:buNone/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a0[10]  5.66    0.00 0.30  5.07  5.45  5.65  5.86  6.26  8797   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71D97-8879-4AB0-AD43-BEC3EAB3B8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2B050B-8B64-46B6-86F6-8E13AE66E05D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F66F3A-A8AA-45DE-BE86-C909DD848C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FCFDDA2C-8465-4A4F-AECB-5FF20B2AA773}" type="datetime1">
              <a:rPr lang="en-US" smtClean="0"/>
              <a:pPr>
                <a:defRPr/>
              </a:pPr>
              <a:t>12/5/2022</a:t>
            </a:fld>
            <a:endParaRPr lang="en-US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D89B778-BF2A-492B-9140-FB0CDBE7DE2B}"/>
              </a:ext>
            </a:extLst>
          </p:cNvPr>
          <p:cNvSpPr/>
          <p:nvPr/>
        </p:nvSpPr>
        <p:spPr>
          <a:xfrm>
            <a:off x="533400" y="5181600"/>
            <a:ext cx="1905000" cy="2286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33B29F-F722-4F88-BDFE-3EF4FEAA2291}"/>
              </a:ext>
            </a:extLst>
          </p:cNvPr>
          <p:cNvSpPr/>
          <p:nvPr/>
        </p:nvSpPr>
        <p:spPr>
          <a:xfrm>
            <a:off x="4648200" y="4071255"/>
            <a:ext cx="838200" cy="2286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8DBC7C-898E-4306-95C9-9B1A2C73CE95}"/>
                  </a:ext>
                </a:extLst>
              </p:cNvPr>
              <p:cNvSpPr txBox="1"/>
              <p:nvPr/>
            </p:nvSpPr>
            <p:spPr>
              <a:xfrm>
                <a:off x="2895600" y="2776399"/>
                <a:ext cx="1600200" cy="523220"/>
              </a:xfrm>
              <a:prstGeom prst="rect">
                <a:avLst/>
              </a:prstGeom>
              <a:noFill/>
              <a:ln>
                <a:solidFill>
                  <a:srgbClr val="FF33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Looks like 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df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5 is about right…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8DBC7C-898E-4306-95C9-9B1A2C73C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776399"/>
                <a:ext cx="1600200" cy="523220"/>
              </a:xfrm>
              <a:prstGeom prst="rect">
                <a:avLst/>
              </a:prstGeom>
              <a:blipFill>
                <a:blip r:embed="rId2"/>
                <a:stretch>
                  <a:fillRect l="-755" r="-1887" b="-10227"/>
                </a:stretch>
              </a:blipFill>
              <a:ln>
                <a:solidFill>
                  <a:srgbClr val="FF33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C3AA1D-735E-4436-B93D-D7F6CA89407A}"/>
              </a:ext>
            </a:extLst>
          </p:cNvPr>
          <p:cNvCxnSpPr/>
          <p:nvPr/>
        </p:nvCxnSpPr>
        <p:spPr>
          <a:xfrm>
            <a:off x="4191000" y="3352800"/>
            <a:ext cx="457200" cy="685800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3649E9A-4BA3-486E-A0E1-8CD4B5560A22}"/>
              </a:ext>
            </a:extLst>
          </p:cNvPr>
          <p:cNvSpPr/>
          <p:nvPr/>
        </p:nvSpPr>
        <p:spPr>
          <a:xfrm>
            <a:off x="2438400" y="3471454"/>
            <a:ext cx="381000" cy="2286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442B1EB-DA93-45AB-90B2-838D84B6781B}"/>
              </a:ext>
            </a:extLst>
          </p:cNvPr>
          <p:cNvCxnSpPr>
            <a:cxnSpLocks/>
          </p:cNvCxnSpPr>
          <p:nvPr/>
        </p:nvCxnSpPr>
        <p:spPr>
          <a:xfrm flipH="1">
            <a:off x="1828800" y="3810000"/>
            <a:ext cx="647700" cy="1219200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BC667D8-3D3D-43B6-B973-B9D32F759CAE}"/>
              </a:ext>
            </a:extLst>
          </p:cNvPr>
          <p:cNvSpPr txBox="1"/>
          <p:nvPr/>
        </p:nvSpPr>
        <p:spPr>
          <a:xfrm>
            <a:off x="3220572" y="6268572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You would probably want to try some different priors on </a:t>
            </a:r>
            <a:r>
              <a:rPr lang="en-US" sz="1200" dirty="0" err="1"/>
              <a:t>df</a:t>
            </a:r>
            <a:r>
              <a:rPr lang="en-US" sz="1200" dirty="0"/>
              <a:t> to see how much the estimated </a:t>
            </a:r>
            <a:r>
              <a:rPr lang="en-US" sz="1200" dirty="0" err="1"/>
              <a:t>df</a:t>
            </a:r>
            <a:r>
              <a:rPr lang="en-US" sz="1200" dirty="0"/>
              <a:t> is affected (sensitivity analysis again!).</a:t>
            </a:r>
          </a:p>
        </p:txBody>
      </p:sp>
    </p:spTree>
    <p:extLst>
      <p:ext uri="{BB962C8B-B14F-4D97-AF65-F5344CB8AC3E}">
        <p14:creationId xmlns:p14="http://schemas.microsoft.com/office/powerpoint/2010/main" val="397150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1AEFF0B-1DE9-45AA-B2A5-D0B51A57062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Correlated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’s: </a:t>
                </a:r>
                <a:r>
                  <a:rPr lang="en-US" dirty="0" err="1"/>
                  <a:t>lmer</a:t>
                </a:r>
                <a:r>
                  <a:rPr lang="en-US" dirty="0"/>
                  <a:t> vs stan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1AEFF0B-1DE9-45AA-B2A5-D0B51A5706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815" t="-10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8698FA6-F094-4A28-83C2-ADC9FBC1DE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530725"/>
              </a:xfrm>
            </p:spPr>
            <p:txBody>
              <a:bodyPr/>
              <a:lstStyle/>
              <a:p>
                <a:r>
                  <a:rPr lang="en-US" dirty="0"/>
                  <a:t>For the random-intercepts/random-slopes model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327025" lvl="1" indent="0">
                  <a:buNone/>
                </a:pPr>
                <a:r>
                  <a:rPr lang="en-US" sz="3000" dirty="0"/>
                  <a:t>it’s generally better 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</m:oMath>
                </a14:m>
                <a:r>
                  <a:rPr lang="en-US" sz="3000" dirty="0"/>
                  <a:t> rather than forcing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≡0.</m:t>
                    </m:r>
                  </m:oMath>
                </a14:m>
                <a:r>
                  <a:rPr lang="en-US" sz="3000" dirty="0"/>
                  <a:t> </a:t>
                </a:r>
              </a:p>
              <a:p>
                <a:pPr lvl="1"/>
                <a:r>
                  <a:rPr lang="en-US" dirty="0"/>
                  <a:t>This happens “automatically” with </a:t>
                </a:r>
                <a:br>
                  <a:rPr lang="en-US" dirty="0"/>
                </a:br>
                <a:r>
                  <a:rPr lang="en-US" dirty="0"/>
                  <a:t>   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lmer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(y ~ 1 + VISIT + (1 + VISIT |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newpid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/>
                <a:r>
                  <a:rPr lang="en-US" dirty="0"/>
                  <a:t>OTOH Stan assumes independence unless you build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</m:oMath>
                </a14:m>
                <a:r>
                  <a:rPr lang="en-US" dirty="0"/>
                  <a:t> into the model!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8698FA6-F094-4A28-83C2-ADC9FBC1DE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530725"/>
              </a:xfrm>
              <a:blipFill>
                <a:blip r:embed="rId4"/>
                <a:stretch>
                  <a:fillRect l="-593" t="-1615" r="-741" b="-12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7A12E7-60A8-48A1-8C63-0A95291A04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2B050B-8B64-46B6-86F6-8E13AE66E05D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BF22B34-BC64-453E-9A3A-50EB2A59D68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FCFDDA2C-8465-4A4F-AECB-5FF20B2AA773}" type="datetime1">
              <a:rPr lang="en-US" smtClean="0"/>
              <a:pPr>
                <a:defRPr/>
              </a:pPr>
              <a:t>12/5/2022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1C12DF-F995-4870-9719-287CF2E34B5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266" y="1740876"/>
            <a:ext cx="6063437" cy="154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05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949DEA-1841-4657-A899-5CF9C1B5D58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Example 4: Uncorrelated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en-US" dirty="0"/>
                  <a:t>’s in stan</a:t>
                </a:r>
                <a:br>
                  <a:rPr lang="en-US" alt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949DEA-1841-4657-A899-5CF9C1B5D5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815" t="-10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10174B-C1F6-4A9F-BCEA-C0FCBC75EF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641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model {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real mu[N];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// level 1: likelihood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for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in 1:N) {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mu[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&lt;- a0[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newpid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]] +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a1[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newpid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]]*VISIT[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y[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~ normal(mu[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],sig);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// level 2: prior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for (j in 1:J) {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a0[j] ~ normal(b0,tau0);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a1[j] ~ normal(b1,tau1);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//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add'l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priors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b0 ~ normal(0,1e+6);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b1 ~ normal(0,1e+6);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sig ~ uniform(0,10);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tau0 ~ uniform(0,10);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tau1 ~ uniform(0,10);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6A2A6392-3D1E-49AF-A7FC-9249FC2941D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066800"/>
                <a:ext cx="4038600" cy="5064125"/>
              </a:xfrm>
            </p:spPr>
            <p:txBody>
              <a:bodyPr/>
              <a:lstStyle/>
              <a:p>
                <a:r>
                  <a:rPr lang="en-US" dirty="0"/>
                  <a:t>This model corresponds to the </a:t>
                </a:r>
                <a:r>
                  <a:rPr lang="en-US" dirty="0" err="1"/>
                  <a:t>lmer</a:t>
                </a:r>
                <a:r>
                  <a:rPr lang="en-US" dirty="0"/>
                  <a:t> model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lmer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(y ~ 1 + VISIT + (1|newpid) + </a:t>
                </a:r>
                <a:b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      (0+VISIT|newpid))</a:t>
                </a:r>
                <a:endParaRPr lang="en-US" sz="1400" dirty="0"/>
              </a:p>
              <a:p>
                <a:r>
                  <a:rPr lang="en-US" dirty="0"/>
                  <a:t>Since we didn’t specify a correlation in the stan model, stan assumes the correlation is zero.</a:t>
                </a:r>
              </a:p>
              <a:p>
                <a:r>
                  <a:rPr lang="en-US" dirty="0"/>
                  <a:t>We’ll 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in the model, and build up the covariance  matrix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6A2A6392-3D1E-49AF-A7FC-9249FC2941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066800"/>
                <a:ext cx="4038600" cy="5064125"/>
              </a:xfrm>
              <a:blipFill>
                <a:blip r:embed="rId3"/>
                <a:stretch>
                  <a:fillRect l="-1057" t="-1083" r="-3625" b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ACF21-6382-4B3C-A749-162D16C4EE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F449D-DAD9-4279-AC8B-18A85A3306B8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FC965-1FA2-4C0C-8B7B-859261E7C2F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78B8DFBF-1F12-4C4D-82A6-8A9F8EA777DE}" type="datetime1">
              <a:rPr lang="en-US" smtClean="0"/>
              <a:pPr>
                <a:defRPr/>
              </a:pPr>
              <a:t>12/5/2022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90A733-64B7-4EEC-AC02-80BC5C46A3D1}"/>
              </a:ext>
            </a:extLst>
          </p:cNvPr>
          <p:cNvSpPr txBox="1"/>
          <p:nvPr/>
        </p:nvSpPr>
        <p:spPr>
          <a:xfrm>
            <a:off x="4191000" y="6201578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 code for running this stan model and comparing it with corresponding </a:t>
            </a:r>
            <a:r>
              <a:rPr lang="en-US" sz="1200" dirty="0" err="1"/>
              <a:t>lmer</a:t>
            </a:r>
            <a:r>
              <a:rPr lang="en-US" sz="1200" dirty="0"/>
              <a:t>() models is in the file “sensitivity-and-correlated-</a:t>
            </a:r>
            <a:r>
              <a:rPr lang="en-US" sz="1200" dirty="0" err="1"/>
              <a:t>etas.r</a:t>
            </a:r>
            <a:r>
              <a:rPr lang="en-US" sz="1200" dirty="0"/>
              <a:t>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7F827A-3302-4388-953C-0C20C18C3990}"/>
              </a:ext>
            </a:extLst>
          </p:cNvPr>
          <p:cNvSpPr txBox="1"/>
          <p:nvPr/>
        </p:nvSpPr>
        <p:spPr>
          <a:xfrm>
            <a:off x="1447800" y="6264532"/>
            <a:ext cx="2420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This stan model is in the file </a:t>
            </a:r>
          </a:p>
          <a:p>
            <a:r>
              <a:rPr lang="en-US" sz="1200" dirty="0"/>
              <a:t>“blmer_2_indep.stan”</a:t>
            </a:r>
          </a:p>
        </p:txBody>
      </p:sp>
    </p:spTree>
    <p:extLst>
      <p:ext uri="{BB962C8B-B14F-4D97-AF65-F5344CB8AC3E}">
        <p14:creationId xmlns:p14="http://schemas.microsoft.com/office/powerpoint/2010/main" val="2436567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885594-7D02-424B-B325-3C1B4158D99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Example 5: Correlated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en-US" dirty="0"/>
                  <a:t>’s in stan</a:t>
                </a:r>
                <a:br>
                  <a:rPr lang="en-US" alt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885594-7D02-424B-B325-3C1B4158D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815" t="-10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D0FB-8B13-4CC6-903B-64D904ECC2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5945" y="990602"/>
            <a:ext cx="3276600" cy="50641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data {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int N;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real y[N];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int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newpid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[N];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real VISIT[N];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int J;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parameters {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real&lt;lower=0, upper=10&gt; sig;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matrix[J,2] A;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real b0;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real b1;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real&lt;lower=0, upper=10&gt; tau0;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real&lt;lower=0, upper=10&gt; tau1;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real&lt;lower=-1,upper=+1&gt; rho;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253DDA-B03C-431A-BFA0-7281BE0711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2B050B-8B64-46B6-86F6-8E13AE66E05D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58DF8CF-B8F5-4F84-931E-BF79C53C14A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FCFDDA2C-8465-4A4F-AECB-5FF20B2AA773}" type="datetime1">
              <a:rPr lang="en-US" smtClean="0"/>
              <a:pPr>
                <a:defRPr/>
              </a:pPr>
              <a:t>12/5/2022</a:t>
            </a:fld>
            <a:endParaRPr lang="en-US" alt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FBAC61-48E0-408E-B13E-254404A02362}"/>
              </a:ext>
            </a:extLst>
          </p:cNvPr>
          <p:cNvSpPr txBox="1">
            <a:spLocks/>
          </p:cNvSpPr>
          <p:nvPr/>
        </p:nvSpPr>
        <p:spPr bwMode="auto">
          <a:xfrm>
            <a:off x="3233055" y="990601"/>
            <a:ext cx="3276600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transformed parameters {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real a0[J];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real a1[J];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vector[2] B;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matrix[2,2] Tau;</a:t>
            </a:r>
            <a:b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for (j in 1:J) {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a0[j] &lt;- A[j,1];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a1[j] &lt;- A[j,2];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2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B[1] &lt;- b0;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B[2] &lt;- b1;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Tau[1,1] &lt;- tau0^2;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Tau[2,2] &lt;- tau1^2;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Tau[1,2] &lt;- rho*tau0*tau1;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Tau[2,1] &lt;- Tau[1,2];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AC98B35-82E4-40F8-8D92-6F0510FA96E8}"/>
              </a:ext>
            </a:extLst>
          </p:cNvPr>
          <p:cNvSpPr txBox="1">
            <a:spLocks/>
          </p:cNvSpPr>
          <p:nvPr/>
        </p:nvSpPr>
        <p:spPr bwMode="auto">
          <a:xfrm>
            <a:off x="5943600" y="990600"/>
            <a:ext cx="3124200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model {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real mu[N];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2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// level 1: likelihood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for (</a:t>
            </a:r>
            <a:r>
              <a:rPr lang="en-US" sz="1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in 1:N) {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mu[</a:t>
            </a:r>
            <a:r>
              <a:rPr lang="en-US" sz="1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 &lt;- a0[</a:t>
            </a:r>
            <a:r>
              <a:rPr lang="en-US" sz="1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newpid</a:t>
            </a: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]] +</a:t>
            </a:r>
            <a:b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a1[</a:t>
            </a:r>
            <a:r>
              <a:rPr lang="en-US" sz="1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newpid</a:t>
            </a: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]]*VISIT[</a:t>
            </a:r>
            <a:r>
              <a:rPr lang="en-US" sz="1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y[</a:t>
            </a:r>
            <a:r>
              <a:rPr lang="en-US" sz="1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 ~ normal(mu[</a:t>
            </a:r>
            <a:r>
              <a:rPr lang="en-US" sz="1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],sig);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2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// level 2: prior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for (j in 1:J) {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A[j,1:2] ~</a:t>
            </a:r>
            <a:b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multi_normal</a:t>
            </a: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B,Tau</a:t>
            </a: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// </a:t>
            </a:r>
            <a:r>
              <a:rPr lang="en-US" sz="1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add'l</a:t>
            </a: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priors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b0 ~ normal(0,1e+6);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b1 ~ normal(0,1e+6);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sig ~ uniform(0,10);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tau0 ~ uniform(0,10);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tau1 ~ uniform(0,10);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rho ~ uniform(-1,1);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2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12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450EE-D562-4BF9-B9AB-27E46EBE8882}"/>
              </a:ext>
            </a:extLst>
          </p:cNvPr>
          <p:cNvSpPr txBox="1"/>
          <p:nvPr/>
        </p:nvSpPr>
        <p:spPr>
          <a:xfrm>
            <a:off x="1447800" y="6264532"/>
            <a:ext cx="2420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This stan model is in the file </a:t>
            </a:r>
          </a:p>
          <a:p>
            <a:r>
              <a:rPr lang="en-US" sz="1200" dirty="0"/>
              <a:t>“blmer_2.stan”</a:t>
            </a:r>
          </a:p>
        </p:txBody>
      </p:sp>
    </p:spTree>
    <p:extLst>
      <p:ext uri="{BB962C8B-B14F-4D97-AF65-F5344CB8AC3E}">
        <p14:creationId xmlns:p14="http://schemas.microsoft.com/office/powerpoint/2010/main" val="1610713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401EF3B-0813-4036-B03B-CAD5BE5A18F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 5: </a:t>
                </a:r>
                <a:r>
                  <a:rPr lang="en-US" altLang="en-US" dirty="0"/>
                  <a:t>Correlated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en-US" dirty="0"/>
                  <a:t>’s in stan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401EF3B-0813-4036-B03B-CAD5BE5A18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815" t="-10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AC230-710D-42C5-BBDF-94C441996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641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blmer_2.data &lt;- c(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as.list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(cd4),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list(y=sqrt(cd4$CD4PCT),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N=length(cd4$CD4PCT),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J=max(cd4$newpid)))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blmer_2.model &lt;-stan(file="blmer_2.stan",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data=blmer_2.data, chains=0)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blmer_2.results &lt;-stan(fit=blmer_2.model,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data=blmer_2.data)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print(blmer_2.results,pars=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parlist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mean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se_mean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2.5%   25%   50%   75% 97.5%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n_eff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Rhat</a:t>
            </a:r>
            <a:endParaRPr lang="en-US" sz="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sig     0.72    0.00 0.02  0.68  0.70  0.72  0.73  0.76  2136 1.00</a:t>
            </a:r>
          </a:p>
          <a:p>
            <a:pPr marL="0" indent="0">
              <a:buNone/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tau0    1.40    0.00 0.07  1.26  1.35  1.40  1.45  1.56  2580 1.00</a:t>
            </a:r>
          </a:p>
          <a:p>
            <a:pPr marL="0" indent="0">
              <a:buNone/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tau1    0.05    0.00 0.01  0.03  0.04  0.05  0.05  0.06   452 1.01</a:t>
            </a:r>
          </a:p>
          <a:p>
            <a:pPr marL="0" indent="0">
              <a:buNone/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rho    -0.07    0.00 0.13 -0.31 -0.17 -0.07  0.02  0.19   987 1.01</a:t>
            </a:r>
          </a:p>
          <a:p>
            <a:pPr marL="0" indent="0">
              <a:buNone/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b0      4.77    0.00 0.10  4.58  4.71  4.77  4.84  4.97  5321 1.00</a:t>
            </a:r>
          </a:p>
          <a:p>
            <a:pPr marL="0" indent="0">
              <a:buNone/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b1     -0.03    0.00 0.01 -0.04 -0.03 -0.03 -0.02 -0.02  2489 1.00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display(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y~VISIT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+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VISIT|newpid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coef.est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coef.se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4.77     0.10  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VISIT       -0.03     0.01  </a:t>
            </a:r>
          </a:p>
          <a:p>
            <a:pPr marL="0" indent="0">
              <a:buNone/>
            </a:pP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Groups   Name       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Std.Dev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Corr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newpid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(Intercept) 1.40           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VISIT       0.05     -0.09 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Residual             0.72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bayesplot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stuff…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0DE6B-7810-488C-8D0A-8E8F30DC40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2B050B-8B64-46B6-86F6-8E13AE66E05D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B783A41-9C34-48AA-AAB1-0FB0B6777C6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FCFDDA2C-8465-4A4F-AECB-5FF20B2AA773}" type="datetime1">
              <a:rPr lang="en-US" smtClean="0"/>
              <a:pPr>
                <a:defRPr/>
              </a:pPr>
              <a:t>12/5/2022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7A19DD-CD12-42CD-AEDF-43A6C1642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019" y="914400"/>
            <a:ext cx="4429755" cy="25193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65F109-6725-4663-B77D-24C76BD081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8019" y="3581400"/>
            <a:ext cx="4429755" cy="251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93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AAF03CB-7644-447F-9D10-B367D4064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Covariance Matrices “by Hand”…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4235BDB2-3BF1-40CA-9892-F5054B23DA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900" dirty="0"/>
                  <a:t>The basic idea was to recognize that if we have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900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b="0" i="1" dirty="0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9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900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900" dirty="0"/>
                  <a:t>, then</a:t>
                </a:r>
              </a:p>
              <a:p>
                <a:endParaRPr lang="en-US" sz="2900" dirty="0"/>
              </a:p>
              <a:p>
                <a:endParaRPr lang="en-US" sz="2900" dirty="0"/>
              </a:p>
              <a:p>
                <a:pPr marL="0" indent="0">
                  <a:buNone/>
                </a:pPr>
                <a:endParaRPr lang="en-US" sz="2900" dirty="0"/>
              </a:p>
              <a:p>
                <a:pPr marL="327025" lvl="1" indent="0">
                  <a:buNone/>
                </a:pPr>
                <a:r>
                  <a:rPr lang="en-US" sz="2900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9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sz="2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29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9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𝐶𝑜𝑟𝑟</m:t>
                    </m:r>
                    <m:d>
                      <m:dPr>
                        <m:ctrlPr>
                          <a:rPr lang="en-US" sz="2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29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29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900" dirty="0"/>
                  <a:t>, and then put uniform priors on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900" dirty="0"/>
                  <a:t>’s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US" sz="2900" dirty="0"/>
                  <a:t>’s.</a:t>
                </a:r>
              </a:p>
              <a:p>
                <a:r>
                  <a:rPr lang="en-US" sz="2900" dirty="0"/>
                  <a:t>This “should work” but can sometimes produce unworkable sets of correlations (see next slide)…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4235BDB2-3BF1-40CA-9892-F5054B23D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19" t="-1346" b="-6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64DFE7-CF72-49DC-83EF-42E4685F47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2B050B-8B64-46B6-86F6-8E13AE66E05D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E3DE1BD-31EA-47DC-A360-32994264201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FCFDDA2C-8465-4A4F-AECB-5FF20B2AA773}" type="datetime1">
              <a:rPr lang="en-US" smtClean="0"/>
              <a:pPr>
                <a:defRPr/>
              </a:pPr>
              <a:t>12/5/2022</a:t>
            </a:fld>
            <a:endParaRPr lang="en-US" alt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1049D3-6E71-41D5-85F0-03F61BE21CF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67000"/>
            <a:ext cx="7861332" cy="136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6079A-0BB5-4785-A0AC-1516B57B1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A4B7C-2AD3-4BEA-A8FF-F7DD444C1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3637"/>
            <a:ext cx="8229600" cy="4530725"/>
          </a:xfrm>
        </p:spPr>
        <p:txBody>
          <a:bodyPr/>
          <a:lstStyle/>
          <a:p>
            <a:r>
              <a:rPr lang="en-US" sz="2600" b="1" u="sng" dirty="0">
                <a:latin typeface="+mj-lt"/>
              </a:rPr>
              <a:t>HW10</a:t>
            </a:r>
            <a:r>
              <a:rPr lang="en-US" sz="2600" dirty="0">
                <a:latin typeface="+mj-lt"/>
              </a:rPr>
              <a:t> Due Weds 1159</a:t>
            </a:r>
          </a:p>
          <a:p>
            <a:pPr marL="344487" lvl="1" indent="0">
              <a:buNone/>
            </a:pPr>
            <a:endParaRPr lang="en-US" sz="1600" dirty="0">
              <a:latin typeface="+mj-lt"/>
            </a:endParaRPr>
          </a:p>
          <a:p>
            <a:r>
              <a:rPr lang="en-US" sz="2800" b="1" u="sng" dirty="0">
                <a:latin typeface="+mj-lt"/>
              </a:rPr>
              <a:t>Quiz08</a:t>
            </a:r>
            <a:r>
              <a:rPr lang="en-US" sz="2800" dirty="0">
                <a:latin typeface="+mj-lt"/>
              </a:rPr>
              <a:t> Survey for credit: Feedback to me on the course (Due Tues 7pm as usual)</a:t>
            </a:r>
          </a:p>
          <a:p>
            <a:endParaRPr lang="en-US" sz="1600" dirty="0">
              <a:latin typeface="+mj-lt"/>
            </a:endParaRPr>
          </a:p>
          <a:p>
            <a:r>
              <a:rPr lang="en-US" sz="2800" b="1" u="sng" dirty="0">
                <a:latin typeface="+mj-lt"/>
              </a:rPr>
              <a:t>Last two classes</a:t>
            </a:r>
          </a:p>
          <a:p>
            <a:pPr lvl="1"/>
            <a:r>
              <a:rPr lang="en-US" sz="2400" dirty="0">
                <a:latin typeface="+mj-lt"/>
              </a:rPr>
              <a:t>Today: Two vignettes: Sensitivity, and Correlated Etas</a:t>
            </a:r>
          </a:p>
          <a:p>
            <a:pPr lvl="1"/>
            <a:r>
              <a:rPr lang="en-US" sz="2400" dirty="0">
                <a:latin typeface="+mj-lt"/>
              </a:rPr>
              <a:t>Weds: Two vignettes: Meta Analysis and Extending Multilevel </a:t>
            </a:r>
            <a:r>
              <a:rPr lang="en-US" sz="2400" dirty="0" err="1">
                <a:latin typeface="+mj-lt"/>
              </a:rPr>
              <a:t>glm’s</a:t>
            </a:r>
            <a:r>
              <a:rPr lang="en-US" sz="2400" dirty="0">
                <a:latin typeface="+mj-lt"/>
              </a:rPr>
              <a:t> </a:t>
            </a:r>
          </a:p>
          <a:p>
            <a:endParaRPr lang="en-US" sz="1600" dirty="0">
              <a:latin typeface="+mj-lt"/>
            </a:endParaRPr>
          </a:p>
          <a:p>
            <a:r>
              <a:rPr lang="en-US" sz="2800" b="1" u="sng" dirty="0">
                <a:latin typeface="+mj-lt"/>
              </a:rPr>
              <a:t>Final Papers</a:t>
            </a:r>
            <a:r>
              <a:rPr lang="en-US" sz="2800" dirty="0">
                <a:latin typeface="+mj-lt"/>
              </a:rPr>
              <a:t> Due Friday 1159pm</a:t>
            </a:r>
          </a:p>
          <a:p>
            <a:pPr lvl="1"/>
            <a:endParaRPr lang="en-US" sz="24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47374-A248-403C-998F-F294947C8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F449D-DAD9-4279-AC8B-18A85A3306B8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9D2D2-4331-4BB2-A23B-0B1FE359139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78B8DFBF-1F12-4C4D-82A6-8A9F8EA777DE}" type="datetime1">
              <a:rPr lang="en-US" smtClean="0"/>
              <a:pPr>
                <a:defRPr/>
              </a:pPr>
              <a:t>12/5/2022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455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B8EEA-A54A-407D-814E-92448A2C9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Covariance Matrices…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6AB8F876-DF51-4A1B-B764-A3622707C1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4530725"/>
              </a:xfrm>
            </p:spPr>
            <p:txBody>
              <a:bodyPr/>
              <a:lstStyle/>
              <a:p>
                <a:r>
                  <a:rPr lang="en-US" sz="2700" dirty="0"/>
                  <a:t>The “by-hand” approach above can have “bad initialization” in stan…</a:t>
                </a:r>
              </a:p>
              <a:p>
                <a:pPr lvl="1"/>
                <a:r>
                  <a:rPr lang="en-US" sz="2200" dirty="0"/>
                  <a:t>By default, stan initializes parameters essentially from prior</a:t>
                </a:r>
              </a:p>
              <a:p>
                <a:pPr lvl="1"/>
                <a:r>
                  <a:rPr lang="en-US" sz="2200" dirty="0"/>
                  <a:t>Some sets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200" dirty="0"/>
                  <a:t>’s initialized this way are impossible</a:t>
                </a:r>
                <a:r>
                  <a:rPr lang="en-US" sz="2200" baseline="30000" dirty="0"/>
                  <a:t>1</a:t>
                </a:r>
                <a:r>
                  <a:rPr lang="en-US" sz="2200" dirty="0"/>
                  <a:t> as correlations.  </a:t>
                </a:r>
              </a:p>
              <a:p>
                <a:pPr lvl="2"/>
                <a:r>
                  <a:rPr lang="en-US" sz="1900" dirty="0"/>
                  <a:t>E.g. can’t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=−1,   </m:t>
                    </m:r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=−1   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1900" dirty="0"/>
                  <a:t> . . .</a:t>
                </a:r>
              </a:p>
              <a:p>
                <a:pPr lvl="1"/>
                <a:r>
                  <a:rPr lang="en-US" sz="2200" dirty="0"/>
                  <a:t>Stan offers a more principled approach that won’t fail; see</a:t>
                </a:r>
              </a:p>
              <a:p>
                <a:pPr lvl="2"/>
                <a:r>
                  <a:rPr lang="en-US" sz="1900" dirty="0">
                    <a:hlinkClick r:id="rId2"/>
                  </a:rPr>
                  <a:t>https://stla.github.io/stlapblog/posts/StanLKJprior.html</a:t>
                </a:r>
                <a:endParaRPr lang="en-US" sz="1900" dirty="0"/>
              </a:p>
              <a:p>
                <a:pPr lvl="2"/>
                <a:r>
                  <a:rPr lang="en-US" sz="1900" dirty="0">
                    <a:hlinkClick r:id="rId3"/>
                  </a:rPr>
                  <a:t>https://arxiv.org/abs/1506.06201v1</a:t>
                </a:r>
                <a:r>
                  <a:rPr lang="en-US" sz="1900" dirty="0"/>
                  <a:t> </a:t>
                </a:r>
              </a:p>
              <a:p>
                <a:pPr lvl="2"/>
                <a:r>
                  <a:rPr lang="en-US" sz="1900" dirty="0">
                    <a:hlinkClick r:id="rId4"/>
                  </a:rPr>
                  <a:t>https://mc-stan.org/docs/2_25/reference-manual/correlation-matrix-transform-section.html</a:t>
                </a:r>
                <a:r>
                  <a:rPr lang="en-US" sz="1900" dirty="0"/>
                  <a:t> </a:t>
                </a:r>
              </a:p>
              <a:p>
                <a:pPr lvl="1"/>
                <a:r>
                  <a:rPr lang="en-US" sz="2200" dirty="0"/>
                  <a:t>Gelman &amp; Hill discuss a different approach, using the "Wishart distribution“ (like a matrix version of the chi-squared or gamma distribution)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6AB8F876-DF51-4A1B-B764-A3622707C1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4530725"/>
              </a:xfrm>
              <a:blipFill>
                <a:blip r:embed="rId5"/>
                <a:stretch>
                  <a:fillRect l="-444" t="-1211" b="-17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6C86CB-EC24-4F8E-B35D-E2B6B8383C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2B050B-8B64-46B6-86F6-8E13AE66E05D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352874-6EBC-4D15-96AB-DD1D829AE90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FCFDDA2C-8465-4A4F-AECB-5FF20B2AA773}" type="datetime1">
              <a:rPr lang="en-US" smtClean="0"/>
              <a:pPr>
                <a:defRPr/>
              </a:pPr>
              <a:t>12/5/2022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C65265-73E6-468C-882F-38F1CB761416}"/>
              </a:ext>
            </a:extLst>
          </p:cNvPr>
          <p:cNvSpPr txBox="1"/>
          <p:nvPr/>
        </p:nvSpPr>
        <p:spPr>
          <a:xfrm>
            <a:off x="2303417" y="6257835"/>
            <a:ext cx="5849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See for example </a:t>
            </a:r>
            <a:r>
              <a:rPr lang="en-US" sz="1200" dirty="0">
                <a:hlinkClick r:id="rId6"/>
              </a:rPr>
              <a:t>https://stats.stackexchange.com/questions/72790/bound-for-the-correlation-of-three-random-variables</a:t>
            </a:r>
            <a:r>
              <a:rPr lang="en-US" sz="1200" dirty="0"/>
              <a:t> or </a:t>
            </a:r>
            <a:r>
              <a:rPr lang="en-US" sz="1200" dirty="0">
                <a:hlinkClick r:id="rId7"/>
              </a:rPr>
              <a:t>https://www.jstor.org/stable/23020502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1586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54480-C59C-4EEB-9863-916DCB4F9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9E23D9-AA07-430E-B2C0-9ED3409D2F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7638"/>
                <a:ext cx="8229600" cy="4153305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800" dirty="0"/>
                  <a:t>Vignette 1: Sensitivity Analysis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Example 1: Sensitivity analysis for prior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sz="2400" dirty="0"/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Example 2: Sensitivity analysis for distribution of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en-US" sz="2400" dirty="0"/>
                  <a:t>’s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Example 3: Estimating the shape of distribution of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en-US" sz="2400" dirty="0"/>
                  <a:t>’s</a:t>
                </a:r>
                <a:br>
                  <a:rPr lang="en-US" altLang="en-US" sz="2400" dirty="0"/>
                </a:br>
                <a:endParaRPr lang="en-US" altLang="en-US" sz="2400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800" dirty="0"/>
                  <a:t>Vignette 2: Correlated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en-US" sz="2800" dirty="0"/>
                  <a:t>’s: </a:t>
                </a:r>
                <a:r>
                  <a:rPr lang="en-US" altLang="en-US" sz="2800" dirty="0" err="1"/>
                  <a:t>lmer</a:t>
                </a:r>
                <a:r>
                  <a:rPr lang="en-US" altLang="en-US" sz="2800" dirty="0"/>
                  <a:t> vs stan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Example 4: Naturally uncorrelated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en-US" sz="2400" dirty="0"/>
                  <a:t>’s in stan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Example 5: Implementing correlated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en-US" sz="2400" dirty="0"/>
                  <a:t>’s in stan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Building Covariance Matrices…</a:t>
                </a:r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9E23D9-AA07-430E-B2C0-9ED3409D2F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7638"/>
                <a:ext cx="8229600" cy="4153305"/>
              </a:xfrm>
              <a:blipFill>
                <a:blip r:embed="rId2"/>
                <a:stretch>
                  <a:fillRect l="-444" t="-2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0CA29-D452-4FC5-A2C2-4B0E6196B9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F449D-DAD9-4279-AC8B-18A85A3306B8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CFC0E-4026-4AE3-B2CF-07B467C061F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78B8DFBF-1F12-4C4D-82A6-8A9F8EA777DE}" type="datetime1">
              <a:rPr lang="en-US" smtClean="0"/>
              <a:pPr>
                <a:defRPr/>
              </a:pPr>
              <a:t>12/5/2022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471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54480-C59C-4EEB-9863-916DCB4F9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9E23D9-AA07-430E-B2C0-9ED3409D2F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7638"/>
                <a:ext cx="8229600" cy="4153305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800" dirty="0"/>
                  <a:t>Vignette 1: Sensitivity Analysis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Example 1: Sensitivity analysis for prior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sz="2400" dirty="0"/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Example 2: Sensitivity analysis for distribution of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en-US" sz="2400" dirty="0"/>
                  <a:t>’s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Example 3: Estimating the shape of distribution of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en-US" sz="2400" dirty="0"/>
                  <a:t>’s</a:t>
                </a:r>
                <a:br>
                  <a:rPr lang="en-US" altLang="en-US" sz="2400" dirty="0"/>
                </a:br>
                <a:endParaRPr lang="en-US" altLang="en-US" sz="2400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800" dirty="0"/>
                  <a:t>Vignette 2: Correlated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en-US" sz="2800" dirty="0"/>
                  <a:t>’s: </a:t>
                </a:r>
                <a:r>
                  <a:rPr lang="en-US" altLang="en-US" sz="2800" dirty="0" err="1"/>
                  <a:t>lmer</a:t>
                </a:r>
                <a:r>
                  <a:rPr lang="en-US" altLang="en-US" sz="2800" dirty="0"/>
                  <a:t> vs stan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Example 4: Naturally uncorrelated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en-US" sz="2400" dirty="0"/>
                  <a:t>’s in stan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Example 5: Implementing correlated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en-US" sz="2400" dirty="0"/>
                  <a:t>’s in stan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Building Covariance Matrices…</a:t>
                </a:r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9E23D9-AA07-430E-B2C0-9ED3409D2F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7638"/>
                <a:ext cx="8229600" cy="4153305"/>
              </a:xfrm>
              <a:blipFill>
                <a:blip r:embed="rId2"/>
                <a:stretch>
                  <a:fillRect l="-444" t="-2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0CA29-D452-4FC5-A2C2-4B0E6196B9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F449D-DAD9-4279-AC8B-18A85A3306B8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CFC0E-4026-4AE3-B2CF-07B467C061F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78B8DFBF-1F12-4C4D-82A6-8A9F8EA777DE}" type="datetime1">
              <a:rPr lang="en-US" smtClean="0"/>
              <a:pPr>
                <a:defRPr/>
              </a:pPr>
              <a:t>12/5/2022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25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58F03-0DD8-4FBF-BB8E-08D45CD24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61011-1426-40BF-BE58-3DF59DE41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1875"/>
            <a:ext cx="8229600" cy="4530725"/>
          </a:xfrm>
        </p:spPr>
        <p:txBody>
          <a:bodyPr/>
          <a:lstStyle/>
          <a:p>
            <a:r>
              <a:rPr lang="en-US" dirty="0"/>
              <a:t>Examining how much estimates, inferences, and/or predictions change when we change modeling assumptions</a:t>
            </a:r>
          </a:p>
          <a:p>
            <a:pPr lvl="1"/>
            <a:r>
              <a:rPr lang="en-US" dirty="0"/>
              <a:t>George Box: </a:t>
            </a:r>
            <a:r>
              <a:rPr lang="en-US" i="1" dirty="0"/>
              <a:t>“All models are wrong; some are useful”</a:t>
            </a:r>
          </a:p>
          <a:p>
            <a:pPr lvl="1"/>
            <a:r>
              <a:rPr lang="en-US" dirty="0"/>
              <a:t>Therefore, we should always check to see if we get the same answers from a different (wrong) model that is close to the (wrong) model we chose!</a:t>
            </a:r>
          </a:p>
          <a:p>
            <a:pPr lvl="1"/>
            <a:r>
              <a:rPr lang="en-US" dirty="0"/>
              <a:t>This is a good habit for any statistician or data scientist to acquire </a:t>
            </a:r>
            <a:r>
              <a:rPr lang="en-US" i="1" u="sng" dirty="0"/>
              <a:t>(whether doing Bayes or anything else!)</a:t>
            </a:r>
          </a:p>
          <a:p>
            <a:r>
              <a:rPr lang="en-US" dirty="0"/>
              <a:t>You do not have to check everything</a:t>
            </a:r>
          </a:p>
          <a:p>
            <a:pPr lvl="1"/>
            <a:r>
              <a:rPr lang="en-US" dirty="0"/>
              <a:t>Check the things that will matter for your inferences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3F99E-D6D1-4539-A41C-09521476B4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F449D-DAD9-4279-AC8B-18A85A3306B8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799E7-AFA2-49C9-BDA5-15B7BCDDE42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78B8DFBF-1F12-4C4D-82A6-8A9F8EA777DE}" type="datetime1">
              <a:rPr lang="en-US" smtClean="0"/>
              <a:pPr>
                <a:defRPr/>
              </a:pPr>
              <a:t>12/5/2022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354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29A86-C317-4B85-B823-CD68EBE45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Random intercept cd4…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1CB-34BD-4C5A-98D5-5644565879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 model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327025" lvl="1" indent="0">
                  <a:buNone/>
                </a:pPr>
                <a:endParaRPr lang="en-US" sz="3000" dirty="0"/>
              </a:p>
              <a:p>
                <a:pPr marL="327025" lvl="1" indent="0">
                  <a:buNone/>
                </a:pPr>
                <a:r>
                  <a:rPr lang="en-US" sz="3000" dirty="0"/>
                  <a:t>we chose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=1,000,000</m:t>
                    </m:r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3000" dirty="0"/>
              </a:p>
              <a:p>
                <a:r>
                  <a:rPr lang="en-US" dirty="0"/>
                  <a:t>How much does changing these values affect parameter estimates in the model?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1CB-34BD-4C5A-98D5-5644565879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93" t="-1615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DF0D1-70E0-4F69-AC50-A026F5170B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F449D-DAD9-4279-AC8B-18A85A3306B8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105CE-9111-420A-930A-82A7A1D2FD2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78B8DFBF-1F12-4C4D-82A6-8A9F8EA777DE}" type="datetime1">
              <a:rPr lang="en-US" smtClean="0"/>
              <a:pPr>
                <a:defRPr/>
              </a:pPr>
              <a:t>12/5/2022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77752F-EDFC-4E8A-8242-DF911834EE4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266" y="2198077"/>
            <a:ext cx="5808134" cy="199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38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6EE6-90B8-4511-A423-60BB21DD5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“blmer_1.stan”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94E1B-523F-45A0-89EF-74E3F51D8F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data {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// data  needed for the model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int N;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real y[N];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int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[N];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real VISIT[N];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int J;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// mean and SD for beta0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real mu_b0;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real sig_b0;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parameters {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real&lt;lower=0, upper=10&gt; sig;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real a0[J];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real a1;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real b0;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real&lt;lower=0, upper=10&gt; tau0;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FEED02-5812-473B-80C6-B003EE7F7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1295400"/>
            <a:ext cx="4038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model {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real mu[N];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// level 1: likelihood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for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in 1:N) {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mu[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&lt;- a0[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newpid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]] + a1*VISIT[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y[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~ normal(mu[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],sig);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// level 2: prior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for (j in 1:J) {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a0[j] ~ normal(b0,tau0);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//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add’l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priors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b0 ~ normal(mu_b0,sig_b0);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a1 ~ normal(0,1e+6);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sig ~ uniform(0,10);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tau0 ~ uniform(0,10);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948A7-E2BB-49BF-89B0-D1521886C0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F449D-DAD9-4279-AC8B-18A85A3306B8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F9EAF-02A0-4C63-92E5-74BA3DA1BF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78B8DFBF-1F12-4C4D-82A6-8A9F8EA777DE}" type="datetime1">
              <a:rPr lang="en-US" smtClean="0"/>
              <a:pPr>
                <a:defRPr/>
              </a:pPr>
              <a:t>12/5/2022</a:t>
            </a:fld>
            <a:endParaRPr lang="en-US" alt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4911827-CAB4-41BF-895C-14D71E8ADA0F}"/>
              </a:ext>
            </a:extLst>
          </p:cNvPr>
          <p:cNvCxnSpPr/>
          <p:nvPr/>
        </p:nvCxnSpPr>
        <p:spPr>
          <a:xfrm>
            <a:off x="2590800" y="3657600"/>
            <a:ext cx="1905000" cy="914400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131DA9C-5DDE-4007-B2F2-E566B6B59878}"/>
              </a:ext>
            </a:extLst>
          </p:cNvPr>
          <p:cNvSpPr txBox="1"/>
          <p:nvPr/>
        </p:nvSpPr>
        <p:spPr>
          <a:xfrm>
            <a:off x="7415349" y="3893403"/>
            <a:ext cx="1562100" cy="830997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We can try different mu_b0 and sig_b0 without recompiling the stan program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29C392-45E4-4702-85E1-155229B1631A}"/>
              </a:ext>
            </a:extLst>
          </p:cNvPr>
          <p:cNvSpPr/>
          <p:nvPr/>
        </p:nvSpPr>
        <p:spPr>
          <a:xfrm>
            <a:off x="762000" y="3393281"/>
            <a:ext cx="1676400" cy="500122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9359BF-532D-433A-8C62-9C54C581BFAB}"/>
              </a:ext>
            </a:extLst>
          </p:cNvPr>
          <p:cNvSpPr/>
          <p:nvPr/>
        </p:nvSpPr>
        <p:spPr>
          <a:xfrm>
            <a:off x="4586150" y="4610100"/>
            <a:ext cx="2729049" cy="2667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2D43CD-A2B2-4A11-88A2-7576A3F68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729252"/>
            <a:ext cx="4336256" cy="52143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D530BE-79FC-4EE9-999A-6F218461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Typical 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C722E-01DF-47AA-AEDD-4A30CDEB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6477000" cy="50641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blmer_1.data &lt;- c(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as.list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(cd4),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list(y=sqrt(cd4$CD4PCT),                   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N=length(cd4$CD4PCT),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J=max(cd4$newpid),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mu_b0=0, sig_b0=1e+6))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blmer_1.model &lt;- 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stan(file="blmer_1.stan",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data=blmer_1.data, chains=0)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blmer_1.results &lt;-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stan(fit=blmer_1.model,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data=blmer_1.data)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print(blmer_1.results,pars=c("sig","tau0","a1","b0"))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      mean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se_mean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2.5%   25%   50%   75% 97.5%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n_eff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Rhat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sig   0.77       0 0.02  0.74  0.76  0.77  0.79  0.81  4965    1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tau0  1.41       0 0.07  1.28  1.36  1.41  1.46  1.56  6860    1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a1   -0.03       0 0.00 -0.04 -0.03 -0.03 -0.03 -0.02  2348    1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b0    4.78       0 0.10  4.58  4.71  4.78  4.85  4.98  4460    1</a:t>
            </a:r>
          </a:p>
          <a:p>
            <a:pPr marL="0" indent="0">
              <a:buNone/>
            </a:pP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mcmc_areas_ridges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(blmer_1.results,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pars=paste0("a0[",1:10,"]"),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prob_outer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=0.95)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DB45F-23E2-45A1-AC9F-FB2DB105B7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2B050B-8B64-46B6-86F6-8E13AE66E05D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DB6C814-7E44-4FFD-AB6B-14C9753813D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FCFDDA2C-8465-4A4F-AECB-5FF20B2AA773}" type="datetime1">
              <a:rPr lang="en-US" smtClean="0"/>
              <a:pPr>
                <a:defRPr/>
              </a:pPr>
              <a:t>12/5/2022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BBF704-9970-4B33-967F-969DD2628978}"/>
              </a:ext>
            </a:extLst>
          </p:cNvPr>
          <p:cNvSpPr txBox="1"/>
          <p:nvPr/>
        </p:nvSpPr>
        <p:spPr>
          <a:xfrm>
            <a:off x="4191000" y="6262578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 code for running all the examples is in the file “sensitivity-and-correlated-</a:t>
            </a:r>
            <a:r>
              <a:rPr lang="en-US" sz="1400" dirty="0" err="1"/>
              <a:t>etas.r</a:t>
            </a:r>
            <a:r>
              <a:rPr lang="en-US" sz="1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8322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8DD7363-647A-472F-8A1E-B3865E331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6802" y="729252"/>
            <a:ext cx="4314252" cy="5214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>
                <a:extLst>
                  <a:ext uri="{FF2B5EF4-FFF2-40B4-BE49-F238E27FC236}">
                    <a16:creationId xmlns:a16="http://schemas.microsoft.com/office/drawing/2014/main" id="{64BD8CFE-AD39-4CDA-9AEA-5058FD2EC8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 1: Suppose in a prev. study we obtained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=6.12,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𝑆𝐸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)=0.25</a:t>
                </a:r>
              </a:p>
            </p:txBody>
          </p:sp>
        </mc:Choice>
        <mc:Fallback xmlns="">
          <p:sp>
            <p:nvSpPr>
              <p:cNvPr id="7" name="Title 6">
                <a:extLst>
                  <a:ext uri="{FF2B5EF4-FFF2-40B4-BE49-F238E27FC236}">
                    <a16:creationId xmlns:a16="http://schemas.microsoft.com/office/drawing/2014/main" id="{64BD8CFE-AD39-4CDA-9AEA-5058FD2EC8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815" t="-10695" r="-2815" b="-48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8DDC0E-4850-404C-B605-28479DF3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blmer_1.data &lt;- c(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as.list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(cd4),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list(y=sqrt(cd4$CD4PCT),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N=length(cd4$CD4PCT),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J=max(cd4$newpid),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mu_b0=6.12,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sig_b0=0.25))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blmer_1.results.new &lt;-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stan(fit=blmer_1.model, data=blmer_1.data)</a:t>
            </a:r>
          </a:p>
          <a:p>
            <a:pPr marL="0" indent="0">
              <a:buNone/>
            </a:pPr>
            <a:endParaRPr lang="en-US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print(blmer_1.results.new,pars=c("sig","tau0","a1","b0"))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      mean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se_mean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2.5%   25%   50%   75% 97.5%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n_eff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Rhat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sig   0.77       0 0.02  0.74  0.76  0.77  0.79  0.81  4460    1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tau0  1.42       0 0.07  1.29  1.37  1.42  1.47  1.57  6237    1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a1   -0.03       0 0.00 -0.04 -0.03 -0.03 -0.03 -0.02  2509    1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b0    4.96       0 0.09  4.78  4.90  4.96  5.03  5.15  5711    1</a:t>
            </a:r>
          </a:p>
          <a:p>
            <a:pPr marL="0" indent="0">
              <a:buNone/>
            </a:pP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mcmc_areas_ridges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(blmer_1.results.new,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pars=paste0("a0[",1:10,"]"),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prob_outer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=0.95)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133A60-46A1-4195-8121-13D64F0E1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2B050B-8B64-46B6-86F6-8E13AE66E05D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3A40FF5-BC25-4D52-A569-71B820FA34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FCFDDA2C-8465-4A4F-AECB-5FF20B2AA773}" type="datetime1">
              <a:rPr lang="en-US" smtClean="0"/>
              <a:pPr>
                <a:defRPr/>
              </a:pPr>
              <a:t>12/5/2022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309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5C7758-3BFE-4A89-B08E-E7610843E26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 1: Sensitivity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5C7758-3BFE-4A89-B08E-E7610843E2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815" t="-10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5FAB0D-363F-48E0-9FA1-9F3B38A03C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mb0 &lt;- c(4,8,12)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sb0 &lt;- c(0.1,0.2,0.4)</a:t>
            </a: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parlist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c("sig","tau0","a1","b0")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res &lt;- NULL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for (m in mb0) {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for (s in sb0) {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blmer_1.data &lt;- c(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as.list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(cd4),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list(y=sqrt(cd4$CD4PCT),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N=length(cd4$CD4PCT),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J=max(cd4$newpid),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mu_b0=m,sig_b0=s))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tmp.fit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      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stan(fit=blmer_1.model,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data=blmer_1.data)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tmp.res &lt;- summary(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tmp.fit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)$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summary[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parlist,c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(1,3)]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row.names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(tmp.res) &lt;-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paste("m =",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m,"s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=",s,":“,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row.names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(tmp.res))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res &lt;-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rbind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(res,tmp.res)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}}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round(res,4)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8AA5CC-16E7-498A-8AC8-1C7D70F93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0" y="1417639"/>
            <a:ext cx="2362200" cy="3154362"/>
          </a:xfrm>
        </p:spPr>
        <p:txBody>
          <a:bodyPr/>
          <a:lstStyle/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mean    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m = 4 s = 0.1 : sig    0.7742 0.0190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m = 4 s = 0.1 : tau0   1.4546 0.0734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m = 4 s = 0.1 : a1    -0.0242 0.0044</a:t>
            </a:r>
          </a:p>
          <a:p>
            <a:pPr marL="0" indent="0">
              <a:buNone/>
            </a:pPr>
            <a:r>
              <a:rPr lang="en-US" sz="8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 = 4 s = 0.1 : b0     4.3869 0.0745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m = 4 s = 0.2 : sig    0.7743 0.0195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m = 4 s = 0.2 : tau0   1.4178 0.0702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m = 4 s = 0.2 : a1    -0.0273 0.0044</a:t>
            </a:r>
          </a:p>
          <a:p>
            <a:pPr marL="0" indent="0">
              <a:buNone/>
            </a:pPr>
            <a:r>
              <a:rPr lang="en-US" sz="8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 = 4 s = 0.2 : b0     4.6281 0.0908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m = 4 s = 0.4 : sig    0.7741 0.0194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m = 4 s = 0.4 : tau0   1.4125 0.0693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m = 4 s = 0.4 : a1    -0.0289 0.0044</a:t>
            </a:r>
          </a:p>
          <a:p>
            <a:pPr marL="0" indent="0">
              <a:buNone/>
            </a:pPr>
            <a:r>
              <a:rPr lang="en-US" sz="8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 = 4 s = 0.4 : b0     4.7361 0.0930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m = 8 s = 0.1 : sig    0.7763 0.0193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m = 8 s = 0.1 : tau0   2.7867 0.1637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m = 8 s = 0.1 : a1    -0.0413 0.0045</a:t>
            </a:r>
          </a:p>
          <a:p>
            <a:pPr marL="0" indent="0">
              <a:buNone/>
            </a:pPr>
            <a:r>
              <a:rPr lang="en-US" sz="8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 = 8 s = 0.1 : b0     7.2429 0.1087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m = 8 s = 0.2 : sig    0.7755 0.0194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m = 8 s = 0.2 : tau0   1.5571 0.0880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m = 8 s = 0.2 : a1    -0.0384 0.0044</a:t>
            </a:r>
          </a:p>
          <a:p>
            <a:pPr marL="0" indent="0">
              <a:buNone/>
            </a:pPr>
            <a:r>
              <a:rPr lang="en-US" sz="8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 = 8 s = 0.2 : b0     5.4943 0.1087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25343-BF66-430E-9CA3-AA0F7E8862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F449D-DAD9-4279-AC8B-18A85A3306B8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69F61-E7D7-41E7-AEA8-805DD88EED3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78B8DFBF-1F12-4C4D-82A6-8A9F8EA777DE}" type="datetime1">
              <a:rPr lang="en-US" smtClean="0"/>
              <a:pPr>
                <a:defRPr/>
              </a:pPr>
              <a:t>12/5/2022</a:t>
            </a:fld>
            <a:endParaRPr lang="en-US" altLang="en-US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EFA4796-5EA7-4580-BB27-50C7D76DB3B6}"/>
              </a:ext>
            </a:extLst>
          </p:cNvPr>
          <p:cNvSpPr txBox="1">
            <a:spLocks/>
          </p:cNvSpPr>
          <p:nvPr/>
        </p:nvSpPr>
        <p:spPr bwMode="auto">
          <a:xfrm>
            <a:off x="6400800" y="1417639"/>
            <a:ext cx="2362200" cy="315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8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mean     </a:t>
            </a:r>
            <a:r>
              <a:rPr lang="en-US" sz="8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endParaRPr lang="en-US" sz="8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m = 8 s = 0.4 : sig    0.7739 0.0189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m = 8 s = 0.4 : tau0   1.4234 0.0690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m = 8 s = 0.4 : a1    -0.0322 0.0045</a:t>
            </a:r>
          </a:p>
          <a:p>
            <a:pPr marL="0" indent="0">
              <a:buNone/>
            </a:pPr>
            <a:r>
              <a:rPr lang="en-US" sz="8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 = 8 s = 0.4 : b0     4.9681 0.0962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m = 12 s = 0.1 : sig   0.7735 0.0193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m = 12 s = 0.1 : tau0  7.0191 0.3339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m = 12 s = 0.1 : a1   -0.0356 0.0044</a:t>
            </a:r>
          </a:p>
          <a:p>
            <a:pPr marL="0" indent="0">
              <a:buNone/>
            </a:pPr>
            <a:r>
              <a:rPr lang="en-US" sz="8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 = 12 s = 0.1 : b0   11.6489 0.1042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m = 12 s = 0.2 : sig   0.7738 0.0192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m = 12 s = 0.2 : tau0  5.6746 0.3335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m = 12 s = 0.2 : a1   -0.0368 0.0045</a:t>
            </a:r>
          </a:p>
          <a:p>
            <a:pPr marL="0" indent="0">
              <a:buNone/>
            </a:pPr>
            <a:r>
              <a:rPr lang="en-US" sz="8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 = 12 s = 0.2 : b0   10.2884 0.2302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m = 12 s = 0.4 : sig   0.7744 0.0194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m = 12 s = 0.4 : tau0  1.4688 0.0770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m = 12 s = 0.4 : a1   -0.0354 0.0046</a:t>
            </a:r>
          </a:p>
          <a:p>
            <a:pPr marL="0" indent="0">
              <a:buNone/>
            </a:pPr>
            <a:r>
              <a:rPr lang="en-US" sz="8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 = 12 s = 0.4 : b0    5.2186 0.1062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8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16B8AC-D5DC-49AF-9A66-CB13C153AFA9}"/>
                  </a:ext>
                </a:extLst>
              </p:cNvPr>
              <p:cNvSpPr txBox="1"/>
              <p:nvPr/>
            </p:nvSpPr>
            <p:spPr>
              <a:xfrm>
                <a:off x="4038600" y="4648200"/>
                <a:ext cx="4648200" cy="1527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gets further from 4.78,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gets dragged too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effect gets weaker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grows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also affected; other parameters not so much…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16B8AC-D5DC-49AF-9A66-CB13C153A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648200"/>
                <a:ext cx="4648200" cy="1527982"/>
              </a:xfrm>
              <a:prstGeom prst="rect">
                <a:avLst/>
              </a:prstGeom>
              <a:blipFill>
                <a:blip r:embed="rId3"/>
                <a:stretch>
                  <a:fillRect l="-919" t="-2400" r="-1181" b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0313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IAN@SKGPMENFUVWXY5ML" val="38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7.357"/>
  <p:tag name="ORIGINALWIDTH" val="3343.832"/>
  <p:tag name="LATEXADDIN" val="\documentclass{article}&#10;\usepackage{amsmath}&#10;\pagestyle{empty}&#10;\begin{document}&#10;&#10;\begin{eqnarray*}&#10;sqrt(CD4PCT)_i &amp; = &amp; \alpha_{0j[i]} + \beta_1 VISIT_i + \epsilon_i, ~~&#10;   \epsilon_i \stackrel{iid}{\sim} N(0,\sigma^2) \\&#10;\alpha_{0j} &amp; = &amp; \beta_0 + \eta_{0j}, ~~ &#10;   \eta_{0j} \stackrel{iid}{\sim} N(0,\tau_0^2) \\&#10;\tau_0 &amp; \sim &amp; Unif(0,10) \\&#10;\sigma &amp; \sim &amp; Unif(0,10) \\&#10;\beta_0 &amp; \sim &amp; N(\mu_{\beta_0},\sigma_{\beta_0})\\&#10;\beta_1 &amp; \sim &amp; N(0,1000000)&#10;\end{eqnarray*}&#10;\end{document}"/>
  <p:tag name="IGUANATEXSIZE" val="30"/>
  <p:tag name="IGUANATEXCURSOR" val="370"/>
  <p:tag name="TRANSPARENCY" val="True"/>
  <p:tag name="LATEXENGINEID" val="0"/>
  <p:tag name="TEMPFOLDER" val="c:\temp\"/>
  <p:tag name="LATEXFORMHEIGHT" val="372.75"/>
  <p:tag name="LATEXFORMWIDTH" val="564.9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4.083"/>
  <p:tag name="ORIGINALWIDTH" val="3343.832"/>
  <p:tag name="LATEXADDIN" val="\documentclass{article}&#10;\usepackage{amsmath,xcolor}&#10;\pagestyle{empty}&#10;\begin{document}&#10;&#10;\def\br#1{\mathbf{\color{red}#1}}&#10;&#10;\begin{eqnarray*}&#10;sqrt(CD4PCT)_i &amp; = &amp; \alpha_{0j[i]} + \beta_1 VISIT_i + \epsilon_i, ~~&#10;   \epsilon_i \stackrel{iid}{\sim} N(0,\sigma^2) \\&#10;\alpha_{0j} &amp; = &amp; \beta_0 + \eta_{0j}, ~~ &#10;   \br{\eta_{0j} \stackrel{iid}{\sim} t_{df}(0,\tau_0^2)} \\&#10;\tau_0 &amp; \sim &amp; Unif(0,10) \\&#10;\sigma &amp; \sim &amp; Unif(0,10) \\&#10;\beta_0 &amp; \sim &amp; N(0, 1000000)\\&#10;\beta_1 &amp; \sim &amp; N(0, 1000000)\\&#10;\br{df} &amp; \br{\sim} &amp; \br{Expon(1)}&#10;\end{eqnarray*}&#10;\end{document}"/>
  <p:tag name="IGUANATEXSIZE" val="30"/>
  <p:tag name="IGUANATEXCURSOR" val="529"/>
  <p:tag name="TRANSPARENCY" val="True"/>
  <p:tag name="LATEXENGINEID" val="0"/>
  <p:tag name="TEMPFOLDER" val="c:\temp\"/>
  <p:tag name="LATEXFORMHEIGHT" val="372.75"/>
  <p:tag name="LATEXFORMWIDTH" val="564.9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9.3888"/>
  <p:tag name="ORIGINALWIDTH" val="3490.813"/>
  <p:tag name="LATEXADDIN" val="\documentclass{article}&#10;\usepackage{amsmath}&#10;\pagestyle{empty}&#10;\begin{document}&#10;&#10;\begin{eqnarray*}&#10;sqrt(CD4PCT)_i &amp; = &amp; \alpha_{0j[i]} + \alpha_{1j[i]} VISIT_i + \epsilon_i, ~~&#10;   \epsilon_i \stackrel{iid}{\sim} N(0,\sigma^2) \\&#10;\alpha_{0j} &amp; = &amp; \beta_0 + \eta_{0j} \\&#10;\alpha_{1j} &amp; = &amp; \beta_1 + \eta_{1j} \\&#10;\left(&#10;\begin{array}{c}&#10;\eta_{0j} \\ \eta_{1j}&#10;\end{array}&#10;\right) &#10;&amp; \sim &amp;&#10;N \left(&#10;\left(&#10;\begin{array}{c}&#10;0\\0&#10;\end{array}&#10;\right),&#10;\left(&#10;\begin{array}{cc}&#10;\tau_0^2 &amp; \tau_0\tau_1\rho_{01} \\&#10;\tau_1\tau_0\rho_{01} &amp; \tau_1^2&#10;\end{array}&#10;\right)&#10;\right) &#10;\end{eqnarray*}&#10;\end{document}"/>
  <p:tag name="IGUANATEXSIZE" val="30"/>
  <p:tag name="IGUANATEXCURSOR" val="307"/>
  <p:tag name="TRANSPARENCY" val="True"/>
  <p:tag name="LATEXENGINEID" val="0"/>
  <p:tag name="TEMPFOLDER" val="c:\temp\"/>
  <p:tag name="LATEXFORMHEIGHT" val="372.75"/>
  <p:tag name="LATEXFORMWIDTH" val="564.9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4.1658"/>
  <p:tag name="ORIGINALWIDTH" val="3868.766"/>
  <p:tag name="LATEXADDIN" val="\documentclass{article}&#10;\usepackage{amsmath}&#10;\pagestyle{empty}&#10;\begin{document}&#10;\[&#10;\left(&#10;\begin{array}{cccc}&#10;\tau_0^2 &amp; \tau_{01} &amp; \cdots &amp; \tau_{0K} \\&#10;\tau_{10} &amp; \tau_1^2 &amp; \cdots &amp; \tau_{1K} \\&#10;\vdots    &amp; \vdots   &amp; \ddots &amp; \vdots    \\&#10;\tau_{K0} &amp; \tau_{K1}&amp; \cdots &amp; \tau_K^2&#10;\end{array}&#10;\right)&#10;=&#10;\left(&#10;\begin{array}{cccc}&#10;\tau_0^2 &amp; \tau_0\tau_1\rho_{01} &amp; \cdots &amp; \tau_0\tau_K\rho_{0K} \\&#10;\tau_1\tau_0\rho_{01} &amp; \tau_1^2 &amp; \cdots &amp; \tau_1\tau_K\rho_{1K} \\&#10;\vdots    &amp; \vdots   &amp; \ddots &amp; \vdots    \\&#10;\tau_K\tau_0\rho_{0K} &amp; \tau_K\tau_1\rho_{1K}&amp; \cdots &amp; \tau_K^2&#10;\end{array}&#10;\right)&#10;\]&#10;&#10;\end{document}"/>
  <p:tag name="IGUANATEXSIZE" val="20"/>
  <p:tag name="IGUANATEXCURSOR" val="570"/>
  <p:tag name="TRANSPARENCY" val="True"/>
  <p:tag name="LATEXENGINEID" val="0"/>
  <p:tag name="TEMPFOLDER" val="c:\temp\"/>
  <p:tag name="LATEXFORMHEIGHT" val="397.6"/>
  <p:tag name="LATEXFORMWIDTH" val="588"/>
  <p:tag name="LATEXFORMWRAP" val="True"/>
  <p:tag name="BITMAPVECTOR" val="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red-edge</Template>
  <TotalTime>7700</TotalTime>
  <Words>4193</Words>
  <Application>Microsoft Office PowerPoint</Application>
  <PresentationFormat>On-screen Show (4:3)</PresentationFormat>
  <Paragraphs>476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cmsy10</vt:lpstr>
      <vt:lpstr>Calibri</vt:lpstr>
      <vt:lpstr>Arial</vt:lpstr>
      <vt:lpstr>cmbx10</vt:lpstr>
      <vt:lpstr>CMSY10ORIG</vt:lpstr>
      <vt:lpstr>cmss10</vt:lpstr>
      <vt:lpstr>cmex10</vt:lpstr>
      <vt:lpstr>cmr10</vt:lpstr>
      <vt:lpstr>cmsy7</vt:lpstr>
      <vt:lpstr>Garamond</vt:lpstr>
      <vt:lpstr>Wingdings</vt:lpstr>
      <vt:lpstr>Courier New</vt:lpstr>
      <vt:lpstr>cmr7</vt:lpstr>
      <vt:lpstr>cmmi10</vt:lpstr>
      <vt:lpstr>cmmi7</vt:lpstr>
      <vt:lpstr>Cambria Math</vt:lpstr>
      <vt:lpstr>Edge</vt:lpstr>
      <vt:lpstr>36-617: Applied Linear Models </vt:lpstr>
      <vt:lpstr>Announcements</vt:lpstr>
      <vt:lpstr>Outline</vt:lpstr>
      <vt:lpstr>Sensitivity Analysis</vt:lpstr>
      <vt:lpstr>Example 1: Random intercept cd4…</vt:lpstr>
      <vt:lpstr>Example 1: “blmer_1.stan”</vt:lpstr>
      <vt:lpstr>Example 1: Typical Run</vt:lpstr>
      <vt:lpstr>Example 1: Suppose in a prev. study we obtained β ̂_0=6.12, SE(β ̂_0)=0.25</vt:lpstr>
      <vt:lpstr>Example 1: Sensitivity to μ_(β_0 ), σ_(β_0 )</vt:lpstr>
      <vt:lpstr>Example 2: Sensitivity to shape of η distribution</vt:lpstr>
      <vt:lpstr>Example 2: blmer_1_t_prior.stan</vt:lpstr>
      <vt:lpstr>Example 2: Sensitivity to shape of η distribution</vt:lpstr>
      <vt:lpstr>Example 3: Estimating shape of η distribution</vt:lpstr>
      <vt:lpstr>Example 3: blmer_1_df_est.stan</vt:lpstr>
      <vt:lpstr>Correlated η’s: lmer vs stan</vt:lpstr>
      <vt:lpstr>Example 4: Uncorrelated η’s in stan </vt:lpstr>
      <vt:lpstr>Example 5: Correlated η’s in stan </vt:lpstr>
      <vt:lpstr>Example 5: Correlated η’s in stan</vt:lpstr>
      <vt:lpstr>Building Covariance Matrices “by Hand”…</vt:lpstr>
      <vt:lpstr>Building Covariance Matrices…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 Junker</cp:lastModifiedBy>
  <cp:revision>235</cp:revision>
  <cp:lastPrinted>2017-11-21T19:32:08Z</cp:lastPrinted>
  <dcterms:created xsi:type="dcterms:W3CDTF">2010-08-21T13:04:59Z</dcterms:created>
  <dcterms:modified xsi:type="dcterms:W3CDTF">2022-12-05T08:19:41Z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