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5" r:id="rId3"/>
    <p:sldId id="257" r:id="rId4"/>
    <p:sldId id="279" r:id="rId5"/>
    <p:sldId id="292" r:id="rId6"/>
    <p:sldId id="295" r:id="rId7"/>
    <p:sldId id="281" r:id="rId8"/>
    <p:sldId id="288" r:id="rId9"/>
    <p:sldId id="289" r:id="rId10"/>
    <p:sldId id="290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5" r:id="rId21"/>
    <p:sldId id="307" r:id="rId22"/>
    <p:sldId id="308" r:id="rId23"/>
    <p:sldId id="309" r:id="rId24"/>
    <p:sldId id="310" r:id="rId25"/>
    <p:sldId id="311" r:id="rId26"/>
    <p:sldId id="312" r:id="rId27"/>
    <p:sldId id="314" r:id="rId28"/>
    <p:sldId id="313" r:id="rId29"/>
    <p:sldId id="291" r:id="rId30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cmex10" panose="020B0604020202020204"/>
      <p:regular r:id="rId38"/>
    </p:embeddedFont>
    <p:embeddedFont>
      <p:font typeface="cmmi10" panose="020B0604020202020204"/>
      <p:regular r:id="rId39"/>
    </p:embeddedFont>
    <p:embeddedFont>
      <p:font typeface="cmmi12" panose="020B0604020202020204"/>
      <p:regular r:id="rId40"/>
    </p:embeddedFont>
    <p:embeddedFont>
      <p:font typeface="cmmi7" panose="020B0604020202020204"/>
      <p:regular r:id="rId41"/>
    </p:embeddedFont>
    <p:embeddedFont>
      <p:font typeface="cmr10" panose="020B0604020202020204"/>
      <p:regular r:id="rId42"/>
    </p:embeddedFont>
    <p:embeddedFont>
      <p:font typeface="cmr12" panose="020B0604020202020204"/>
      <p:regular r:id="rId43"/>
    </p:embeddedFont>
    <p:embeddedFont>
      <p:font typeface="cmr7" panose="020B0604020202020204"/>
      <p:regular r:id="rId44"/>
    </p:embeddedFont>
    <p:embeddedFont>
      <p:font typeface="cmr8" panose="020B0604020202020204"/>
      <p:regular r:id="rId45"/>
    </p:embeddedFont>
    <p:embeddedFont>
      <p:font typeface="cmsl10" panose="020B0604020202020204"/>
      <p:regular r:id="rId46"/>
    </p:embeddedFont>
    <p:embeddedFont>
      <p:font typeface="cmss10" panose="020B0604020202020204"/>
      <p:regular r:id="rId47"/>
    </p:embeddedFont>
    <p:embeddedFont>
      <p:font typeface="cmss12" panose="020B0604020202020204"/>
      <p:regular r:id="rId48"/>
    </p:embeddedFont>
    <p:embeddedFont>
      <p:font typeface="cmssi10" panose="020B0604020202020204"/>
      <p:regular r:id="rId49"/>
    </p:embeddedFont>
    <p:embeddedFont>
      <p:font typeface="cmsy10" panose="020B0604020202020204"/>
      <p:regular r:id="rId50"/>
    </p:embeddedFont>
    <p:embeddedFont>
      <p:font typeface="cmsy10orig" panose="020B0604020202020204"/>
      <p:regular r:id="rId51"/>
    </p:embeddedFont>
    <p:embeddedFont>
      <p:font typeface="cmsy7" panose="020B0604020202020204"/>
      <p:regular r:id="rId52"/>
    </p:embeddedFont>
    <p:embeddedFont>
      <p:font typeface="Garamond" panose="02020404030301010803" pitchFamily="18" charset="0"/>
      <p:regular r:id="rId53"/>
      <p:bold r:id="rId54"/>
      <p:italic r:id="rId55"/>
    </p:embeddedFont>
  </p:embeddedFontLst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4" autoAdjust="0"/>
  </p:normalViewPr>
  <p:slideViewPr>
    <p:cSldViewPr snapToGrid="0">
      <p:cViewPr varScale="1">
        <p:scale>
          <a:sx n="85" d="100"/>
          <a:sy n="85" d="100"/>
        </p:scale>
        <p:origin x="129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8ACB57F-9581-BCA0-9B8E-B37FDCA3DA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3E4A4B3-A7D9-8A99-317B-E7C656B428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C78682B1-9682-DADA-08D2-46C987ADB8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309281B-957A-79B4-8F76-540596C5D9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242337-32D8-44BD-A01D-F28702FC4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4ED0C5D-62FB-138F-4AAE-4D145475D3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C60247F-8F1D-E11A-420D-22C466D14D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FCE3060-4FAC-168A-A58B-A0C04DAD35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56ED4C6-2C87-57DC-E0F9-FACAB49DEA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B50789-F807-BCBD-C72C-7A955FAC61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BFDD9ED-A67E-733D-CC3D-59A8E6B62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C3B59704-0D8D-426E-A851-F638816CB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4B7EBE4-A020-31A0-528E-2B794EA27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59B6A7-1197-4A40-B869-4F86C88CF568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3921E02-58C6-C8FB-4E5F-9D5F96A498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7286791-BA3F-59C0-E5C7-544A53671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00E9195-E064-9319-D480-1BDC1A2A5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261990-3461-4939-96EF-A73D498745B2}" type="slidenum">
              <a:rPr lang="en-US" altLang="en-US" sz="1300" smtClean="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51917ED-8DF9-91C9-ED88-FCCA67522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FF4AF8C-8267-F4F6-9091-E426D4E57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82657E3-BAAA-0FFD-98DA-4CA729848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30BC3F-8903-4310-8158-CF7117BE54E9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198569F-77F4-DFFB-5FDF-180E3EFFE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AB9AADD-C12B-842B-FC01-16C2FDF1B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ECD82AD-F252-A011-0BD5-C844D53F7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1E0EA5-80F8-4E0E-A1EA-E5D550B769BE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FDB7338-9231-4D48-F7E0-EB4FAD133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3C4EFA8-8802-22B9-E5D4-B1FC73EE1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DF0CCFB-3A0D-AE09-50EF-791893FD9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826690E-A7C0-9B23-7351-B571931C6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the second model beta2 can be estimated from an “added variable” equation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R(y|x) = b0’ + b2 r(T|x) + eps, and because x and T are indep this is like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R(y|x) = b0’ + b2 T + eps.   Less variability in R(y|x) than in y, so var(eps) less, so SE(b2) less.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2036D35-A964-0CEC-2F4B-3A7EB1092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03EC86-4E96-4516-AC42-B3B84F232C0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B61504A-2630-1422-B22E-2EB966768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BDE0BD-E178-4B2B-93F5-D5A57FF1D4A1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203D64-7040-895E-33E3-23E519BD2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FD1C5B3-6DD6-647E-EFE2-54496F444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89F5E9D-DEA4-6B51-B083-E6DB3CE8B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F9A99D-2D94-4B99-B61A-9AC86D858EC2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A248386-4DAD-F2E0-1AF3-6E9AAEED45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76CBFA3-A82F-9ACE-3670-D49DB8D01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F4D663C-CA73-AAE8-71DA-D55686321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AB74EE-EA08-4F20-9CA3-2C85ACFEA4BB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2BEE68A-77FE-758A-8929-1DD1D122E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E8029B1-B87D-B809-DF5C-0281B1BBD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36BA487-671E-11D1-D2CE-D0035D3F3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40CB7F-548C-4A38-864C-C5E83C84660E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035873A-21EE-08FD-3343-EDDAB6DAB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2C7480B-C426-3F9A-2A30-8E847B750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D840FB4-9047-FD2F-90BA-F3B5EFA46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5908D48-5227-6788-ABB6-FDBAF6525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2A00085-549A-0E6B-E421-27C948A6F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09FEBC-7532-4167-8EF6-7E52F20608D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504D0F95-FA9B-338C-8B4C-6EAEB1659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98FB7BA2-636C-234E-4A1E-6836ADBD5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3F034A-83CB-CD51-0FD8-2F7C263C88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652BDB-094A-3D07-1576-FF940C73A8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409B3F-78CA-458A-A8C3-8168DD3BD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DACBBB8-CD70-4F4D-9816-CE60ADF08D5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61A2-E912-4C06-BF1C-44EBC2BFDEEA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25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26795A-745A-BF82-FE06-C562512CC5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9EE35A-9167-A0E9-D608-05E126379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5F32A-2619-4B68-B519-630BC61A7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717A9AA-F7A3-DA07-518D-475A5DBB4C3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BC02D-6B55-43FF-9179-51354D6FCF6F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42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55D25-C589-BD9C-B33E-3EF837EAB0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182F1-DB4F-9FDF-12A8-65912B06E2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5ACD-5E04-4A3D-9100-FCAED9D7D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1F589FD-57F6-E017-4F21-81876B08F1F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F084-8E6A-43DF-B5F7-0D811A37E4B2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91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27CDA-1AA3-C146-FF88-E714B50591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E584B-1A10-B1F4-BF2E-91E7E29A4F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1349-313E-43EC-B380-4CAF323D2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56DD8F3-705F-1029-FAF7-C38FCE9A3A3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0CA0C-32EA-4403-8ACA-74CD6EAC2E4D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19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C6F7E7-A49A-7555-D81C-B868C2FF8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A6C023-7157-149E-C218-C57787EA39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F9B5-81AB-49AB-AAE7-04D07896B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0CBEC49-1905-7313-3A11-AC1894D02BA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632D-79B8-4D96-A9B5-0FF8B4B41D6D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3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A92826-97A7-3675-63CC-8A15F0ED32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036ECB-F02E-8D5D-3E39-8AB151756F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35D95-79F1-441C-878E-589E15D26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8B4CD21-4902-9A3C-F4E8-20C41B1EC8C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7759-6C2F-4BBE-8C99-BF1D25F3C568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04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92F105-F771-77EC-CD9D-BB7C287255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B05CB2-2611-B707-5823-A5285EC425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EAB92-129A-4FF9-A72E-2E8E8FAEF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1FBEF4C-86E7-D5FD-6474-CF051FEC523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835AC-04EC-444E-941B-AAA2AD55EDC1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33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3FD558-A89F-006E-B30D-0906A6E92D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56D082-2EA7-2F02-95A4-5F2E5BC269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D6DE-72EE-4B6B-8BA2-C70F319DE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F610B1-8C8D-7045-A77D-9677DB716FB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C3A75-2B4C-49FB-AF04-234B4D34980E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7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E0A5EE-76A2-6425-A6DA-B17FFA627D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E148D6-5C4B-2D12-2E56-0342ABE4BE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DE9F-7461-460E-BCD9-0BE5B0057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2405AC3-DBF0-6CF0-0F42-FDBB2DB7476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88D6-B8F5-47A3-9C99-4F4C1CA3EACA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20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2A90B1-217D-B0CA-B613-7DA7847063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9E019F-26BF-C760-0E49-7441830E8A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AB8B2-F403-40FF-9174-5B8A1C39A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B5BB6AF-F841-899A-32BD-F9FAD50FBFB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A9FC-3E9B-41B2-8DCF-9972111F8A4F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73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8EC63-652A-97BD-8E74-5407622AF5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B3241-5183-9DE7-E47C-C0FABDDE15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A5DA7-CF45-412F-AA48-14C0AD342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89A6646-E5E1-A03B-53D8-E076C41F93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B3A01-3B18-4724-BB09-64A6A1429931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4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473CC-216B-FB27-4D71-173C36FED4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09F1F-E892-00B2-9E6B-0D0E65ECE0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1AF4-AF67-425D-A933-076A3CB25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ED45254-42A8-9B8D-CD4F-D9ED5B942A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425C-AEC0-4B4C-88F5-3C1DC9BD9CC9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1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EBBB24-E7C9-B842-2A21-7D7A7379B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AF7390-B0C8-9375-D373-76C76EA97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47C8618-0E17-16EC-96B0-D441CA3DF6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27E4F62-0E95-589A-27AF-55EAD13A8F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3B63FB9-E46C-40C4-9F7A-63B7DA11D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97071E1D-9A13-7F58-CDE1-D5BE65CE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FA1587C4-1F57-4C71-A0CA-747EA7EA7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5A70F231-724A-7BA1-6175-DA7A524FC5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501CDC56-1C84-4B1C-A322-7C9E739285F7}" type="datetime1">
              <a:rPr lang="en-US"/>
              <a:pPr>
                <a:defRPr/>
              </a:pPr>
              <a:t>10/26/2022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5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27.xml"/><Relationship Id="rId10" Type="http://schemas.openxmlformats.org/officeDocument/2006/relationships/image" Target="../media/image6.png"/><Relationship Id="rId4" Type="http://schemas.openxmlformats.org/officeDocument/2006/relationships/tags" Target="../tags/tag26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0.xml"/><Relationship Id="rId7" Type="http://schemas.openxmlformats.org/officeDocument/2006/relationships/image" Target="../media/image1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7.png"/><Relationship Id="rId5" Type="http://schemas.openxmlformats.org/officeDocument/2006/relationships/tags" Target="../tags/tag36.xml"/><Relationship Id="rId10" Type="http://schemas.openxmlformats.org/officeDocument/2006/relationships/image" Target="../media/image19.png"/><Relationship Id="rId4" Type="http://schemas.openxmlformats.org/officeDocument/2006/relationships/tags" Target="../tags/tag35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image" Target="../media/image2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47.xml"/><Relationship Id="rId10" Type="http://schemas.openxmlformats.org/officeDocument/2006/relationships/image" Target="../media/image10.png"/><Relationship Id="rId4" Type="http://schemas.openxmlformats.org/officeDocument/2006/relationships/tags" Target="../tags/tag46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2.xml"/><Relationship Id="rId7" Type="http://schemas.openxmlformats.org/officeDocument/2006/relationships/image" Target="../media/image8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7.png"/><Relationship Id="rId5" Type="http://schemas.openxmlformats.org/officeDocument/2006/relationships/tags" Target="../tags/tag11.xml"/><Relationship Id="rId10" Type="http://schemas.openxmlformats.org/officeDocument/2006/relationships/image" Target="../media/image6.png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tags" Target="../tags/tag18.xml"/><Relationship Id="rId10" Type="http://schemas.openxmlformats.org/officeDocument/2006/relationships/image" Target="../media/image8.png"/><Relationship Id="rId4" Type="http://schemas.openxmlformats.org/officeDocument/2006/relationships/tags" Target="../tags/tag17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128B401-3513-EFB2-A191-9AEDADF800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0CB68B-7252-4613-91DD-41AAE7021D1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B193C55F-AD1A-9B01-638B-59938999938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29F021-5624-4648-BC1B-5F92E7DE96E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CD4658D1-28FA-7F7D-D18F-1C0BC59009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Regression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1DAAF49-C4E2-F19F-BDAA-7DB8D53756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Causal Inference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7C777FEA-E6D4-639E-9296-CFF53B7C42E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sl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sy7" pitchFamily="34" charset="0"/>
              </a:rPr>
              <a:t>A</a:t>
            </a:r>
            <a:r>
              <a:rPr lang="en-US" altLang="en-US" sz="1800">
                <a:latin typeface="cmssi10" pitchFamily="34" charset="0"/>
              </a:rPr>
              <a:t>A</a:t>
            </a:r>
            <a:r>
              <a:rPr lang="en-US" altLang="en-US" sz="1800">
                <a:latin typeface="cmsy10orig" pitchFamily="34" charset="0"/>
              </a:rPr>
              <a:t>A</a:t>
            </a:r>
            <a:r>
              <a:rPr lang="en-US" altLang="en-US" sz="1800">
                <a:latin typeface="cmmi12" pitchFamily="34" charset="0"/>
              </a:rPr>
              <a:t>A</a:t>
            </a:r>
            <a:r>
              <a:rPr lang="en-US" altLang="en-US" sz="1800">
                <a:latin typeface="cmr8" pitchFamily="34" charset="0"/>
              </a:rPr>
              <a:t>A</a:t>
            </a:r>
            <a:r>
              <a:rPr lang="en-US" altLang="en-US" sz="1800">
                <a:latin typeface="cmr12" pitchFamily="34" charset="0"/>
              </a:rPr>
              <a:t>A</a:t>
            </a:r>
            <a:r>
              <a:rPr lang="en-US" altLang="en-US" sz="1800">
                <a:latin typeface="cmss12" pitchFamily="34" charset="0"/>
              </a:rPr>
              <a:t>A</a:t>
            </a:r>
            <a:endParaRPr lang="en-US" altLang="en-US" sz="1800">
              <a:latin typeface="cmssi10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0FD24551-A343-D48B-13DA-F23834EEE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58278-668D-497A-AE84-575272EE7FF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7" name="Date Placeholder 5">
            <a:extLst>
              <a:ext uri="{FF2B5EF4-FFF2-40B4-BE49-F238E27FC236}">
                <a16:creationId xmlns:a16="http://schemas.microsoft.com/office/drawing/2014/main" id="{77989B83-83B8-25CA-A320-EDD2947BA7D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279A3B-E876-400B-8185-F73D9B50D5C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FFDA902F-FB39-1302-F38D-DD1ED1FB2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Observational Studies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A36DD34-98C9-12AC-A042-DC322B486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0172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Sometimes </a:t>
            </a:r>
            <a:r>
              <a:rPr lang="en-US" altLang="en-US" b="1" i="1" u="sng"/>
              <a:t>causal inferences </a:t>
            </a:r>
            <a:r>
              <a:rPr lang="en-US" altLang="en-US"/>
              <a:t>can be made from observational studies.  Here are four methods: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>
                <a:solidFill>
                  <a:srgbClr val="FF0000"/>
                </a:solidFill>
              </a:rPr>
              <a:t>Instrumental variables</a:t>
            </a:r>
            <a:r>
              <a:rPr lang="en-US" altLang="en-US">
                <a:solidFill>
                  <a:srgbClr val="FF0000"/>
                </a:solidFill>
              </a:rPr>
              <a:t>  </a:t>
            </a:r>
            <a:r>
              <a:rPr lang="en-US" altLang="en-US"/>
              <a:t>– substitute for the coin flip in randomized trials to eliminate selection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>
                <a:solidFill>
                  <a:srgbClr val="FF0000"/>
                </a:solidFill>
              </a:rPr>
              <a:t>Propensity score matching</a:t>
            </a:r>
            <a:r>
              <a:rPr lang="en-US" altLang="en-US" i="1"/>
              <a:t> </a:t>
            </a:r>
            <a:r>
              <a:rPr lang="en-US" altLang="en-US"/>
              <a:t>– rearrange the data to eliminate selection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>
                <a:solidFill>
                  <a:srgbClr val="FF0000"/>
                </a:solidFill>
              </a:rPr>
              <a:t>Regression discontinuity designs </a:t>
            </a:r>
            <a:r>
              <a:rPr lang="en-US" altLang="en-US" i="1">
                <a:solidFill>
                  <a:srgbClr val="FF0000"/>
                </a:solidFill>
              </a:rPr>
              <a:t> </a:t>
            </a:r>
            <a:r>
              <a:rPr lang="en-US" altLang="en-US"/>
              <a:t>– exploit random errors in selection effects</a:t>
            </a:r>
            <a:endParaRPr lang="en-US" altLang="en-US" i="1" u="sng"/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/>
              <a:t>Bounding the influence of confounders</a:t>
            </a:r>
            <a:r>
              <a:rPr lang="en-US" altLang="en-US"/>
              <a:t> – sometimes the effect (ACE) of T</a:t>
            </a:r>
            <a:r>
              <a:rPr lang="en-US" altLang="en-US" i="1" baseline="-25000"/>
              <a:t>i</a:t>
            </a:r>
            <a:r>
              <a:rPr lang="en-US" altLang="en-US"/>
              <a:t> is so big, that we can calculate that no reasonable set of confounders could be responsible for it.  </a:t>
            </a:r>
            <a:r>
              <a:rPr lang="en-US" altLang="en-US" i="1"/>
              <a:t>(This is basically how the link between smoking and lung cancer was made.)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87E3445-1BF7-FA83-C6C8-5CA50AC7F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Instrumental Variables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F01BED9-6AD1-F602-68DA-929F5E80E2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1762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An instrumental variable I is another variable that “works like” randomization: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Need</a:t>
            </a:r>
          </a:p>
          <a:p>
            <a:pPr lvl="1" eaLnBrk="1" hangingPunct="1"/>
            <a:r>
              <a:rPr lang="en-US" altLang="en-US" i="1"/>
              <a:t>Monotonicity: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 i="1"/>
              <a:t>Ignorable assignment:</a:t>
            </a:r>
            <a:r>
              <a:rPr lang="en-US" altLang="en-US"/>
              <a:t> </a:t>
            </a:r>
          </a:p>
          <a:p>
            <a:pPr lvl="2" eaLnBrk="1" hangingPunct="1"/>
            <a:r>
              <a:rPr lang="en-US" altLang="en-US"/>
              <a:t>I affects Y only through T (</a:t>
            </a:r>
            <a:r>
              <a:rPr lang="en-US" altLang="en-US">
                <a:latin typeface="cmmi10" pitchFamily="34" charset="0"/>
              </a:rPr>
              <a:t>¯</a:t>
            </a:r>
            <a:r>
              <a:rPr lang="en-US" altLang="en-US" baseline="-25000">
                <a:latin typeface="cmmi10" pitchFamily="34" charset="0"/>
              </a:rPr>
              <a:t>2</a:t>
            </a:r>
            <a:r>
              <a:rPr lang="en-US" altLang="en-US"/>
              <a:t>=0)</a:t>
            </a:r>
          </a:p>
          <a:p>
            <a:pPr lvl="2" eaLnBrk="1" hangingPunct="1"/>
            <a:r>
              <a:rPr lang="en-US" altLang="en-US"/>
              <a:t>I is independent of X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8DA6D1E-2D2D-AD69-D8E4-886CBC130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BC657A-A726-4F00-8C42-19C15E5FBA3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5D9F4B4A-812A-8D08-1D66-911907C96FB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22C38E-C62B-4EF0-8C24-4B5C045258A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9AD391-AD17-21FE-CDB3-4FCBD3BFB904}"/>
              </a:ext>
            </a:extLst>
          </p:cNvPr>
          <p:cNvCxnSpPr/>
          <p:nvPr/>
        </p:nvCxnSpPr>
        <p:spPr>
          <a:xfrm>
            <a:off x="4805363" y="2776538"/>
            <a:ext cx="1112837" cy="10636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484459-EB25-DC55-ADC2-E090DB8EFDCA}"/>
              </a:ext>
            </a:extLst>
          </p:cNvPr>
          <p:cNvSpPr txBox="1"/>
          <p:nvPr/>
        </p:nvSpPr>
        <p:spPr>
          <a:xfrm>
            <a:off x="4483100" y="2476500"/>
            <a:ext cx="3889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23560" name="TextBox 7">
            <a:extLst>
              <a:ext uri="{FF2B5EF4-FFF2-40B4-BE49-F238E27FC236}">
                <a16:creationId xmlns:a16="http://schemas.microsoft.com/office/drawing/2014/main" id="{7C25F26F-98E0-9ADC-F700-02F11106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3492500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3561" name="TextBox 8">
            <a:extLst>
              <a:ext uri="{FF2B5EF4-FFF2-40B4-BE49-F238E27FC236}">
                <a16:creationId xmlns:a16="http://schemas.microsoft.com/office/drawing/2014/main" id="{D484738D-4609-4EAF-567E-252E54116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3684588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17F50F-0433-E94A-FAB9-35D467A222D3}"/>
              </a:ext>
            </a:extLst>
          </p:cNvPr>
          <p:cNvCxnSpPr/>
          <p:nvPr/>
        </p:nvCxnSpPr>
        <p:spPr>
          <a:xfrm>
            <a:off x="4560888" y="3724275"/>
            <a:ext cx="1341437" cy="1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63" name="Picture 1">
            <a:extLst>
              <a:ext uri="{FF2B5EF4-FFF2-40B4-BE49-F238E27FC236}">
                <a16:creationId xmlns:a16="http://schemas.microsoft.com/office/drawing/2014/main" id="{99C18A2C-8316-6FC8-A0CE-5FE75D36B6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2808288"/>
            <a:ext cx="3492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">
            <a:extLst>
              <a:ext uri="{FF2B5EF4-FFF2-40B4-BE49-F238E27FC236}">
                <a16:creationId xmlns:a16="http://schemas.microsoft.com/office/drawing/2014/main" id="{0C24DBFA-F009-39EC-1E24-D8C8084C6E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913188"/>
            <a:ext cx="3381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12">
            <a:extLst>
              <a:ext uri="{FF2B5EF4-FFF2-40B4-BE49-F238E27FC236}">
                <a16:creationId xmlns:a16="http://schemas.microsoft.com/office/drawing/2014/main" id="{B2FD8F76-84DA-87D8-3620-D10E6E3C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3106738"/>
            <a:ext cx="26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CF069F-163F-B684-6ADD-AA742B2049D0}"/>
              </a:ext>
            </a:extLst>
          </p:cNvPr>
          <p:cNvCxnSpPr/>
          <p:nvPr/>
        </p:nvCxnSpPr>
        <p:spPr>
          <a:xfrm>
            <a:off x="2959100" y="3408363"/>
            <a:ext cx="1119188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67" name="Picture 3">
            <a:extLst>
              <a:ext uri="{FF2B5EF4-FFF2-40B4-BE49-F238E27FC236}">
                <a16:creationId xmlns:a16="http://schemas.microsoft.com/office/drawing/2014/main" id="{223BF427-56B5-61E0-6458-8E417566F5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570413"/>
            <a:ext cx="995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4">
            <a:extLst>
              <a:ext uri="{FF2B5EF4-FFF2-40B4-BE49-F238E27FC236}">
                <a16:creationId xmlns:a16="http://schemas.microsoft.com/office/drawing/2014/main" id="{31CE61A5-8457-2487-4AD9-7573986AAC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600450"/>
            <a:ext cx="3238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CE868076-6C23-0DE2-EE71-555F1FFA4E34}"/>
              </a:ext>
            </a:extLst>
          </p:cNvPr>
          <p:cNvSpPr/>
          <p:nvPr/>
        </p:nvSpPr>
        <p:spPr>
          <a:xfrm>
            <a:off x="2976563" y="3136900"/>
            <a:ext cx="2743200" cy="636588"/>
          </a:xfrm>
          <a:custGeom>
            <a:avLst/>
            <a:gdLst>
              <a:gd name="connsiteX0" fmla="*/ 0 w 2743200"/>
              <a:gd name="connsiteY0" fmla="*/ 137690 h 636453"/>
              <a:gd name="connsiteX1" fmla="*/ 947651 w 2743200"/>
              <a:gd name="connsiteY1" fmla="*/ 4686 h 636453"/>
              <a:gd name="connsiteX2" fmla="*/ 1978429 w 2743200"/>
              <a:gd name="connsiteY2" fmla="*/ 287319 h 636453"/>
              <a:gd name="connsiteX3" fmla="*/ 2743200 w 2743200"/>
              <a:gd name="connsiteY3" fmla="*/ 636453 h 636453"/>
              <a:gd name="connsiteX4" fmla="*/ 2743200 w 2743200"/>
              <a:gd name="connsiteY4" fmla="*/ 636453 h 636453"/>
              <a:gd name="connsiteX5" fmla="*/ 2743200 w 2743200"/>
              <a:gd name="connsiteY5" fmla="*/ 636453 h 63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636453">
                <a:moveTo>
                  <a:pt x="0" y="137690"/>
                </a:moveTo>
                <a:cubicBezTo>
                  <a:pt x="308956" y="58719"/>
                  <a:pt x="617913" y="-20252"/>
                  <a:pt x="947651" y="4686"/>
                </a:cubicBezTo>
                <a:cubicBezTo>
                  <a:pt x="1277389" y="29624"/>
                  <a:pt x="1679171" y="182025"/>
                  <a:pt x="1978429" y="287319"/>
                </a:cubicBezTo>
                <a:cubicBezTo>
                  <a:pt x="2277687" y="392613"/>
                  <a:pt x="2743200" y="636453"/>
                  <a:pt x="2743200" y="636453"/>
                </a:cubicBezTo>
                <a:lnTo>
                  <a:pt x="2743200" y="636453"/>
                </a:lnTo>
                <a:lnTo>
                  <a:pt x="2743200" y="6364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7CDED73-BB99-3873-D0BF-CDAAF42CC43A}"/>
              </a:ext>
            </a:extLst>
          </p:cNvPr>
          <p:cNvSpPr/>
          <p:nvPr/>
        </p:nvSpPr>
        <p:spPr>
          <a:xfrm>
            <a:off x="3059113" y="3157538"/>
            <a:ext cx="2676525" cy="666750"/>
          </a:xfrm>
          <a:custGeom>
            <a:avLst/>
            <a:gdLst>
              <a:gd name="connsiteX0" fmla="*/ 0 w 2676698"/>
              <a:gd name="connsiteY0" fmla="*/ 117127 h 665767"/>
              <a:gd name="connsiteX1" fmla="*/ 748145 w 2676698"/>
              <a:gd name="connsiteY1" fmla="*/ 748 h 665767"/>
              <a:gd name="connsiteX2" fmla="*/ 1645920 w 2676698"/>
              <a:gd name="connsiteY2" fmla="*/ 167003 h 665767"/>
              <a:gd name="connsiteX3" fmla="*/ 2360814 w 2676698"/>
              <a:gd name="connsiteY3" fmla="*/ 449636 h 665767"/>
              <a:gd name="connsiteX4" fmla="*/ 2676698 w 2676698"/>
              <a:gd name="connsiteY4" fmla="*/ 665767 h 6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698" h="665767">
                <a:moveTo>
                  <a:pt x="0" y="117127"/>
                </a:moveTo>
                <a:cubicBezTo>
                  <a:pt x="236912" y="54781"/>
                  <a:pt x="473825" y="-7565"/>
                  <a:pt x="748145" y="748"/>
                </a:cubicBezTo>
                <a:cubicBezTo>
                  <a:pt x="1022465" y="9061"/>
                  <a:pt x="1377142" y="92188"/>
                  <a:pt x="1645920" y="167003"/>
                </a:cubicBezTo>
                <a:cubicBezTo>
                  <a:pt x="1914698" y="241818"/>
                  <a:pt x="2189018" y="366509"/>
                  <a:pt x="2360814" y="449636"/>
                </a:cubicBezTo>
                <a:cubicBezTo>
                  <a:pt x="2532610" y="532763"/>
                  <a:pt x="2604654" y="599265"/>
                  <a:pt x="2676698" y="66576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C00000"/>
              </a:solidFill>
            </a:endParaRPr>
          </a:p>
        </p:txBody>
      </p:sp>
      <p:pic>
        <p:nvPicPr>
          <p:cNvPr id="23571" name="Picture 7">
            <a:extLst>
              <a:ext uri="{FF2B5EF4-FFF2-40B4-BE49-F238E27FC236}">
                <a16:creationId xmlns:a16="http://schemas.microsoft.com/office/drawing/2014/main" id="{C82B12BD-B111-F4E1-4604-49D2A87954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76525"/>
            <a:ext cx="3460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540ABD-2E0D-F172-5801-1D7BD6207F4A}"/>
              </a:ext>
            </a:extLst>
          </p:cNvPr>
          <p:cNvCxnSpPr>
            <a:stCxn id="25" idx="4"/>
          </p:cNvCxnSpPr>
          <p:nvPr/>
        </p:nvCxnSpPr>
        <p:spPr>
          <a:xfrm flipH="1">
            <a:off x="5554663" y="3824288"/>
            <a:ext cx="180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289106-5BEF-6C2E-3D95-54D518E7E881}"/>
              </a:ext>
            </a:extLst>
          </p:cNvPr>
          <p:cNvCxnSpPr/>
          <p:nvPr/>
        </p:nvCxnSpPr>
        <p:spPr>
          <a:xfrm flipH="1" flipV="1">
            <a:off x="5667375" y="3633788"/>
            <a:ext cx="68263" cy="157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0447ECA-BBE7-9046-A11A-767A0F025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Instrumental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98CC-54F4-68A7-46EB-84FA7BA8C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633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regression equations are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Substituting (2) into (1), we get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And so if we fit the regressions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we find 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B4BCC05-8D4B-1C72-5584-361EFF330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A934F3-0249-4FFA-A397-6F3C3F6EB86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81" name="Date Placeholder 4">
            <a:extLst>
              <a:ext uri="{FF2B5EF4-FFF2-40B4-BE49-F238E27FC236}">
                <a16:creationId xmlns:a16="http://schemas.microsoft.com/office/drawing/2014/main" id="{10786450-EBE2-605A-6041-1692392CD85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D6C79B-FF22-4FDF-AE3A-C7D62B9368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24582" name="Picture 3">
            <a:extLst>
              <a:ext uri="{FF2B5EF4-FFF2-40B4-BE49-F238E27FC236}">
                <a16:creationId xmlns:a16="http://schemas.microsoft.com/office/drawing/2014/main" id="{9429EAD2-F64C-17BE-D505-48CAE82430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885950"/>
            <a:ext cx="68437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>
            <a:extLst>
              <a:ext uri="{FF2B5EF4-FFF2-40B4-BE49-F238E27FC236}">
                <a16:creationId xmlns:a16="http://schemas.microsoft.com/office/drawing/2014/main" id="{0DD83D4C-78DB-95C7-C96D-DE2F3A4734B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470275"/>
            <a:ext cx="673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>
            <a:extLst>
              <a:ext uri="{FF2B5EF4-FFF2-40B4-BE49-F238E27FC236}">
                <a16:creationId xmlns:a16="http://schemas.microsoft.com/office/drawing/2014/main" id="{8307C86B-B331-4F66-5F78-3A97B4CB718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4619625"/>
            <a:ext cx="28336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>
            <a:extLst>
              <a:ext uri="{FF2B5EF4-FFF2-40B4-BE49-F238E27FC236}">
                <a16:creationId xmlns:a16="http://schemas.microsoft.com/office/drawing/2014/main" id="{3B0C264A-E45B-D686-D65D-9CFC16F936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5680075"/>
            <a:ext cx="6353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6CCB515-1B76-993C-D4FA-E234097CA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Coin-Flip is the perfect instrument!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9C85E75C-6D16-23B8-2D61-2EA1A3AF4C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1762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An instrumental variable I is another variable that “works like” randomization: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Fit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1A33D00-8BFB-F078-1E6A-783B6B790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A1575B-1DF6-4B9D-8A4D-7BDD933DCE9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0D9F4DEA-793D-F9E6-14C3-69D4F6F6DC0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228C9D-6682-4183-A871-DFEA6342FA0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4A5474-C124-C29E-7426-23FBC688C1B9}"/>
              </a:ext>
            </a:extLst>
          </p:cNvPr>
          <p:cNvCxnSpPr/>
          <p:nvPr/>
        </p:nvCxnSpPr>
        <p:spPr>
          <a:xfrm>
            <a:off x="4854575" y="2627313"/>
            <a:ext cx="1114425" cy="10636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A0B130-7334-9787-54A4-06B08AB277E6}"/>
              </a:ext>
            </a:extLst>
          </p:cNvPr>
          <p:cNvSpPr txBox="1"/>
          <p:nvPr/>
        </p:nvSpPr>
        <p:spPr>
          <a:xfrm>
            <a:off x="4532313" y="2327275"/>
            <a:ext cx="390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25608" name="TextBox 7">
            <a:extLst>
              <a:ext uri="{FF2B5EF4-FFF2-40B4-BE49-F238E27FC236}">
                <a16:creationId xmlns:a16="http://schemas.microsoft.com/office/drawing/2014/main" id="{A216E65C-2B87-FF1B-CD04-EE5D3986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334327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5609" name="TextBox 8">
            <a:extLst>
              <a:ext uri="{FF2B5EF4-FFF2-40B4-BE49-F238E27FC236}">
                <a16:creationId xmlns:a16="http://schemas.microsoft.com/office/drawing/2014/main" id="{4BE822B9-8DC9-6403-5D7F-A6002C84C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35353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0D7DFE-045C-F44D-21DC-308FD5B9950D}"/>
              </a:ext>
            </a:extLst>
          </p:cNvPr>
          <p:cNvCxnSpPr/>
          <p:nvPr/>
        </p:nvCxnSpPr>
        <p:spPr>
          <a:xfrm>
            <a:off x="4611688" y="3575050"/>
            <a:ext cx="133985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611" name="Picture 1 1">
            <a:extLst>
              <a:ext uri="{FF2B5EF4-FFF2-40B4-BE49-F238E27FC236}">
                <a16:creationId xmlns:a16="http://schemas.microsoft.com/office/drawing/2014/main" id="{4D9ED114-0CD8-2ABA-951B-0A1AE6D764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2659063"/>
            <a:ext cx="3492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 1">
            <a:extLst>
              <a:ext uri="{FF2B5EF4-FFF2-40B4-BE49-F238E27FC236}">
                <a16:creationId xmlns:a16="http://schemas.microsoft.com/office/drawing/2014/main" id="{1CD2ED85-99CD-8370-F24D-9A9D149010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3763963"/>
            <a:ext cx="3381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Box 12">
            <a:extLst>
              <a:ext uri="{FF2B5EF4-FFF2-40B4-BE49-F238E27FC236}">
                <a16:creationId xmlns:a16="http://schemas.microsoft.com/office/drawing/2014/main" id="{92055D30-2F1F-755C-37AF-6995C690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295751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092FC9-D2F8-078C-9DB6-29AFF6308867}"/>
              </a:ext>
            </a:extLst>
          </p:cNvPr>
          <p:cNvCxnSpPr/>
          <p:nvPr/>
        </p:nvCxnSpPr>
        <p:spPr>
          <a:xfrm>
            <a:off x="3009900" y="3259138"/>
            <a:ext cx="11176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615" name="Picture 3">
            <a:extLst>
              <a:ext uri="{FF2B5EF4-FFF2-40B4-BE49-F238E27FC236}">
                <a16:creationId xmlns:a16="http://schemas.microsoft.com/office/drawing/2014/main" id="{77EB347E-A978-0DE6-47AA-452E8AFCE7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575050"/>
            <a:ext cx="103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3E78F335-4F5F-97A1-6B6D-3BE9443D3D17}"/>
              </a:ext>
            </a:extLst>
          </p:cNvPr>
          <p:cNvSpPr/>
          <p:nvPr/>
        </p:nvSpPr>
        <p:spPr>
          <a:xfrm>
            <a:off x="2976563" y="3136900"/>
            <a:ext cx="2743200" cy="636588"/>
          </a:xfrm>
          <a:custGeom>
            <a:avLst/>
            <a:gdLst>
              <a:gd name="connsiteX0" fmla="*/ 0 w 2743200"/>
              <a:gd name="connsiteY0" fmla="*/ 137690 h 636453"/>
              <a:gd name="connsiteX1" fmla="*/ 947651 w 2743200"/>
              <a:gd name="connsiteY1" fmla="*/ 4686 h 636453"/>
              <a:gd name="connsiteX2" fmla="*/ 1978429 w 2743200"/>
              <a:gd name="connsiteY2" fmla="*/ 287319 h 636453"/>
              <a:gd name="connsiteX3" fmla="*/ 2743200 w 2743200"/>
              <a:gd name="connsiteY3" fmla="*/ 636453 h 636453"/>
              <a:gd name="connsiteX4" fmla="*/ 2743200 w 2743200"/>
              <a:gd name="connsiteY4" fmla="*/ 636453 h 636453"/>
              <a:gd name="connsiteX5" fmla="*/ 2743200 w 2743200"/>
              <a:gd name="connsiteY5" fmla="*/ 636453 h 63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636453">
                <a:moveTo>
                  <a:pt x="0" y="137690"/>
                </a:moveTo>
                <a:cubicBezTo>
                  <a:pt x="308956" y="58719"/>
                  <a:pt x="617913" y="-20252"/>
                  <a:pt x="947651" y="4686"/>
                </a:cubicBezTo>
                <a:cubicBezTo>
                  <a:pt x="1277389" y="29624"/>
                  <a:pt x="1679171" y="182025"/>
                  <a:pt x="1978429" y="287319"/>
                </a:cubicBezTo>
                <a:cubicBezTo>
                  <a:pt x="2277687" y="392613"/>
                  <a:pt x="2743200" y="636453"/>
                  <a:pt x="2743200" y="636453"/>
                </a:cubicBezTo>
                <a:lnTo>
                  <a:pt x="2743200" y="636453"/>
                </a:lnTo>
                <a:lnTo>
                  <a:pt x="2743200" y="6364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66755C8-1334-A7B8-AB27-EEB892106CD2}"/>
              </a:ext>
            </a:extLst>
          </p:cNvPr>
          <p:cNvSpPr/>
          <p:nvPr/>
        </p:nvSpPr>
        <p:spPr>
          <a:xfrm>
            <a:off x="3108325" y="3008313"/>
            <a:ext cx="2678113" cy="665162"/>
          </a:xfrm>
          <a:custGeom>
            <a:avLst/>
            <a:gdLst>
              <a:gd name="connsiteX0" fmla="*/ 0 w 2676698"/>
              <a:gd name="connsiteY0" fmla="*/ 117127 h 665767"/>
              <a:gd name="connsiteX1" fmla="*/ 748145 w 2676698"/>
              <a:gd name="connsiteY1" fmla="*/ 748 h 665767"/>
              <a:gd name="connsiteX2" fmla="*/ 1645920 w 2676698"/>
              <a:gd name="connsiteY2" fmla="*/ 167003 h 665767"/>
              <a:gd name="connsiteX3" fmla="*/ 2360814 w 2676698"/>
              <a:gd name="connsiteY3" fmla="*/ 449636 h 665767"/>
              <a:gd name="connsiteX4" fmla="*/ 2676698 w 2676698"/>
              <a:gd name="connsiteY4" fmla="*/ 665767 h 6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698" h="665767">
                <a:moveTo>
                  <a:pt x="0" y="117127"/>
                </a:moveTo>
                <a:cubicBezTo>
                  <a:pt x="236912" y="54781"/>
                  <a:pt x="473825" y="-7565"/>
                  <a:pt x="748145" y="748"/>
                </a:cubicBezTo>
                <a:cubicBezTo>
                  <a:pt x="1022465" y="9061"/>
                  <a:pt x="1377142" y="92188"/>
                  <a:pt x="1645920" y="167003"/>
                </a:cubicBezTo>
                <a:cubicBezTo>
                  <a:pt x="1914698" y="241818"/>
                  <a:pt x="2189018" y="366509"/>
                  <a:pt x="2360814" y="449636"/>
                </a:cubicBezTo>
                <a:cubicBezTo>
                  <a:pt x="2532610" y="532763"/>
                  <a:pt x="2604654" y="599265"/>
                  <a:pt x="2676698" y="66576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C00000"/>
              </a:solidFill>
            </a:endParaRPr>
          </a:p>
        </p:txBody>
      </p:sp>
      <p:pic>
        <p:nvPicPr>
          <p:cNvPr id="25618" name="Picture 4">
            <a:extLst>
              <a:ext uri="{FF2B5EF4-FFF2-40B4-BE49-F238E27FC236}">
                <a16:creationId xmlns:a16="http://schemas.microsoft.com/office/drawing/2014/main" id="{BF1B6C2E-7399-948C-85F6-A9A2284C99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2527300"/>
            <a:ext cx="3476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B225D3-C328-02F4-7EE2-3F32D12D91E1}"/>
              </a:ext>
            </a:extLst>
          </p:cNvPr>
          <p:cNvCxnSpPr>
            <a:stCxn id="25" idx="4"/>
          </p:cNvCxnSpPr>
          <p:nvPr/>
        </p:nvCxnSpPr>
        <p:spPr>
          <a:xfrm flipH="1">
            <a:off x="5603875" y="3673475"/>
            <a:ext cx="182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8A9F40-ADFD-485C-C336-51E0054DAE83}"/>
              </a:ext>
            </a:extLst>
          </p:cNvPr>
          <p:cNvCxnSpPr/>
          <p:nvPr/>
        </p:nvCxnSpPr>
        <p:spPr>
          <a:xfrm flipH="1" flipV="1">
            <a:off x="5718175" y="3484563"/>
            <a:ext cx="68263" cy="157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1" name="Picture 7">
            <a:extLst>
              <a:ext uri="{FF2B5EF4-FFF2-40B4-BE49-F238E27FC236}">
                <a16:creationId xmlns:a16="http://schemas.microsoft.com/office/drawing/2014/main" id="{31AD9DCA-90B8-F4B3-F5CA-7DC8D6B813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686425"/>
            <a:ext cx="70564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3">
            <a:extLst>
              <a:ext uri="{FF2B5EF4-FFF2-40B4-BE49-F238E27FC236}">
                <a16:creationId xmlns:a16="http://schemas.microsoft.com/office/drawing/2014/main" id="{3C37ABD6-9617-4127-9215-0B83A44B1C1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4552950"/>
            <a:ext cx="28336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1F278E1-6E8D-86C3-D813-5AD718D77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– just to give the flavor of instrumental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11036-3233-D9BF-E8DB-DB082020A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+mj-lt"/>
                <a:cs typeface="Courier New" pitchFamily="49" charset="0"/>
              </a:rPr>
              <a:t>What is the effect of watching Sesame Street on </a:t>
            </a:r>
            <a:r>
              <a:rPr lang="en-US" sz="3200" dirty="0" err="1">
                <a:latin typeface="+mj-lt"/>
                <a:cs typeface="Courier New" pitchFamily="49" charset="0"/>
              </a:rPr>
              <a:t>childrens</a:t>
            </a:r>
            <a:r>
              <a:rPr lang="en-US" sz="3200" dirty="0">
                <a:latin typeface="+mj-lt"/>
                <a:cs typeface="Courier New" pitchFamily="49" charset="0"/>
              </a:rPr>
              <a:t>’ letter-recognition skills?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3200" dirty="0">
              <a:latin typeface="+mj-lt"/>
              <a:cs typeface="Courier New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pretest 	- letter skills test before experiment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y		- letter skills test after experiment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encouraged	- 1 = encouraged to watch; 0 = not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watched	- 1 = did watch Sesame Street; 0 = not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site 		- 1,2,3,4,5: combos of age, SES,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	 language,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urbanicity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setting	- 1 = at home; 0 = at school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B2FE3C8-3075-8EA4-0EDE-7D19DC484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A721B1-20B2-4E85-8C54-91BB57B2063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E8DC7D7A-EFD1-FD04-7861-7911C8A62CA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BB630E-6D6E-41E3-A73F-A1611A63A1A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8B88B31-4618-BFD0-1F9A-366C20EFA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– Simple IV Estimate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383C972-48BC-3806-7152-CA2CA4B434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350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What we can actually manipulate is “encouraging” kids to watch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We might be interested in two things:</a:t>
            </a:r>
          </a:p>
          <a:p>
            <a:pPr lvl="1" eaLnBrk="1" hangingPunct="1"/>
            <a:r>
              <a:rPr lang="en-US" altLang="en-US"/>
              <a:t>The effect of “encouraged” on post-test score y</a:t>
            </a:r>
          </a:p>
          <a:p>
            <a:pPr lvl="2" eaLnBrk="1" hangingPunct="1"/>
            <a:r>
              <a:rPr lang="en-US" altLang="en-US"/>
              <a:t>(the “intention to treat”, ITT, analysis)</a:t>
            </a:r>
          </a:p>
          <a:p>
            <a:pPr lvl="1" eaLnBrk="1" hangingPunct="1"/>
            <a:r>
              <a:rPr lang="en-US" altLang="en-US"/>
              <a:t>The effect of actually watching, on post-test score y</a:t>
            </a:r>
          </a:p>
          <a:p>
            <a:pPr lvl="2" eaLnBrk="1" hangingPunct="1"/>
            <a:r>
              <a:rPr lang="en-US" altLang="en-US"/>
              <a:t>(the “instrumental variables”, IV, analysis)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E8092E3-6726-DA2E-7111-F345E9A69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520D0B-F503-4260-BD7C-A86184D51E8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3" name="Date Placeholder 4">
            <a:extLst>
              <a:ext uri="{FF2B5EF4-FFF2-40B4-BE49-F238E27FC236}">
                <a16:creationId xmlns:a16="http://schemas.microsoft.com/office/drawing/2014/main" id="{C3A0BD03-3A41-B257-6A4E-2ADEB8B3BC6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AC39D2-AC34-47A5-9682-B4A7836D13F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4" name="TextBox 5">
            <a:extLst>
              <a:ext uri="{FF2B5EF4-FFF2-40B4-BE49-F238E27FC236}">
                <a16:creationId xmlns:a16="http://schemas.microsoft.com/office/drawing/2014/main" id="{F0D5C61F-1F4C-4B86-1E07-3CB9855D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2994025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watched</a:t>
            </a:r>
          </a:p>
        </p:txBody>
      </p:sp>
      <p:sp>
        <p:nvSpPr>
          <p:cNvPr id="27655" name="TextBox 6">
            <a:extLst>
              <a:ext uri="{FF2B5EF4-FFF2-40B4-BE49-F238E27FC236}">
                <a16:creationId xmlns:a16="http://schemas.microsoft.com/office/drawing/2014/main" id="{32413F0C-B390-D06A-D861-A42647941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32194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E2CF5D-4528-8707-B1B5-73A7B44810AB}"/>
              </a:ext>
            </a:extLst>
          </p:cNvPr>
          <p:cNvCxnSpPr/>
          <p:nvPr/>
        </p:nvCxnSpPr>
        <p:spPr>
          <a:xfrm>
            <a:off x="4560888" y="3259138"/>
            <a:ext cx="1341437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7" name="Picture 1">
            <a:extLst>
              <a:ext uri="{FF2B5EF4-FFF2-40B4-BE49-F238E27FC236}">
                <a16:creationId xmlns:a16="http://schemas.microsoft.com/office/drawing/2014/main" id="{92130127-F76A-842E-9685-478389CDE8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448050"/>
            <a:ext cx="3381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Box 9">
            <a:extLst>
              <a:ext uri="{FF2B5EF4-FFF2-40B4-BE49-F238E27FC236}">
                <a16:creationId xmlns:a16="http://schemas.microsoft.com/office/drawing/2014/main" id="{B29190E7-E20C-1467-5775-2D7A7675C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673350"/>
            <a:ext cx="181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encouraged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FB61BB-8162-AF35-A791-91CFC6303BC8}"/>
              </a:ext>
            </a:extLst>
          </p:cNvPr>
          <p:cNvCxnSpPr/>
          <p:nvPr/>
        </p:nvCxnSpPr>
        <p:spPr>
          <a:xfrm>
            <a:off x="2959100" y="2943225"/>
            <a:ext cx="1119188" cy="1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60" name="Picture 2">
            <a:extLst>
              <a:ext uri="{FF2B5EF4-FFF2-40B4-BE49-F238E27FC236}">
                <a16:creationId xmlns:a16="http://schemas.microsoft.com/office/drawing/2014/main" id="{14E0A5C0-EA25-CEF0-BCDA-7654B898A5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117850"/>
            <a:ext cx="323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FA568832-C5AB-6DBC-58F7-FD74482F6072}"/>
              </a:ext>
            </a:extLst>
          </p:cNvPr>
          <p:cNvSpPr/>
          <p:nvPr/>
        </p:nvSpPr>
        <p:spPr>
          <a:xfrm>
            <a:off x="3059113" y="2692400"/>
            <a:ext cx="2676525" cy="665163"/>
          </a:xfrm>
          <a:custGeom>
            <a:avLst/>
            <a:gdLst>
              <a:gd name="connsiteX0" fmla="*/ 0 w 2676698"/>
              <a:gd name="connsiteY0" fmla="*/ 117127 h 665767"/>
              <a:gd name="connsiteX1" fmla="*/ 748145 w 2676698"/>
              <a:gd name="connsiteY1" fmla="*/ 748 h 665767"/>
              <a:gd name="connsiteX2" fmla="*/ 1645920 w 2676698"/>
              <a:gd name="connsiteY2" fmla="*/ 167003 h 665767"/>
              <a:gd name="connsiteX3" fmla="*/ 2360814 w 2676698"/>
              <a:gd name="connsiteY3" fmla="*/ 449636 h 665767"/>
              <a:gd name="connsiteX4" fmla="*/ 2676698 w 2676698"/>
              <a:gd name="connsiteY4" fmla="*/ 665767 h 6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698" h="665767">
                <a:moveTo>
                  <a:pt x="0" y="117127"/>
                </a:moveTo>
                <a:cubicBezTo>
                  <a:pt x="236912" y="54781"/>
                  <a:pt x="473825" y="-7565"/>
                  <a:pt x="748145" y="748"/>
                </a:cubicBezTo>
                <a:cubicBezTo>
                  <a:pt x="1022465" y="9061"/>
                  <a:pt x="1377142" y="92188"/>
                  <a:pt x="1645920" y="167003"/>
                </a:cubicBezTo>
                <a:cubicBezTo>
                  <a:pt x="1914698" y="241818"/>
                  <a:pt x="2189018" y="366509"/>
                  <a:pt x="2360814" y="449636"/>
                </a:cubicBezTo>
                <a:cubicBezTo>
                  <a:pt x="2532610" y="532763"/>
                  <a:pt x="2604654" y="599265"/>
                  <a:pt x="2676698" y="66576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C00000"/>
              </a:solidFill>
            </a:endParaRPr>
          </a:p>
        </p:txBody>
      </p:sp>
      <p:pic>
        <p:nvPicPr>
          <p:cNvPr id="27662" name="Picture 3">
            <a:extLst>
              <a:ext uri="{FF2B5EF4-FFF2-40B4-BE49-F238E27FC236}">
                <a16:creationId xmlns:a16="http://schemas.microsoft.com/office/drawing/2014/main" id="{F62C6020-23D9-684D-BAF3-2A9DF32A5E5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11388"/>
            <a:ext cx="3460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F05ACE4-1572-6BDD-5A3B-DE5A226AE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IV analysis– Intention to Treat (ITT), and IV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4C15-8AF1-673E-F648-892B7CAE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7650"/>
            <a:ext cx="8229600" cy="47672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ITT effect of “encouraged” on post-test y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fit.1b &lt;- lm(y ~ encouraged)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coef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(fit.1b) # the ITT effect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(Intercept)  encouraged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24.920455    2.875598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2800" dirty="0"/>
          </a:p>
          <a:p>
            <a:pPr eaLnBrk="1" hangingPunct="1">
              <a:defRPr/>
            </a:pPr>
            <a:r>
              <a:rPr lang="en-US" dirty="0"/>
              <a:t>IV effect of “watched” on post-test y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fit.1a &lt;- lm(watched ~ encouraged)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coef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(fit.1a)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(Intercept)  encouraged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0.5454545   0.3624402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coef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(fit.1b)[2]/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coef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(fit.1a)[2]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encouraged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7.933993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60D5674-13D5-68A3-311E-6D2F9E8D3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178436-AA18-442B-9A74-7F0AFD5384F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8677" name="Date Placeholder 4">
            <a:extLst>
              <a:ext uri="{FF2B5EF4-FFF2-40B4-BE49-F238E27FC236}">
                <a16:creationId xmlns:a16="http://schemas.microsoft.com/office/drawing/2014/main" id="{5C5E6790-B70C-B42D-D2FE-CE91B2CCD49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541BD4-96AC-433A-A97F-D73E9EC578C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C0B1A3-AE88-EF45-B405-8D0A9970CE59}"/>
              </a:ext>
            </a:extLst>
          </p:cNvPr>
          <p:cNvSpPr/>
          <p:nvPr/>
        </p:nvSpPr>
        <p:spPr>
          <a:xfrm>
            <a:off x="2709863" y="2909888"/>
            <a:ext cx="153035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43EC4F-EA85-A353-FAE7-63F80AC9A060}"/>
              </a:ext>
            </a:extLst>
          </p:cNvPr>
          <p:cNvSpPr/>
          <p:nvPr/>
        </p:nvSpPr>
        <p:spPr>
          <a:xfrm>
            <a:off x="750888" y="5921375"/>
            <a:ext cx="1530350" cy="300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8C2F5389-B0DE-A790-E14D-02780273F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2909888"/>
            <a:ext cx="3783013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This is the effect of encouragement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on the post-test score</a:t>
            </a:r>
          </a:p>
        </p:txBody>
      </p:sp>
      <p:sp>
        <p:nvSpPr>
          <p:cNvPr id="28681" name="TextBox 9">
            <a:extLst>
              <a:ext uri="{FF2B5EF4-FFF2-40B4-BE49-F238E27FC236}">
                <a16:creationId xmlns:a16="http://schemas.microsoft.com/office/drawing/2014/main" id="{BCE9FE10-AD1B-708A-5349-B34B2BEA6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13" y="5573713"/>
            <a:ext cx="3987800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This is the effect of watching S.Street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on the post-test score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CBBAE7-5055-21C9-70F5-0CC378EC8843}"/>
              </a:ext>
            </a:extLst>
          </p:cNvPr>
          <p:cNvCxnSpPr/>
          <p:nvPr/>
        </p:nvCxnSpPr>
        <p:spPr>
          <a:xfrm flipH="1" flipV="1">
            <a:off x="4389438" y="3059113"/>
            <a:ext cx="731837" cy="149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91437B-50F8-8737-4A89-7E3422405B21}"/>
              </a:ext>
            </a:extLst>
          </p:cNvPr>
          <p:cNvCxnSpPr/>
          <p:nvPr/>
        </p:nvCxnSpPr>
        <p:spPr>
          <a:xfrm flipH="1">
            <a:off x="2427288" y="5891213"/>
            <a:ext cx="1779587" cy="30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AC8014-C337-4527-6291-10D255A1271F}"/>
              </a:ext>
            </a:extLst>
          </p:cNvPr>
          <p:cNvCxnSpPr/>
          <p:nvPr/>
        </p:nvCxnSpPr>
        <p:spPr>
          <a:xfrm flipH="1">
            <a:off x="4389438" y="4916488"/>
            <a:ext cx="584200" cy="309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5" name="Picture 1">
            <a:extLst>
              <a:ext uri="{FF2B5EF4-FFF2-40B4-BE49-F238E27FC236}">
                <a16:creationId xmlns:a16="http://schemas.microsoft.com/office/drawing/2014/main" id="{CAEF569A-E891-CBE5-E631-11FB59D94D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4665663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66B143-08CD-A2B6-8AFA-B7D2923A3525}"/>
              </a:ext>
            </a:extLst>
          </p:cNvPr>
          <p:cNvSpPr/>
          <p:nvPr/>
        </p:nvSpPr>
        <p:spPr>
          <a:xfrm>
            <a:off x="5070475" y="4598988"/>
            <a:ext cx="781050" cy="560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B6CF49B-F960-6547-4E4B-6975A98AA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IV’s – Two-stage least-squares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9F28-797F-EF21-83CD-376F3361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“Ratio” estimate             is the “Wald Estimate”. </a:t>
            </a:r>
          </a:p>
          <a:p>
            <a:pPr eaLnBrk="1" hangingPunct="1">
              <a:defRPr/>
            </a:pPr>
            <a:r>
              <a:rPr lang="en-US" sz="2800" dirty="0"/>
              <a:t>A more popular method is called “Two-stage least-squares” (TSLS):</a:t>
            </a: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coef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(fit.2a &lt;- lm (watched ~ encouraged))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(Intercept)  encouraged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0.5454545   0.3624402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watched.hat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&lt;- fit.2a$fitted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coef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(fit.2b &lt;- lm (y ~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watched.hat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(Intercept)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watched.hat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20.592822    7.933993 </a:t>
            </a:r>
            <a:endParaRPr lang="en-US" dirty="0"/>
          </a:p>
          <a:p>
            <a:pPr eaLnBrk="1" hangingPunct="1">
              <a:defRPr/>
            </a:pPr>
            <a:r>
              <a:rPr lang="en-US" sz="2800" dirty="0"/>
              <a:t>There is a function </a:t>
            </a:r>
            <a:r>
              <a:rPr lang="en-US" sz="2800" dirty="0" err="1"/>
              <a:t>tsls</a:t>
            </a:r>
            <a:r>
              <a:rPr lang="en-US" sz="2800" dirty="0"/>
              <a:t>() in library(“</a:t>
            </a:r>
            <a:r>
              <a:rPr lang="en-US" sz="2800" dirty="0" err="1"/>
              <a:t>sem</a:t>
            </a:r>
            <a:r>
              <a:rPr lang="en-US" sz="2800" dirty="0"/>
              <a:t>”) that does </a:t>
            </a:r>
            <a:r>
              <a:rPr lang="en-US" sz="2800" dirty="0" err="1"/>
              <a:t>tsls</a:t>
            </a:r>
            <a:r>
              <a:rPr lang="en-US" sz="2800" dirty="0"/>
              <a:t> estimates automatically.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EA5FD39-6819-16AA-F9E8-0E312E109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1F229E-908D-45A8-AC98-3DA65703ED0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701" name="Date Placeholder 4">
            <a:extLst>
              <a:ext uri="{FF2B5EF4-FFF2-40B4-BE49-F238E27FC236}">
                <a16:creationId xmlns:a16="http://schemas.microsoft.com/office/drawing/2014/main" id="{ED1D76DB-FD01-8758-6797-1B2CC9AA5D2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0A216A-8C27-478E-9339-5DCA0C64FDA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29702" name="Picture 1">
            <a:extLst>
              <a:ext uri="{FF2B5EF4-FFF2-40B4-BE49-F238E27FC236}">
                <a16:creationId xmlns:a16="http://schemas.microsoft.com/office/drawing/2014/main" id="{BDDF7483-B7DA-1E54-0F15-447454D006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312863"/>
            <a:ext cx="8239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7331365-BDDA-7ED6-2867-895EE256EA4B}"/>
              </a:ext>
            </a:extLst>
          </p:cNvPr>
          <p:cNvSpPr/>
          <p:nvPr/>
        </p:nvSpPr>
        <p:spPr>
          <a:xfrm>
            <a:off x="2316163" y="4740275"/>
            <a:ext cx="1528762" cy="300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4" name="TextBox 8">
            <a:extLst>
              <a:ext uri="{FF2B5EF4-FFF2-40B4-BE49-F238E27FC236}">
                <a16:creationId xmlns:a16="http://schemas.microsoft.com/office/drawing/2014/main" id="{340BD262-0ACB-96E8-774F-DBAE7DDB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260850"/>
            <a:ext cx="3201988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This TSLS estimate is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identical to the Wald estimate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on the previous slide.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08814A-513B-EA45-2566-822A494C1FDF}"/>
              </a:ext>
            </a:extLst>
          </p:cNvPr>
          <p:cNvCxnSpPr/>
          <p:nvPr/>
        </p:nvCxnSpPr>
        <p:spPr>
          <a:xfrm flipH="1">
            <a:off x="3992563" y="4711700"/>
            <a:ext cx="1779587" cy="179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4776FA6-E143-D91D-8634-FA8CDF730813}"/>
              </a:ext>
            </a:extLst>
          </p:cNvPr>
          <p:cNvSpPr/>
          <p:nvPr/>
        </p:nvSpPr>
        <p:spPr>
          <a:xfrm>
            <a:off x="3992563" y="4111625"/>
            <a:ext cx="1528762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7" name="TextBox 14">
            <a:extLst>
              <a:ext uri="{FF2B5EF4-FFF2-40B4-BE49-F238E27FC236}">
                <a16:creationId xmlns:a16="http://schemas.microsoft.com/office/drawing/2014/main" id="{B6E146A2-C945-398B-51AA-0BFCE6ED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2967038"/>
            <a:ext cx="3090863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In TSLS, second regression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Uses fitted values from first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regression..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8A3478-39FE-365B-F108-C42CCAF0762D}"/>
              </a:ext>
            </a:extLst>
          </p:cNvPr>
          <p:cNvCxnSpPr/>
          <p:nvPr/>
        </p:nvCxnSpPr>
        <p:spPr>
          <a:xfrm flipH="1">
            <a:off x="5103813" y="3429000"/>
            <a:ext cx="598487" cy="682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8ACC82F-F1C0-14D7-D65C-94753FE9E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IV’s – Including covariates in TSLS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9282B-139B-C0F7-6428-B2168BC2B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8538"/>
            <a:ext cx="8229600" cy="50863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fit.3a &lt;- lm (watched ~ encouraged +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+   pretest + factor(site) + setting)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watched.hat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&lt;- fit.3a$fitted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fit.3b &lt;- lm (y ~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watched.hat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+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+   pretest + factor(site) + setting)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coef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(fit.3b)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(Intercept)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watched.hat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pretest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1.22         14.03          0.70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factor(site)2 factor(site)3  factor(site)4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8.40         -3.94           0.94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factor(site)5       setting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2.76          1.60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2800" dirty="0">
                <a:cs typeface="Courier New" pitchFamily="49" charset="0"/>
              </a:rPr>
              <a:t>SE’s are more work; see G&amp;H or use </a:t>
            </a:r>
            <a:r>
              <a:rPr lang="en-US" sz="2800" dirty="0" err="1">
                <a:cs typeface="Courier New" pitchFamily="49" charset="0"/>
              </a:rPr>
              <a:t>tsls</a:t>
            </a:r>
            <a:r>
              <a:rPr lang="en-US" sz="2800" dirty="0">
                <a:cs typeface="Courier New" pitchFamily="49" charset="0"/>
              </a:rPr>
              <a:t>() function…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1A8DC07-D196-851F-DE50-336D0B527D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658CFC-AA08-4A8B-9274-EDA0C3033A1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5" name="Date Placeholder 4">
            <a:extLst>
              <a:ext uri="{FF2B5EF4-FFF2-40B4-BE49-F238E27FC236}">
                <a16:creationId xmlns:a16="http://schemas.microsoft.com/office/drawing/2014/main" id="{BE809445-BAEE-9208-5CAF-92BF93419C3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C23874-FD15-4694-B986-9B59ED7550F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D01CAE24-7AB7-36FF-98CE-566C5CB1B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1600200"/>
            <a:ext cx="2466975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covariates get put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In both regressions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3B6A5A-F83E-16F0-AA6E-A7F2F17EBCC6}"/>
              </a:ext>
            </a:extLst>
          </p:cNvPr>
          <p:cNvCxnSpPr/>
          <p:nvPr/>
        </p:nvCxnSpPr>
        <p:spPr>
          <a:xfrm flipH="1">
            <a:off x="6002338" y="2068513"/>
            <a:ext cx="484187" cy="425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BA8F01-0289-0CA9-5988-94F984F366A0}"/>
              </a:ext>
            </a:extLst>
          </p:cNvPr>
          <p:cNvCxnSpPr/>
          <p:nvPr/>
        </p:nvCxnSpPr>
        <p:spPr>
          <a:xfrm flipH="1" flipV="1">
            <a:off x="6118225" y="1600200"/>
            <a:ext cx="368300" cy="234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DF25F25-B059-97BD-976B-EC009005A8F9}"/>
              </a:ext>
            </a:extLst>
          </p:cNvPr>
          <p:cNvSpPr/>
          <p:nvPr/>
        </p:nvSpPr>
        <p:spPr>
          <a:xfrm>
            <a:off x="3497263" y="3560763"/>
            <a:ext cx="1528762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30" name="TextBox 14">
            <a:extLst>
              <a:ext uri="{FF2B5EF4-FFF2-40B4-BE49-F238E27FC236}">
                <a16:creationId xmlns:a16="http://schemas.microsoft.com/office/drawing/2014/main" id="{BE516AB2-8605-99B3-2305-4823E5C16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4646613"/>
            <a:ext cx="3302000" cy="922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IV estimate of the effect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of watching Sesame Streetm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after controlling for covariates.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CB1C5B-C7AA-519E-A4E1-D0DC2C19CC7D}"/>
              </a:ext>
            </a:extLst>
          </p:cNvPr>
          <p:cNvCxnSpPr/>
          <p:nvPr/>
        </p:nvCxnSpPr>
        <p:spPr>
          <a:xfrm flipH="1" flipV="1">
            <a:off x="4643438" y="3908425"/>
            <a:ext cx="889000" cy="1200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678A-41C0-6D79-691B-A677A60B1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3613"/>
            <a:ext cx="8229600" cy="50053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propensity score P is used to rearrange the data so that  </a:t>
            </a:r>
            <a:endParaRPr lang="en-US" sz="2800" baseline="-25000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mmi1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dirty="0"/>
              <a:t>Use logistic regression to predict T as well as possible from all the X’s.  P(T=1) from this logistic regression is the </a:t>
            </a:r>
            <a:r>
              <a:rPr lang="en-US" i="1" dirty="0"/>
              <a:t>propensity score</a:t>
            </a:r>
            <a:r>
              <a:rPr lang="en-US" dirty="0"/>
              <a:t>.</a:t>
            </a:r>
            <a:endParaRPr lang="en-US" dirty="0">
              <a:latin typeface="cmmi10"/>
            </a:endParaRPr>
          </a:p>
          <a:p>
            <a:pPr eaLnBrk="1" hangingPunct="1">
              <a:defRPr/>
            </a:pPr>
            <a:r>
              <a:rPr lang="en-US" sz="2800" dirty="0"/>
              <a:t>For each unit with T=1, match it to a unit with T=0 with the same (or similar) propensity score.  </a:t>
            </a:r>
          </a:p>
          <a:p>
            <a:pPr lvl="1" eaLnBrk="1" hangingPunct="1">
              <a:defRPr/>
            </a:pPr>
            <a:r>
              <a:rPr lang="en-US" dirty="0"/>
              <a:t>Discard non-matching units at the end of the process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53BA20AA-CB5E-4DA3-D717-1E62BD803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Causal inference – Propensity Scores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6FAB5DC-0512-3924-CA17-1DD02DB61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A47C8F-3B03-44A4-9814-03581015852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B110E2B0-25C7-718E-A2E7-4F6AD15DB77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D4311A-A6DD-4580-B523-1F76E2B23DA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2477133C-08DD-F0C6-CC64-93351B05AC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62088"/>
            <a:ext cx="11541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B66634-D3C2-A322-0968-1BC33F339F25}"/>
              </a:ext>
            </a:extLst>
          </p:cNvPr>
          <p:cNvCxnSpPr/>
          <p:nvPr/>
        </p:nvCxnSpPr>
        <p:spPr>
          <a:xfrm>
            <a:off x="4222750" y="1895475"/>
            <a:ext cx="1114425" cy="106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52" name="TextBox 16">
            <a:extLst>
              <a:ext uri="{FF2B5EF4-FFF2-40B4-BE49-F238E27FC236}">
                <a16:creationId xmlns:a16="http://schemas.microsoft.com/office/drawing/2014/main" id="{223B9A19-EFBF-2EBC-F794-49406883D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15954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1753" name="TextBox 18">
            <a:extLst>
              <a:ext uri="{FF2B5EF4-FFF2-40B4-BE49-F238E27FC236}">
                <a16:creationId xmlns:a16="http://schemas.microsoft.com/office/drawing/2014/main" id="{D8BA8D92-D64B-4703-9085-B1E0FC36F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26114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1754" name="TextBox 21">
            <a:extLst>
              <a:ext uri="{FF2B5EF4-FFF2-40B4-BE49-F238E27FC236}">
                <a16:creationId xmlns:a16="http://schemas.microsoft.com/office/drawing/2014/main" id="{40B9C0AC-058F-1132-912B-B23C6EAC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713" y="2803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6A9A63-E098-00A1-383A-9E61BF35D689}"/>
              </a:ext>
            </a:extLst>
          </p:cNvPr>
          <p:cNvCxnSpPr/>
          <p:nvPr/>
        </p:nvCxnSpPr>
        <p:spPr>
          <a:xfrm>
            <a:off x="3979863" y="2843213"/>
            <a:ext cx="133985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756" name="Picture 3">
            <a:extLst>
              <a:ext uri="{FF2B5EF4-FFF2-40B4-BE49-F238E27FC236}">
                <a16:creationId xmlns:a16="http://schemas.microsoft.com/office/drawing/2014/main" id="{78325571-BAAB-92F7-D957-031725E97E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927225"/>
            <a:ext cx="3476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4">
            <a:extLst>
              <a:ext uri="{FF2B5EF4-FFF2-40B4-BE49-F238E27FC236}">
                <a16:creationId xmlns:a16="http://schemas.microsoft.com/office/drawing/2014/main" id="{77A2D652-415A-ABA3-FABC-94DBF4729ED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032125"/>
            <a:ext cx="3381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Box 19">
            <a:extLst>
              <a:ext uri="{FF2B5EF4-FFF2-40B4-BE49-F238E27FC236}">
                <a16:creationId xmlns:a16="http://schemas.microsoft.com/office/drawing/2014/main" id="{8FB88E5D-7E04-A334-C4CB-F09A9528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22256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9D2564-7342-3613-8D87-A0E88F027818}"/>
              </a:ext>
            </a:extLst>
          </p:cNvPr>
          <p:cNvCxnSpPr/>
          <p:nvPr/>
        </p:nvCxnSpPr>
        <p:spPr>
          <a:xfrm>
            <a:off x="2378075" y="2527300"/>
            <a:ext cx="1117600" cy="1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760" name="Picture 5">
            <a:extLst>
              <a:ext uri="{FF2B5EF4-FFF2-40B4-BE49-F238E27FC236}">
                <a16:creationId xmlns:a16="http://schemas.microsoft.com/office/drawing/2014/main" id="{873BBA30-081A-B89F-DCC8-52F609DADBF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895475"/>
            <a:ext cx="2908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ABB8D5-A351-9C83-BF7A-51BDA8E2281C}"/>
              </a:ext>
            </a:extLst>
          </p:cNvPr>
          <p:cNvSpPr/>
          <p:nvPr/>
        </p:nvSpPr>
        <p:spPr>
          <a:xfrm>
            <a:off x="5710238" y="1827213"/>
            <a:ext cx="3200400" cy="892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F931DB-B335-54E2-E897-ECBE3F6ADAD7}"/>
              </a:ext>
            </a:extLst>
          </p:cNvPr>
          <p:cNvCxnSpPr/>
          <p:nvPr/>
        </p:nvCxnSpPr>
        <p:spPr>
          <a:xfrm flipV="1">
            <a:off x="3681413" y="2057400"/>
            <a:ext cx="298450" cy="469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3" name="Picture 6">
            <a:extLst>
              <a:ext uri="{FF2B5EF4-FFF2-40B4-BE49-F238E27FC236}">
                <a16:creationId xmlns:a16="http://schemas.microsoft.com/office/drawing/2014/main" id="{E931B72B-7D09-ED25-811A-99F76672E2D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73263"/>
            <a:ext cx="323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6F6524D-1E69-B27F-A052-5EB305084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626006D-3277-7BBB-DA02-88420836C5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22350"/>
            <a:ext cx="8229600" cy="4530725"/>
          </a:xfrm>
        </p:spPr>
        <p:txBody>
          <a:bodyPr/>
          <a:lstStyle/>
          <a:p>
            <a:r>
              <a:rPr lang="en-US" altLang="en-US" dirty="0"/>
              <a:t>Quiz next Monday (not today!)</a:t>
            </a:r>
          </a:p>
          <a:p>
            <a:pPr lvl="1"/>
            <a:r>
              <a:rPr lang="en-US" altLang="en-US" dirty="0"/>
              <a:t>Focus on </a:t>
            </a:r>
            <a:r>
              <a:rPr lang="en-US" altLang="en-US" dirty="0" err="1"/>
              <a:t>Sheather</a:t>
            </a:r>
            <a:r>
              <a:rPr lang="en-US" altLang="en-US" dirty="0"/>
              <a:t> 10.1</a:t>
            </a:r>
          </a:p>
          <a:p>
            <a:r>
              <a:rPr lang="en-US" altLang="en-US" dirty="0"/>
              <a:t>HW06 is out…  when should it be due?</a:t>
            </a:r>
          </a:p>
          <a:p>
            <a:pPr lvl="1"/>
            <a:r>
              <a:rPr lang="en-US" altLang="en-US" dirty="0"/>
              <a:t>Nonparametric regression &amp; causal reasoning</a:t>
            </a:r>
          </a:p>
          <a:p>
            <a:r>
              <a:rPr lang="en-US" altLang="en-US" dirty="0"/>
              <a:t>Reading</a:t>
            </a:r>
          </a:p>
          <a:p>
            <a:pPr lvl="1"/>
            <a:r>
              <a:rPr lang="en-US" altLang="en-US" dirty="0"/>
              <a:t>This week: Causal Reasoning</a:t>
            </a:r>
          </a:p>
          <a:p>
            <a:pPr lvl="2"/>
            <a:r>
              <a:rPr lang="en-US" altLang="en-US" dirty="0"/>
              <a:t>G&amp;H Ch’s 9 &amp; 10 (see pdf in week08 area)</a:t>
            </a:r>
          </a:p>
          <a:p>
            <a:pPr lvl="1"/>
            <a:r>
              <a:rPr lang="en-US" altLang="en-US" dirty="0"/>
              <a:t>Next week: Intro to Multilevel Models</a:t>
            </a:r>
          </a:p>
          <a:p>
            <a:pPr lvl="2"/>
            <a:r>
              <a:rPr lang="en-US" altLang="en-US" dirty="0" err="1"/>
              <a:t>Sheather</a:t>
            </a:r>
            <a:r>
              <a:rPr lang="en-US" altLang="en-US" dirty="0"/>
              <a:t>, 10.1</a:t>
            </a:r>
          </a:p>
          <a:p>
            <a:pPr lvl="2"/>
            <a:r>
              <a:rPr lang="en-US" altLang="en-US" dirty="0"/>
              <a:t>Intercepts: G&amp;H Ch 12 (see pdf in week08 area)</a:t>
            </a:r>
          </a:p>
          <a:p>
            <a:pPr lvl="2"/>
            <a:r>
              <a:rPr lang="en-US" altLang="en-US" dirty="0"/>
              <a:t>Slopes: G&amp;H Ch 13 (see pdf in week08 area)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79ED0C0-E725-0629-F292-C1310B957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85FEB5-6F7F-4DE6-A670-E387474B6F03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706F6CA6-389D-CFE2-987C-F58BB4C675E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4B0D0B-4CB5-4A17-846C-AB1EEFF76ABD}" type="datetime1">
              <a:rPr lang="en-US" altLang="en-US" smtClean="0">
                <a:latin typeface="Garamond" panose="02020404030301010803" pitchFamily="18" charset="0"/>
              </a:rPr>
              <a:pPr/>
              <a:t>10/26/2022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0242EF0-327A-6274-35E7-E9855E4E1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Making the propensity scores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65FAA362-DFC1-9B02-2BEC-078EF7497F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33513"/>
            <a:ext cx="4181475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big.sesame &lt;- cbind(y, sesame,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watched, encouraged, pretest)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p.fit &lt;- glm(watched ~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encouraged + pretest +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factor(site) + setting,             + family = binomial,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data=big.sesame)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p.scores &lt;- predict(p.fit,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type="link")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plot(p.scores, jitter(watched,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amount=0.05), xlab="Propensity Score",ylab="P[Watched=1])")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o.scores &lt;- sort(p.scores)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lines(o.scores, exp(o.scores)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/ (1 + exp(o.scores)))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C6F5CEAC-4EF8-81A4-FD94-4C2208DE6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A114F5-37A2-4C20-8EA4-2473135AF6D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3" name="Date Placeholder 4">
            <a:extLst>
              <a:ext uri="{FF2B5EF4-FFF2-40B4-BE49-F238E27FC236}">
                <a16:creationId xmlns:a16="http://schemas.microsoft.com/office/drawing/2014/main" id="{5FAB5643-C2ED-89B4-4047-B9E375B9B72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36DFE4-9239-4EAA-BAAA-185BFEA705B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DF79AA82-45F8-42C0-A05C-D531FFBA5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349250"/>
            <a:ext cx="457517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3187CC89-613D-DFFF-0042-F5D24DE72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Making the matched data set</a:t>
            </a:r>
          </a:p>
        </p:txBody>
      </p:sp>
      <p:sp>
        <p:nvSpPr>
          <p:cNvPr id="34819" name="Text Placeholder 5">
            <a:extLst>
              <a:ext uri="{FF2B5EF4-FFF2-40B4-BE49-F238E27FC236}">
                <a16:creationId xmlns:a16="http://schemas.microsoft.com/office/drawing/2014/main" id="{9CAE4A80-B317-22C5-76AE-55002047E3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7613"/>
            <a:ext cx="4038600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matches &lt;- matching(z =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+ watched, score = p.scores)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matched &lt;- big.sesame[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+ matches$matched,]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dim(big.sesame)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[1] 240  32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dim(matched)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[1] 108  32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b.stats &lt;-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+ balance(big.sesame,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+ matched, p.fit)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plot(b.stats)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E1822CF2-0632-F877-8C3B-DC3A17175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1F7A2A-4B2C-4334-9731-FCCC97A5BCF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4821" name="Date Placeholder 4">
            <a:extLst>
              <a:ext uri="{FF2B5EF4-FFF2-40B4-BE49-F238E27FC236}">
                <a16:creationId xmlns:a16="http://schemas.microsoft.com/office/drawing/2014/main" id="{CCE4CFAB-9021-2F25-8EF1-2A002DA1BD8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9C8235-21D6-4477-87C3-D845EFED7A8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4822" name="Picture 7">
            <a:extLst>
              <a:ext uri="{FF2B5EF4-FFF2-40B4-BE49-F238E27FC236}">
                <a16:creationId xmlns:a16="http://schemas.microsoft.com/office/drawing/2014/main" id="{D8EC7BBF-5F74-9A05-6DD8-0200A9185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063625"/>
            <a:ext cx="463867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5F721D-BC09-CC0C-FFEC-A4BDEE2FAB3F}"/>
              </a:ext>
            </a:extLst>
          </p:cNvPr>
          <p:cNvCxnSpPr/>
          <p:nvPr/>
        </p:nvCxnSpPr>
        <p:spPr>
          <a:xfrm flipV="1">
            <a:off x="4276725" y="3090863"/>
            <a:ext cx="874713" cy="90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12">
            <a:extLst>
              <a:ext uri="{FF2B5EF4-FFF2-40B4-BE49-F238E27FC236}">
                <a16:creationId xmlns:a16="http://schemas.microsoft.com/office/drawing/2014/main" id="{EE88B203-37FB-7525-A9E1-9F80ACA7E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2828925"/>
            <a:ext cx="202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Diff between Tx vs Ctrl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In </a:t>
            </a:r>
            <a:r>
              <a:rPr lang="en-US" altLang="en-US" sz="1400" i="1" u="sng">
                <a:solidFill>
                  <a:srgbClr val="FF0000"/>
                </a:solidFill>
                <a:latin typeface="Arial" panose="020B0604020202020204" pitchFamily="34" charset="0"/>
              </a:rPr>
              <a:t>unmatched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data.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57BA90-BD25-6619-A349-99D265E661DF}"/>
              </a:ext>
            </a:extLst>
          </p:cNvPr>
          <p:cNvCxnSpPr/>
          <p:nvPr/>
        </p:nvCxnSpPr>
        <p:spPr>
          <a:xfrm flipV="1">
            <a:off x="4276725" y="3181350"/>
            <a:ext cx="1454150" cy="862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TextBox 18">
            <a:extLst>
              <a:ext uri="{FF2B5EF4-FFF2-40B4-BE49-F238E27FC236}">
                <a16:creationId xmlns:a16="http://schemas.microsoft.com/office/drawing/2014/main" id="{68C6D844-7354-6882-2524-1CF4E942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3746500"/>
            <a:ext cx="202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Diff between Tx vs Ctrl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In </a:t>
            </a:r>
            <a:r>
              <a:rPr lang="en-US" altLang="en-US" sz="1400" i="1" u="sng">
                <a:solidFill>
                  <a:srgbClr val="FF0000"/>
                </a:solidFill>
                <a:latin typeface="Arial" panose="020B0604020202020204" pitchFamily="34" charset="0"/>
              </a:rPr>
              <a:t>matched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data.</a:t>
            </a:r>
          </a:p>
        </p:txBody>
      </p:sp>
      <p:sp>
        <p:nvSpPr>
          <p:cNvPr id="34827" name="TextBox 1">
            <a:extLst>
              <a:ext uri="{FF2B5EF4-FFF2-40B4-BE49-F238E27FC236}">
                <a16:creationId xmlns:a16="http://schemas.microsoft.com/office/drawing/2014/main" id="{141FEB75-E807-745D-C548-EA016ED8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270625"/>
            <a:ext cx="6124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(The  </a:t>
            </a: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matching()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  <a:r>
              <a:rPr lang="en-US" altLang="en-US" sz="1400" i="1">
                <a:latin typeface="Arial" panose="020B0604020202020204" pitchFamily="34" charset="0"/>
              </a:rPr>
              <a:t>and  </a:t>
            </a: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balance() </a:t>
            </a:r>
            <a:r>
              <a:rPr lang="en-US" altLang="en-US" sz="1400" i="1">
                <a:latin typeface="Arial" panose="020B0604020202020204" pitchFamily="34" charset="0"/>
              </a:rPr>
              <a:t>functions are from </a:t>
            </a: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library(arm)</a:t>
            </a:r>
            <a:r>
              <a:rPr lang="en-US" altLang="en-US" sz="1400" i="1">
                <a:latin typeface="Arial" panose="020B0604020202020204" pitchFamily="34" charset="0"/>
              </a:rPr>
              <a:t>.)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297AECC-5E26-A943-F1EC-FEF8199CF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             in the Matched Data Set?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04478A7D-6DAB-E654-4225-14D914BA6B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523875"/>
            <a:ext cx="1246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0A44E394-9CF6-A8F1-37BF-085A0C390E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012422-F1A8-4C0A-A957-1F650BA7ED7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899666F-C951-D0B3-FDEE-ABA22D90F65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3E1803-E764-44B8-B2CA-F69029D9A96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7A308105-C068-B64B-798B-1B6F90188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1277938"/>
            <a:ext cx="8378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display(glm(formula = watched ~ encouraged + pretest +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+ factor(site) + setting, family = binomial, data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+ matched))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      coef.est coef.se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(Intercept)    0.63     0.96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encouraged     1.14     0.48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pretest       -0.02     0.04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factor(site)2 -0.03     0.78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factor(site)3 -0.66     0.62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factor(site)4 -1.32     0.58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factor(site)5 -0.93     0.81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setting        0.00     0.47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n = 108, k =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residual deviance = 138.5, null deviance = 149.7 (difference = 11.2)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CAD274-52C1-DCA4-31BC-325BF394E4C9}"/>
              </a:ext>
            </a:extLst>
          </p:cNvPr>
          <p:cNvSpPr/>
          <p:nvPr/>
        </p:nvSpPr>
        <p:spPr>
          <a:xfrm>
            <a:off x="2325688" y="2628900"/>
            <a:ext cx="2097087" cy="415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5848" name="TextBox 10">
            <a:extLst>
              <a:ext uri="{FF2B5EF4-FFF2-40B4-BE49-F238E27FC236}">
                <a16:creationId xmlns:a16="http://schemas.microsoft.com/office/drawing/2014/main" id="{190F3A93-925C-182E-05AA-1E4FBC88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2882900"/>
            <a:ext cx="3706812" cy="230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We did pretty well except for these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two predictors.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More effort chosing variables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interactions from among the 32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available in the data set would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probably generate  propensity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scores that drive         to zero.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38B020-6979-89BC-B67B-C34F9BAA9D9D}"/>
              </a:ext>
            </a:extLst>
          </p:cNvPr>
          <p:cNvCxnSpPr/>
          <p:nvPr/>
        </p:nvCxnSpPr>
        <p:spPr>
          <a:xfrm flipH="1">
            <a:off x="4551363" y="3540125"/>
            <a:ext cx="685800" cy="403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6C425AD-356D-ECC4-CAF3-FFAAF2F1A19A}"/>
              </a:ext>
            </a:extLst>
          </p:cNvPr>
          <p:cNvSpPr/>
          <p:nvPr/>
        </p:nvSpPr>
        <p:spPr>
          <a:xfrm>
            <a:off x="2325688" y="3735388"/>
            <a:ext cx="2097087" cy="415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8A51D3-6D5B-94E4-0DE6-ABDBC90CFACC}"/>
              </a:ext>
            </a:extLst>
          </p:cNvPr>
          <p:cNvCxnSpPr/>
          <p:nvPr/>
        </p:nvCxnSpPr>
        <p:spPr>
          <a:xfrm flipH="1" flipV="1">
            <a:off x="4552950" y="2882900"/>
            <a:ext cx="684213" cy="309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2" name="Picture 2">
            <a:extLst>
              <a:ext uri="{FF2B5EF4-FFF2-40B4-BE49-F238E27FC236}">
                <a16:creationId xmlns:a16="http://schemas.microsoft.com/office/drawing/2014/main" id="{EEA26F9B-79A5-444A-1B21-51671E31B9E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4876800"/>
            <a:ext cx="2746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7A699F4-3076-BDF2-425A-7A3D8E293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Now we estimate of effect of watching Sesame Street just using matched dataset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95F17FA-7E6F-5C72-837A-F50597A0E0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8229600" cy="43846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coef(lm(y ~ watched + encouraged + pretest + factor(site) +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           setting,data=big.sesame))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(Intercept)       watched    encouraged       pretest factor(site)2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 4.52          9.04          1.71          0.73          8.55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factor(site)3 factor(site)4 factor(site)5       setting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-4.52         -0.78          1.29          1.33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coef(lm(y ~ watched + encouraged + pretest + factor(site) +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           setting,data=matched))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(Intercept)       watched    encouraged       pretest factor(site)2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 3.06         10.47          0.25          1.04          9.02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factor(site)3 factor(site)4 factor(site)5       setting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-5.43         -3.71         -1.20          0.68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901C86C-F19E-AD9D-C8A4-5B2B155C0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A5DA74-B838-41FE-84C6-3AC8CAB2112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6869" name="Date Placeholder 4">
            <a:extLst>
              <a:ext uri="{FF2B5EF4-FFF2-40B4-BE49-F238E27FC236}">
                <a16:creationId xmlns:a16="http://schemas.microsoft.com/office/drawing/2014/main" id="{6A9381FD-C5B2-F209-851D-56469CE5D2E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85EE54-8DED-48BA-A82E-F20DA1B5239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E86507-5D77-B0A2-2CB3-8957600FFE31}"/>
              </a:ext>
            </a:extLst>
          </p:cNvPr>
          <p:cNvSpPr/>
          <p:nvPr/>
        </p:nvSpPr>
        <p:spPr>
          <a:xfrm>
            <a:off x="3446463" y="4241800"/>
            <a:ext cx="1528762" cy="300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968E6D-EB0B-9B00-5B47-EBFF1778A18E}"/>
              </a:ext>
            </a:extLst>
          </p:cNvPr>
          <p:cNvSpPr/>
          <p:nvPr/>
        </p:nvSpPr>
        <p:spPr>
          <a:xfrm>
            <a:off x="2847975" y="5073650"/>
            <a:ext cx="153035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872" name="TextBox 7">
            <a:extLst>
              <a:ext uri="{FF2B5EF4-FFF2-40B4-BE49-F238E27FC236}">
                <a16:creationId xmlns:a16="http://schemas.microsoft.com/office/drawing/2014/main" id="{4838EE92-AF0D-EBD5-7382-A8C815709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8" y="2660650"/>
            <a:ext cx="1552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Unmatched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Tx Effect Est.</a:t>
            </a:r>
          </a:p>
        </p:txBody>
      </p:sp>
      <p:sp>
        <p:nvSpPr>
          <p:cNvPr id="36873" name="TextBox 8">
            <a:extLst>
              <a:ext uri="{FF2B5EF4-FFF2-40B4-BE49-F238E27FC236}">
                <a16:creationId xmlns:a16="http://schemas.microsoft.com/office/drawing/2014/main" id="{CB1238E3-F564-1CED-6BCA-191DDCA39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8" y="4749800"/>
            <a:ext cx="1552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Matched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Tx Effect Est.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BCBB4A-EBE7-C09D-0BBD-D46F6C5982E2}"/>
              </a:ext>
            </a:extLst>
          </p:cNvPr>
          <p:cNvSpPr/>
          <p:nvPr/>
        </p:nvSpPr>
        <p:spPr>
          <a:xfrm>
            <a:off x="3505200" y="1984375"/>
            <a:ext cx="1528763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56A60A-527F-EE42-1B69-628F84109E2F}"/>
              </a:ext>
            </a:extLst>
          </p:cNvPr>
          <p:cNvSpPr/>
          <p:nvPr/>
        </p:nvSpPr>
        <p:spPr>
          <a:xfrm>
            <a:off x="2847975" y="2833688"/>
            <a:ext cx="153035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74CDC64-624D-80E2-67A7-F0384106D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Propensity Scores: How did we do?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F43F51C5-2BC7-B040-FE9F-3F15F2F5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estimate of the effect of watching Sesame Street is a bit bigger for the matched data than for the non-matched data.</a:t>
            </a:r>
          </a:p>
          <a:p>
            <a:pPr eaLnBrk="1" hangingPunct="1"/>
            <a:r>
              <a:rPr lang="en-US" altLang="en-US"/>
              <a:t>It is not as big as the IV estimate, in part because the matching isn’t very good yet.  More effort needed to build a good logistic regression for the propensity scores!</a:t>
            </a:r>
          </a:p>
          <a:p>
            <a:pPr eaLnBrk="1" hangingPunct="1"/>
            <a:r>
              <a:rPr lang="en-US" altLang="en-US"/>
              <a:t>SE’s are again problematic (we are using the data twice).  See Gelman &amp; Hill for details &amp; solutions.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3BFE9D2-F613-230C-C963-655F34675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620EC5-0156-4D18-B501-895C7B82A1B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3" name="Date Placeholder 4">
            <a:extLst>
              <a:ext uri="{FF2B5EF4-FFF2-40B4-BE49-F238E27FC236}">
                <a16:creationId xmlns:a16="http://schemas.microsoft.com/office/drawing/2014/main" id="{7B856ABA-DC3D-DACE-E616-111EE8A278F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6C63B5-F489-4C5F-82B4-67441BCAB2E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CA87332-BBAF-F089-22A7-81E937DCF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Regression Discontinuity Designs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D6714A52-B4C2-A426-29A5-633947B61E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the case of IV and Propensity Scores, we were looking for ways to break the relationship between X (covariates) and T (treatment)</a:t>
            </a:r>
          </a:p>
          <a:p>
            <a:pPr eaLnBrk="1" hangingPunct="1"/>
            <a:r>
              <a:rPr lang="en-US" altLang="en-US" i="1"/>
              <a:t>What if X is intimately tied up with T?</a:t>
            </a:r>
          </a:p>
          <a:p>
            <a:pPr lvl="1" eaLnBrk="1" hangingPunct="1"/>
            <a:r>
              <a:rPr lang="en-US" altLang="en-US" i="1" u="sng"/>
              <a:t>Example</a:t>
            </a:r>
            <a:r>
              <a:rPr lang="en-US" altLang="en-US"/>
              <a:t>: Kids with low test scores (X low) get remedial math (T=1); Kids with high test scores (X high) get regular math (T=0).</a:t>
            </a:r>
          </a:p>
          <a:p>
            <a:pPr lvl="1" eaLnBrk="1" hangingPunct="1"/>
            <a:r>
              <a:rPr lang="en-US" altLang="en-US" i="1"/>
              <a:t>Can we still assess whether T causes a change in the end of year test scores (Y)?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98D89B6-4C76-BD3B-D06B-885D2DCFF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BED8C9-E2A5-4E62-9893-66F8692001C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8917" name="Date Placeholder 4">
            <a:extLst>
              <a:ext uri="{FF2B5EF4-FFF2-40B4-BE49-F238E27FC236}">
                <a16:creationId xmlns:a16="http://schemas.microsoft.com/office/drawing/2014/main" id="{78F1ECE4-9E1F-AE99-14C0-96DFF66640A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34D4BF-7112-45BD-9E2A-E6DF8F3BAC2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7220D87-D33C-3946-740C-21CB1AB4F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Regression Discontinuity Designs</a:t>
            </a:r>
          </a:p>
        </p:txBody>
      </p:sp>
      <p:sp>
        <p:nvSpPr>
          <p:cNvPr id="39939" name="Text Placeholder 5">
            <a:extLst>
              <a:ext uri="{FF2B5EF4-FFF2-40B4-BE49-F238E27FC236}">
                <a16:creationId xmlns:a16="http://schemas.microsoft.com/office/drawing/2014/main" id="{298C0E12-440A-AA1F-3544-EDBBEC5DCC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i="1"/>
              <a:t>Is the treatment effect the size of the jump?</a:t>
            </a:r>
          </a:p>
          <a:p>
            <a:pPr eaLnBrk="1" hangingPunct="1"/>
            <a:r>
              <a:rPr lang="en-US" altLang="en-US" sz="2400"/>
              <a:t>For most of the data we can’t make causal claim, because X is a confounder of T and Y.</a:t>
            </a:r>
          </a:p>
          <a:p>
            <a:pPr eaLnBrk="1" hangingPunct="1"/>
            <a:r>
              <a:rPr lang="en-US" altLang="en-US" sz="2400" b="1" i="1" u="sng"/>
              <a:t>IF</a:t>
            </a:r>
            <a:r>
              <a:rPr lang="en-US" altLang="en-US" sz="2400"/>
              <a:t> we can argue that people just either side of the cutoff are similar to each other, </a:t>
            </a:r>
            <a:r>
              <a:rPr lang="en-US" altLang="en-US" sz="2400" b="1" i="1" u="sng"/>
              <a:t>THEN</a:t>
            </a:r>
            <a:r>
              <a:rPr lang="en-US" altLang="en-US" sz="2400"/>
              <a:t> the jump can represent a causal effect.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DA600CA-113D-62D6-FC21-1D2FB94AF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0C91F-5B7C-4B8C-916B-128EF81C006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1" name="Date Placeholder 4">
            <a:extLst>
              <a:ext uri="{FF2B5EF4-FFF2-40B4-BE49-F238E27FC236}">
                <a16:creationId xmlns:a16="http://schemas.microsoft.com/office/drawing/2014/main" id="{79A89543-5C5D-959D-CF48-AD108F12768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FBF908-55F6-4201-98F6-174C916D704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9942" name="Picture 7">
            <a:extLst>
              <a:ext uri="{FF2B5EF4-FFF2-40B4-BE49-F238E27FC236}">
                <a16:creationId xmlns:a16="http://schemas.microsoft.com/office/drawing/2014/main" id="{823A342B-7EE3-DFD8-27CA-3079B087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479550"/>
            <a:ext cx="4646612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8B7E-C04E-E187-2FA6-B8137B281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00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What does the RD design look like in terms of our regression diagram?</a:t>
            </a:r>
            <a:endParaRPr lang="en-US" sz="2800" baseline="-25000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mmi1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dirty="0"/>
              <a:t>All of the data can be used to get a really good estimate of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2</a:t>
            </a:r>
            <a:r>
              <a:rPr lang="en-US" dirty="0"/>
              <a:t>.  This also improves SE’s  for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.</a:t>
            </a:r>
            <a:endParaRPr lang="en-US" dirty="0">
              <a:latin typeface="cmmi10"/>
            </a:endParaRPr>
          </a:p>
          <a:p>
            <a:pPr eaLnBrk="1" hangingPunct="1">
              <a:defRPr/>
            </a:pPr>
            <a:r>
              <a:rPr lang="en-US" sz="2800" dirty="0"/>
              <a:t>For subjects near the jump,               , so </a:t>
            </a:r>
            <a:r>
              <a:rPr lang="en-US" sz="2800" dirty="0">
                <a:latin typeface="cmmi10"/>
              </a:rPr>
              <a:t>¯</a:t>
            </a:r>
            <a:r>
              <a:rPr lang="en-US" sz="2800" baseline="-25000" dirty="0">
                <a:latin typeface="cmmi10"/>
              </a:rPr>
              <a:t>1</a:t>
            </a:r>
            <a:r>
              <a:rPr lang="en-US" sz="2800" dirty="0"/>
              <a:t> represents a causal effect for them.</a:t>
            </a:r>
          </a:p>
          <a:p>
            <a:pPr eaLnBrk="1" hangingPunct="1">
              <a:defRPr/>
            </a:pPr>
            <a:r>
              <a:rPr lang="en-US" sz="2800" i="1" dirty="0"/>
              <a:t>How far can we generalize </a:t>
            </a:r>
            <a:r>
              <a:rPr lang="en-US" sz="2800" i="1" dirty="0">
                <a:latin typeface="cmmi10"/>
              </a:rPr>
              <a:t>¯</a:t>
            </a:r>
            <a:r>
              <a:rPr lang="en-US" sz="2800" i="1" baseline="-25000" dirty="0">
                <a:latin typeface="cmmi10"/>
              </a:rPr>
              <a:t>1</a:t>
            </a:r>
            <a:r>
              <a:rPr lang="en-US" sz="2800" i="1" dirty="0"/>
              <a:t> away from the jump?</a:t>
            </a:r>
            <a:endParaRPr lang="en-US" i="1" dirty="0"/>
          </a:p>
        </p:txBody>
      </p:sp>
      <p:sp>
        <p:nvSpPr>
          <p:cNvPr id="40963" name="Title 1">
            <a:extLst>
              <a:ext uri="{FF2B5EF4-FFF2-40B4-BE49-F238E27FC236}">
                <a16:creationId xmlns:a16="http://schemas.microsoft.com/office/drawing/2014/main" id="{D1480C48-74E3-D0BB-59C8-A0B5C3046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Regression Discontinuity Designs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D410ED6-86D8-D5CB-CC15-D0A28506B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A728D8-26D8-4E80-B98C-3BFA68AA3D3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0965" name="Date Placeholder 4">
            <a:extLst>
              <a:ext uri="{FF2B5EF4-FFF2-40B4-BE49-F238E27FC236}">
                <a16:creationId xmlns:a16="http://schemas.microsoft.com/office/drawing/2014/main" id="{79FCDA00-18F8-B48A-81CE-D3CB44A6A97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D73D04-ED14-4EBC-8C8C-B9720E775E3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EBC92B-485E-916F-B8DC-B425FB5BB7D7}"/>
              </a:ext>
            </a:extLst>
          </p:cNvPr>
          <p:cNvCxnSpPr/>
          <p:nvPr/>
        </p:nvCxnSpPr>
        <p:spPr>
          <a:xfrm>
            <a:off x="4322763" y="2327275"/>
            <a:ext cx="1114425" cy="106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67" name="TextBox 16">
            <a:extLst>
              <a:ext uri="{FF2B5EF4-FFF2-40B4-BE49-F238E27FC236}">
                <a16:creationId xmlns:a16="http://schemas.microsoft.com/office/drawing/2014/main" id="{E90485E4-9D8A-4F27-52F9-AA3EAAE6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0288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0968" name="TextBox 18">
            <a:extLst>
              <a:ext uri="{FF2B5EF4-FFF2-40B4-BE49-F238E27FC236}">
                <a16:creationId xmlns:a16="http://schemas.microsoft.com/office/drawing/2014/main" id="{A7DE6F37-2A25-5DDE-96FE-FE1D4402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30448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0969" name="TextBox 21">
            <a:extLst>
              <a:ext uri="{FF2B5EF4-FFF2-40B4-BE49-F238E27FC236}">
                <a16:creationId xmlns:a16="http://schemas.microsoft.com/office/drawing/2014/main" id="{DB0E046D-4645-B3CF-E468-061F48C65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3236913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7CD58A-F733-B2A6-7E60-06744009B9B9}"/>
              </a:ext>
            </a:extLst>
          </p:cNvPr>
          <p:cNvCxnSpPr/>
          <p:nvPr/>
        </p:nvCxnSpPr>
        <p:spPr>
          <a:xfrm>
            <a:off x="4079875" y="3275013"/>
            <a:ext cx="133985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71" name="Picture 1">
            <a:extLst>
              <a:ext uri="{FF2B5EF4-FFF2-40B4-BE49-F238E27FC236}">
                <a16:creationId xmlns:a16="http://schemas.microsoft.com/office/drawing/2014/main" id="{7B60E80E-1A88-D160-11F0-FCE90698D7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360613"/>
            <a:ext cx="3476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3">
            <a:extLst>
              <a:ext uri="{FF2B5EF4-FFF2-40B4-BE49-F238E27FC236}">
                <a16:creationId xmlns:a16="http://schemas.microsoft.com/office/drawing/2014/main" id="{D96CCF8E-0F40-43FF-6886-C196B1FEB5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465513"/>
            <a:ext cx="3381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FF893-FD79-7207-133F-F51C68FDB615}"/>
              </a:ext>
            </a:extLst>
          </p:cNvPr>
          <p:cNvCxnSpPr/>
          <p:nvPr/>
        </p:nvCxnSpPr>
        <p:spPr>
          <a:xfrm flipV="1">
            <a:off x="3781425" y="2490788"/>
            <a:ext cx="298450" cy="468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4" name="Picture 4">
            <a:extLst>
              <a:ext uri="{FF2B5EF4-FFF2-40B4-BE49-F238E27FC236}">
                <a16:creationId xmlns:a16="http://schemas.microsoft.com/office/drawing/2014/main" id="{1DAF2702-A7C5-5205-18CB-9714947768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405063"/>
            <a:ext cx="323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6">
            <a:extLst>
              <a:ext uri="{FF2B5EF4-FFF2-40B4-BE49-F238E27FC236}">
                <a16:creationId xmlns:a16="http://schemas.microsoft.com/office/drawing/2014/main" id="{36CB9A69-D431-BAFC-B5F5-2E62FBABE5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781550"/>
            <a:ext cx="1065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TextBox 9">
            <a:extLst>
              <a:ext uri="{FF2B5EF4-FFF2-40B4-BE49-F238E27FC236}">
                <a16:creationId xmlns:a16="http://schemas.microsoft.com/office/drawing/2014/main" id="{A767BD3E-4DA9-20EF-2B6B-A4E1CD7DE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2259013"/>
            <a:ext cx="2252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X = pretest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 = remedial math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Y = posttest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>
            <a:extLst>
              <a:ext uri="{FF2B5EF4-FFF2-40B4-BE49-F238E27FC236}">
                <a16:creationId xmlns:a16="http://schemas.microsoft.com/office/drawing/2014/main" id="{24EACCE2-A500-1C7D-EADF-84F549DAE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Regression Discontinuity Designs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85068A-5F3A-3B24-79A9-424206B8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Estimation is very straightforward: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display(fit &lt;- lm(posttest ~ pretest +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lowkids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lm(formula = posttest ~ pretest +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lowkids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coef.est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coef.se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(Intercept)  3.84     7.06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pretest      0.83     0.12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lowkidsTRUE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10.17     2.52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---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n = 200, k = 3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residual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10.97, R-Squared = 0.21</a:t>
            </a: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5D7322FB-301D-EDF7-7E54-A17BBB502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C629D0-5327-4D77-ADBD-5B0A9643D5C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9" name="Date Placeholder 5">
            <a:extLst>
              <a:ext uri="{FF2B5EF4-FFF2-40B4-BE49-F238E27FC236}">
                <a16:creationId xmlns:a16="http://schemas.microsoft.com/office/drawing/2014/main" id="{C2EBC535-D9EE-9ADF-4DAF-46D149B13F2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8BEE0E-463C-489D-BF5A-4D6ECE21F1E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6127E9-0891-61F3-3F6F-4AF643073685}"/>
              </a:ext>
            </a:extLst>
          </p:cNvPr>
          <p:cNvSpPr/>
          <p:nvPr/>
        </p:nvSpPr>
        <p:spPr>
          <a:xfrm>
            <a:off x="2200275" y="4359275"/>
            <a:ext cx="1528763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91" name="TextBox 9">
            <a:extLst>
              <a:ext uri="{FF2B5EF4-FFF2-40B4-BE49-F238E27FC236}">
                <a16:creationId xmlns:a16="http://schemas.microsoft.com/office/drawing/2014/main" id="{DD526976-6095-8D9B-AB22-CF92B3CF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4829175"/>
            <a:ext cx="2141538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Our estimate,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       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BF02D-5D5A-4492-7564-654F84992753}"/>
              </a:ext>
            </a:extLst>
          </p:cNvPr>
          <p:cNvCxnSpPr/>
          <p:nvPr/>
        </p:nvCxnSpPr>
        <p:spPr>
          <a:xfrm flipH="1" flipV="1">
            <a:off x="3579813" y="4614863"/>
            <a:ext cx="1773237" cy="400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3" name="Picture 2">
            <a:extLst>
              <a:ext uri="{FF2B5EF4-FFF2-40B4-BE49-F238E27FC236}">
                <a16:creationId xmlns:a16="http://schemas.microsoft.com/office/drawing/2014/main" id="{11464B24-281B-7765-479E-F538ABB9885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829175"/>
            <a:ext cx="244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8F92F-F429-2803-FF50-E1A6DCAC478C}"/>
              </a:ext>
            </a:extLst>
          </p:cNvPr>
          <p:cNvSpPr txBox="1"/>
          <p:nvPr/>
        </p:nvSpPr>
        <p:spPr>
          <a:xfrm>
            <a:off x="5366529" y="3704650"/>
            <a:ext cx="2373342" cy="584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lowkids</a:t>
            </a:r>
            <a:r>
              <a:rPr lang="en-US" sz="1600" dirty="0">
                <a:solidFill>
                  <a:srgbClr val="FF0000"/>
                </a:solidFill>
              </a:rPr>
              <a:t> &lt;- (pretest&lt;50),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same as T= Tx indicator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DE835B-F481-A079-65A5-1822AC51F976}"/>
              </a:ext>
            </a:extLst>
          </p:cNvPr>
          <p:cNvCxnSpPr/>
          <p:nvPr/>
        </p:nvCxnSpPr>
        <p:spPr>
          <a:xfrm flipV="1">
            <a:off x="6560344" y="2922300"/>
            <a:ext cx="685006" cy="712861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B5166D38-4A19-EA22-BBE4-6FCD20899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FF414F-F3F8-4372-806F-B784FFF5123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3011" name="Date Placeholder 5">
            <a:extLst>
              <a:ext uri="{FF2B5EF4-FFF2-40B4-BE49-F238E27FC236}">
                <a16:creationId xmlns:a16="http://schemas.microsoft.com/office/drawing/2014/main" id="{56B2A052-6117-F267-D98B-1629EFAEE8C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06F877-34EA-4215-961D-81655ECD797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DDEAF3F5-0243-8036-6F55-ADDC9C760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DF1B8C9C-67F5-0312-46EB-43DEC6492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15 Causal Inference [G&amp;H Ch 9]</a:t>
            </a:r>
          </a:p>
          <a:p>
            <a:pPr lvl="1" eaLnBrk="1" hangingPunct="1"/>
            <a:r>
              <a:rPr lang="en-US" altLang="en-US" sz="2200" dirty="0"/>
              <a:t>The Fundamental Problem </a:t>
            </a:r>
          </a:p>
          <a:p>
            <a:pPr lvl="1" eaLnBrk="1" hangingPunct="1"/>
            <a:r>
              <a:rPr lang="en-US" altLang="en-US" sz="2200" dirty="0"/>
              <a:t>Confounders, and how Controlled Randomized Trials control them</a:t>
            </a:r>
          </a:p>
          <a:p>
            <a:pPr lvl="1" eaLnBrk="1" hangingPunct="1"/>
            <a:r>
              <a:rPr lang="en-US" altLang="en-US" sz="2200" dirty="0"/>
              <a:t>Adjusting an analysis for pre-treatment covariates (but not post-treatment ones!) </a:t>
            </a:r>
          </a:p>
          <a:p>
            <a:pPr eaLnBrk="1" hangingPunct="1"/>
            <a:r>
              <a:rPr lang="en-US" altLang="en-US" sz="2800" dirty="0"/>
              <a:t>16 More sophisticated tools for causal inference [G&amp;H Ch 10]</a:t>
            </a:r>
          </a:p>
          <a:p>
            <a:pPr lvl="1" eaLnBrk="1" hangingPunct="1"/>
            <a:r>
              <a:rPr lang="en-US" altLang="en-US" sz="2400" dirty="0"/>
              <a:t>Observational Studies</a:t>
            </a:r>
          </a:p>
          <a:p>
            <a:pPr lvl="1" eaLnBrk="1" hangingPunct="1"/>
            <a:r>
              <a:rPr lang="en-US" altLang="en-US" sz="2400" dirty="0"/>
              <a:t>Instrumental Variables </a:t>
            </a:r>
          </a:p>
          <a:p>
            <a:pPr lvl="1" eaLnBrk="1" hangingPunct="1"/>
            <a:r>
              <a:rPr lang="en-US" altLang="en-US" sz="2400" dirty="0"/>
              <a:t>Matching and propensity scores</a:t>
            </a:r>
          </a:p>
          <a:p>
            <a:pPr lvl="1" eaLnBrk="1" hangingPunct="1"/>
            <a:r>
              <a:rPr lang="en-US" altLang="en-US" sz="2400" dirty="0"/>
              <a:t>Regression discontinuity designs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C13345A0-CA3D-D0C4-61C3-7810C4FAE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7FDBA5-E242-43B6-920D-75C59648317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5" name="Date Placeholder 5">
            <a:extLst>
              <a:ext uri="{FF2B5EF4-FFF2-40B4-BE49-F238E27FC236}">
                <a16:creationId xmlns:a16="http://schemas.microsoft.com/office/drawing/2014/main" id="{CD9D23E1-34BE-CF98-6BD5-C2808BF2237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920718-DD01-4B17-95CA-090A157BFE2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70E8E2EC-0F9C-0C7D-A32A-D71D3D604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C728C033-4E64-3E90-0B1D-0C1ADC25F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41388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15 Causal Inference [G&amp;H Ch 9]</a:t>
            </a:r>
          </a:p>
          <a:p>
            <a:pPr lvl="1" eaLnBrk="1" hangingPunct="1"/>
            <a:r>
              <a:rPr lang="en-US" altLang="en-US" sz="2400" dirty="0"/>
              <a:t>The Fundamental Problem </a:t>
            </a:r>
          </a:p>
          <a:p>
            <a:pPr lvl="1" eaLnBrk="1" hangingPunct="1"/>
            <a:r>
              <a:rPr lang="en-US" altLang="en-US" sz="2400" dirty="0"/>
              <a:t>Confounders, and how Controlled Randomized Trials control them</a:t>
            </a:r>
          </a:p>
          <a:p>
            <a:pPr lvl="1" eaLnBrk="1" hangingPunct="1"/>
            <a:r>
              <a:rPr lang="en-US" altLang="en-US" sz="2400" dirty="0"/>
              <a:t>Adjusting an analysis for pre-treatment covariates (but not post-treatment ones!) </a:t>
            </a:r>
          </a:p>
          <a:p>
            <a:pPr eaLnBrk="1" hangingPunct="1"/>
            <a:r>
              <a:rPr lang="en-US" altLang="en-US" sz="2800" dirty="0"/>
              <a:t>16 More sophisticated tools for causal inference [G&amp;H Ch 10]</a:t>
            </a:r>
          </a:p>
          <a:p>
            <a:pPr lvl="1" eaLnBrk="1" hangingPunct="1"/>
            <a:r>
              <a:rPr lang="en-US" altLang="en-US" sz="2400" dirty="0"/>
              <a:t>Observational Studies</a:t>
            </a:r>
          </a:p>
          <a:p>
            <a:pPr lvl="1" eaLnBrk="1" hangingPunct="1"/>
            <a:r>
              <a:rPr lang="en-US" altLang="en-US" sz="2400" dirty="0"/>
              <a:t>Instrumental Variables </a:t>
            </a:r>
          </a:p>
          <a:p>
            <a:pPr lvl="1" eaLnBrk="1" hangingPunct="1"/>
            <a:r>
              <a:rPr lang="en-US" altLang="en-US" sz="2400" dirty="0"/>
              <a:t>Matching and propensity scores</a:t>
            </a:r>
          </a:p>
          <a:p>
            <a:pPr lvl="1" eaLnBrk="1" hangingPunct="1"/>
            <a:r>
              <a:rPr lang="en-US" altLang="en-US" sz="2400" dirty="0"/>
              <a:t>Regression discontinuity designs</a:t>
            </a:r>
          </a:p>
          <a:p>
            <a:pPr lvl="1"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28683356-AD74-1A8B-05E3-674A40656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F9A0C2-1886-4774-BE95-47B2533EDFB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3" name="Date Placeholder 5">
            <a:extLst>
              <a:ext uri="{FF2B5EF4-FFF2-40B4-BE49-F238E27FC236}">
                <a16:creationId xmlns:a16="http://schemas.microsoft.com/office/drawing/2014/main" id="{57C12601-48A5-6168-BAD4-C61138B1467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56A26A-5BEB-4B00-BC8C-A90A8A104C6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61B92D1-16E1-2F49-8F83-2C809CC3A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- Confounders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1776D90A-8C68-B491-87F5-8621D30B7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1691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some patients have T</a:t>
            </a:r>
            <a:r>
              <a:rPr lang="en-US" altLang="en-US" baseline="-25000"/>
              <a:t>i</a:t>
            </a:r>
            <a:r>
              <a:rPr lang="en-US" altLang="en-US"/>
              <a:t> = 1 and others have T</a:t>
            </a:r>
            <a:r>
              <a:rPr lang="en-US" altLang="en-US" baseline="-25000"/>
              <a:t>i</a:t>
            </a:r>
            <a:r>
              <a:rPr lang="en-US" altLang="en-US"/>
              <a:t> = 0, we know that                                in the regression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However, if there is a “confounding” variable x</a:t>
            </a:r>
            <a:r>
              <a:rPr lang="en-US" altLang="en-US" baseline="-25000"/>
              <a:t>i</a:t>
            </a:r>
            <a:r>
              <a:rPr lang="en-US" altLang="en-US"/>
              <a:t> , the correct      should come from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How bad can the bias be if we omit x</a:t>
            </a:r>
            <a:r>
              <a:rPr lang="en-US" altLang="en-US" baseline="-25000"/>
              <a:t>i</a:t>
            </a:r>
            <a:r>
              <a:rPr lang="en-US" altLang="en-US"/>
              <a:t>?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E7AF6A3E-C607-3678-45B7-E7B3F5F680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2060575"/>
            <a:ext cx="25273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>
            <a:extLst>
              <a:ext uri="{FF2B5EF4-FFF2-40B4-BE49-F238E27FC236}">
                <a16:creationId xmlns:a16="http://schemas.microsoft.com/office/drawing/2014/main" id="{7CCA9475-46D5-10F5-586F-E23DC72819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808288"/>
            <a:ext cx="38750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>
            <a:extLst>
              <a:ext uri="{FF2B5EF4-FFF2-40B4-BE49-F238E27FC236}">
                <a16:creationId xmlns:a16="http://schemas.microsoft.com/office/drawing/2014/main" id="{FFBE5ADF-C251-9197-2061-0C9A7A3870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4640263"/>
            <a:ext cx="54324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>
            <a:extLst>
              <a:ext uri="{FF2B5EF4-FFF2-40B4-BE49-F238E27FC236}">
                <a16:creationId xmlns:a16="http://schemas.microsoft.com/office/drawing/2014/main" id="{2842FD93-DE74-D60D-78A2-5703587B98D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960813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71EB-66EA-22EA-3A40-7EAAE191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00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If X is a confounder, the total effect of T on Y is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cmmi10"/>
              </a:rPr>
              <a:t>                  </a:t>
            </a:r>
            <a:r>
              <a:rPr lang="en-US" sz="2800" dirty="0"/>
              <a:t>:</a:t>
            </a:r>
            <a:endParaRPr lang="en-US" sz="2800" baseline="-25000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mmi1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dirty="0"/>
              <a:t>If we omit X (or it is hidden!) then we only get the right answer from y =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0</a:t>
            </a:r>
            <a:r>
              <a:rPr lang="en-US" dirty="0"/>
              <a:t>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 T + </a:t>
            </a:r>
            <a:r>
              <a:rPr lang="en-US" dirty="0">
                <a:latin typeface="cmmi10"/>
              </a:rPr>
              <a:t>²</a:t>
            </a:r>
            <a:r>
              <a:rPr lang="en-US" i="1" dirty="0"/>
              <a:t>, </a:t>
            </a:r>
            <a:r>
              <a:rPr lang="en-US" dirty="0"/>
              <a:t>if       or      is zero.</a:t>
            </a:r>
            <a:endParaRPr lang="en-US" dirty="0">
              <a:latin typeface="cmmi10"/>
            </a:endParaRPr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4EF8C342-3105-FE99-39B7-0E9704677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- Confounders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CF1E7C3-6E08-D50A-BC67-9CEB4A84F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A3B43C-0D60-495B-B473-443E2E305F0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3" name="Date Placeholder 4">
            <a:extLst>
              <a:ext uri="{FF2B5EF4-FFF2-40B4-BE49-F238E27FC236}">
                <a16:creationId xmlns:a16="http://schemas.microsoft.com/office/drawing/2014/main" id="{8001D912-0A4D-9D22-B2D7-5B1D470D316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0F7131-81BE-4C45-905F-7AA9DE246A7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5E882F26-8B1A-195A-2975-6D82840E2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762125"/>
            <a:ext cx="15779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35637C-D06C-696C-E236-3ECFD3F3C348}"/>
              </a:ext>
            </a:extLst>
          </p:cNvPr>
          <p:cNvCxnSpPr/>
          <p:nvPr/>
        </p:nvCxnSpPr>
        <p:spPr>
          <a:xfrm>
            <a:off x="2952750" y="2711450"/>
            <a:ext cx="1114425" cy="106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6" name="TextBox 16">
            <a:extLst>
              <a:ext uri="{FF2B5EF4-FFF2-40B4-BE49-F238E27FC236}">
                <a16:creationId xmlns:a16="http://schemas.microsoft.com/office/drawing/2014/main" id="{679B6D3C-BC6A-2EAB-9D7A-51D4B77CE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2413000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2297" name="TextBox 18">
            <a:extLst>
              <a:ext uri="{FF2B5EF4-FFF2-40B4-BE49-F238E27FC236}">
                <a16:creationId xmlns:a16="http://schemas.microsoft.com/office/drawing/2014/main" id="{FC0A45C2-613C-2647-9F4D-1AC4EBB59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3429000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2298" name="TextBox 21">
            <a:extLst>
              <a:ext uri="{FF2B5EF4-FFF2-40B4-BE49-F238E27FC236}">
                <a16:creationId xmlns:a16="http://schemas.microsoft.com/office/drawing/2014/main" id="{E56BAAA9-F162-9705-0C16-F0DEDF77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36195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661A0C-9C5C-8FD3-EE08-E0CD2C076EFE}"/>
              </a:ext>
            </a:extLst>
          </p:cNvPr>
          <p:cNvCxnSpPr/>
          <p:nvPr/>
        </p:nvCxnSpPr>
        <p:spPr>
          <a:xfrm>
            <a:off x="2709863" y="3659188"/>
            <a:ext cx="133985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300" name="Picture 3">
            <a:extLst>
              <a:ext uri="{FF2B5EF4-FFF2-40B4-BE49-F238E27FC236}">
                <a16:creationId xmlns:a16="http://schemas.microsoft.com/office/drawing/2014/main" id="{F4283F0E-7A21-8015-4E0C-0A8FEAFF26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2873375"/>
            <a:ext cx="2984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>
            <a:extLst>
              <a:ext uri="{FF2B5EF4-FFF2-40B4-BE49-F238E27FC236}">
                <a16:creationId xmlns:a16="http://schemas.microsoft.com/office/drawing/2014/main" id="{27CE736B-A769-CACF-9457-2D23A71D3B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744788"/>
            <a:ext cx="3476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5">
            <a:extLst>
              <a:ext uri="{FF2B5EF4-FFF2-40B4-BE49-F238E27FC236}">
                <a16:creationId xmlns:a16="http://schemas.microsoft.com/office/drawing/2014/main" id="{DDDD1189-0F75-BED5-EA87-51E9290AB0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848100"/>
            <a:ext cx="3381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6">
            <a:extLst>
              <a:ext uri="{FF2B5EF4-FFF2-40B4-BE49-F238E27FC236}">
                <a16:creationId xmlns:a16="http://schemas.microsoft.com/office/drawing/2014/main" id="{AB502945-EA8A-1170-8F70-69F0B32922F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5300663"/>
            <a:ext cx="3016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7">
            <a:extLst>
              <a:ext uri="{FF2B5EF4-FFF2-40B4-BE49-F238E27FC236}">
                <a16:creationId xmlns:a16="http://schemas.microsoft.com/office/drawing/2014/main" id="{8A016343-57DF-6976-855E-7EF4D513C26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354638"/>
            <a:ext cx="3000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9">
            <a:extLst>
              <a:ext uri="{FF2B5EF4-FFF2-40B4-BE49-F238E27FC236}">
                <a16:creationId xmlns:a16="http://schemas.microsoft.com/office/drawing/2014/main" id="{A5086AC1-7C63-213E-D786-DF75DFB2201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462213"/>
            <a:ext cx="27289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3574A08-C76B-47E5-D3FD-08D5126EA367}"/>
              </a:ext>
            </a:extLst>
          </p:cNvPr>
          <p:cNvSpPr/>
          <p:nvPr/>
        </p:nvSpPr>
        <p:spPr>
          <a:xfrm>
            <a:off x="4703763" y="2146300"/>
            <a:ext cx="3136900" cy="2168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79355D-8D95-C825-A379-EDA9464014C1}"/>
              </a:ext>
            </a:extLst>
          </p:cNvPr>
          <p:cNvCxnSpPr/>
          <p:nvPr/>
        </p:nvCxnSpPr>
        <p:spPr>
          <a:xfrm flipV="1">
            <a:off x="2424113" y="2820988"/>
            <a:ext cx="285750" cy="579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4C3B7-F316-0127-258B-8C0A95122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00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If R is a random treatment assignment (coin flip!), then      must equal zero!</a:t>
            </a:r>
            <a:endParaRPr lang="en-US" sz="2800" baseline="-25000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mmi1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dirty="0"/>
              <a:t>We can now get the right treatment effect from </a:t>
            </a:r>
          </a:p>
          <a:p>
            <a:pPr marL="0" lvl="1" indent="0" algn="ctr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dirty="0"/>
              <a:t>     y =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0</a:t>
            </a:r>
            <a:r>
              <a:rPr lang="en-US" dirty="0"/>
              <a:t>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 T + </a:t>
            </a:r>
            <a:r>
              <a:rPr lang="en-US" dirty="0">
                <a:latin typeface="cmmi10"/>
              </a:rPr>
              <a:t>²</a:t>
            </a:r>
            <a:r>
              <a:rPr lang="en-US" i="1" dirty="0"/>
              <a:t>.</a:t>
            </a:r>
            <a:endParaRPr lang="en-US" dirty="0">
              <a:latin typeface="cmmi10"/>
            </a:endParaRPr>
          </a:p>
          <a:p>
            <a:pPr eaLnBrk="1" hangingPunct="1">
              <a:defRPr/>
            </a:pPr>
            <a:r>
              <a:rPr lang="en-US" sz="2800" dirty="0"/>
              <a:t>It is still worth including X in the model if possible, </a:t>
            </a:r>
          </a:p>
          <a:p>
            <a:pPr marL="344487" lvl="1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y =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0</a:t>
            </a:r>
            <a:r>
              <a:rPr lang="en-US" dirty="0"/>
              <a:t>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 T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2</a:t>
            </a:r>
            <a:r>
              <a:rPr lang="en-US" dirty="0"/>
              <a:t> X + </a:t>
            </a:r>
            <a:r>
              <a:rPr lang="en-US" dirty="0">
                <a:latin typeface="cmmi10"/>
              </a:rPr>
              <a:t>²</a:t>
            </a:r>
          </a:p>
          <a:p>
            <a:pPr marL="344487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because including  X  will reduce SE(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) !</a:t>
            </a: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410E5F9F-0509-F813-E9B1-40B177CBF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– randomized trials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FC6542F-ED74-AB73-6874-D9A5206AC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F6BACB-BF65-4FD7-BD0A-705D4C283C7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7" name="Date Placeholder 4">
            <a:extLst>
              <a:ext uri="{FF2B5EF4-FFF2-40B4-BE49-F238E27FC236}">
                <a16:creationId xmlns:a16="http://schemas.microsoft.com/office/drawing/2014/main" id="{F76A2A8A-6CC0-E2F5-3541-482A86B1D07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7D85CF-7851-42FD-91C1-28CE77D9F9F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13318" name="Picture 1">
            <a:extLst>
              <a:ext uri="{FF2B5EF4-FFF2-40B4-BE49-F238E27FC236}">
                <a16:creationId xmlns:a16="http://schemas.microsoft.com/office/drawing/2014/main" id="{6AC0FFDC-7571-16EA-EE42-1F804070F3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770063"/>
            <a:ext cx="323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02D297-4C53-6E87-4E97-AA9DA3911589}"/>
              </a:ext>
            </a:extLst>
          </p:cNvPr>
          <p:cNvCxnSpPr/>
          <p:nvPr/>
        </p:nvCxnSpPr>
        <p:spPr>
          <a:xfrm>
            <a:off x="4322763" y="2327275"/>
            <a:ext cx="1114425" cy="106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0" name="TextBox 16">
            <a:extLst>
              <a:ext uri="{FF2B5EF4-FFF2-40B4-BE49-F238E27FC236}">
                <a16:creationId xmlns:a16="http://schemas.microsoft.com/office/drawing/2014/main" id="{DC05C284-9F40-E28A-765C-F78E464E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0288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3321" name="TextBox 18">
            <a:extLst>
              <a:ext uri="{FF2B5EF4-FFF2-40B4-BE49-F238E27FC236}">
                <a16:creationId xmlns:a16="http://schemas.microsoft.com/office/drawing/2014/main" id="{3FC01FD2-9352-88CE-F4F4-14571B2FC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30448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3322" name="TextBox 21">
            <a:extLst>
              <a:ext uri="{FF2B5EF4-FFF2-40B4-BE49-F238E27FC236}">
                <a16:creationId xmlns:a16="http://schemas.microsoft.com/office/drawing/2014/main" id="{3B42E8D4-4407-55C3-CD04-C12EAE0D6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3236913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FE898B-F89F-00C7-9011-9D4AC9F3DA58}"/>
              </a:ext>
            </a:extLst>
          </p:cNvPr>
          <p:cNvCxnSpPr/>
          <p:nvPr/>
        </p:nvCxnSpPr>
        <p:spPr>
          <a:xfrm>
            <a:off x="4079875" y="3275013"/>
            <a:ext cx="133985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24" name="Picture 3">
            <a:extLst>
              <a:ext uri="{FF2B5EF4-FFF2-40B4-BE49-F238E27FC236}">
                <a16:creationId xmlns:a16="http://schemas.microsoft.com/office/drawing/2014/main" id="{3D6E7831-FAF6-7047-A820-25FACB66CB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360613"/>
            <a:ext cx="3476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">
            <a:extLst>
              <a:ext uri="{FF2B5EF4-FFF2-40B4-BE49-F238E27FC236}">
                <a16:creationId xmlns:a16="http://schemas.microsoft.com/office/drawing/2014/main" id="{EB84EE4D-1E04-3C31-BAD5-ED5D2089781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465513"/>
            <a:ext cx="3381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19">
            <a:extLst>
              <a:ext uri="{FF2B5EF4-FFF2-40B4-BE49-F238E27FC236}">
                <a16:creationId xmlns:a16="http://schemas.microsoft.com/office/drawing/2014/main" id="{F5873176-BC3D-7850-1366-66A7D9CF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26574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9AD002-B6EA-2808-CF37-90D9FDE37AC7}"/>
              </a:ext>
            </a:extLst>
          </p:cNvPr>
          <p:cNvCxnSpPr/>
          <p:nvPr/>
        </p:nvCxnSpPr>
        <p:spPr>
          <a:xfrm>
            <a:off x="2476500" y="2959100"/>
            <a:ext cx="1119188" cy="1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28" name="Picture 5">
            <a:extLst>
              <a:ext uri="{FF2B5EF4-FFF2-40B4-BE49-F238E27FC236}">
                <a16:creationId xmlns:a16="http://schemas.microsoft.com/office/drawing/2014/main" id="{8E812E08-778B-D388-44FB-F57E982BEE9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327275"/>
            <a:ext cx="29083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1D62C4-A1CB-21CA-7315-28FA817D6A46}"/>
              </a:ext>
            </a:extLst>
          </p:cNvPr>
          <p:cNvSpPr/>
          <p:nvPr/>
        </p:nvSpPr>
        <p:spPr>
          <a:xfrm>
            <a:off x="5810250" y="2259013"/>
            <a:ext cx="3200400" cy="892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7F4E78-A274-9954-E498-7DB573C0F387}"/>
              </a:ext>
            </a:extLst>
          </p:cNvPr>
          <p:cNvCxnSpPr/>
          <p:nvPr/>
        </p:nvCxnSpPr>
        <p:spPr>
          <a:xfrm flipV="1">
            <a:off x="3781425" y="2490788"/>
            <a:ext cx="298450" cy="468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1" name="Picture 9">
            <a:extLst>
              <a:ext uri="{FF2B5EF4-FFF2-40B4-BE49-F238E27FC236}">
                <a16:creationId xmlns:a16="http://schemas.microsoft.com/office/drawing/2014/main" id="{5E0075B9-70CC-ADD6-1224-33EAE1CC1D4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405063"/>
            <a:ext cx="323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BB512D03-9791-0F81-BC71-1A010EF86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213AAD-84D9-4240-8307-9433A9D9AA6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6606D75C-BF46-68B6-ACDF-CD08817578D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2F5377-BDAD-4E9C-B757-99A80A98297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CBC4A45-4C26-CBF6-B81A-610570116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– Estimating ACE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81A450E4-097E-B8F0-6466-8D55A1A0F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can get an unbiased estimate of ACE in any of the following 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/>
              <a:t>If there are no confounders</a:t>
            </a:r>
            <a:r>
              <a:rPr lang="en-US" altLang="en-US"/>
              <a:t>, estimate </a:t>
            </a:r>
            <a:r>
              <a:rPr lang="en-US" altLang="en-US">
                <a:latin typeface="cmmi10" pitchFamily="34" charset="0"/>
              </a:rPr>
              <a:t>¯</a:t>
            </a:r>
            <a:r>
              <a:rPr lang="en-US" altLang="en-US" baseline="-25000">
                <a:latin typeface="cmmi10" pitchFamily="34" charset="0"/>
              </a:rPr>
              <a:t>1</a:t>
            </a:r>
            <a:r>
              <a:rPr lang="en-US" altLang="en-US"/>
              <a:t> in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/>
              <a:t>If there are confounders</a:t>
            </a:r>
            <a:r>
              <a:rPr lang="en-US" altLang="en-US"/>
              <a:t>, </a:t>
            </a:r>
            <a:r>
              <a:rPr lang="en-US" altLang="en-US" b="1" i="1"/>
              <a:t>find them all</a:t>
            </a:r>
            <a:r>
              <a:rPr lang="en-US" altLang="en-US"/>
              <a:t>, include them as x’s, and then estimate </a:t>
            </a:r>
            <a:r>
              <a:rPr lang="en-US" altLang="en-US">
                <a:latin typeface="cmmi10" pitchFamily="34" charset="0"/>
              </a:rPr>
              <a:t>¯</a:t>
            </a:r>
            <a:r>
              <a:rPr lang="en-US" altLang="en-US" baseline="-25000">
                <a:latin typeface="cmmi10" pitchFamily="34" charset="0"/>
              </a:rPr>
              <a:t>1</a:t>
            </a:r>
            <a:r>
              <a:rPr lang="en-US" altLang="en-US"/>
              <a:t> in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/>
              <a:t>Design the experiment</a:t>
            </a:r>
            <a:r>
              <a:rPr lang="en-US" altLang="en-US"/>
              <a:t> so that all </a:t>
            </a:r>
            <a:r>
              <a:rPr lang="en-US" altLang="en-US" b="1" i="1"/>
              <a:t>confounders</a:t>
            </a:r>
            <a:r>
              <a:rPr lang="en-US" altLang="en-US"/>
              <a:t> x</a:t>
            </a:r>
            <a:r>
              <a:rPr lang="en-US" altLang="en-US" baseline="-25000"/>
              <a:t>i</a:t>
            </a:r>
            <a:r>
              <a:rPr lang="en-US" altLang="en-US"/>
              <a:t> are </a:t>
            </a:r>
            <a:r>
              <a:rPr lang="en-US" altLang="en-US" b="1" i="1"/>
              <a:t>independent of treatment</a:t>
            </a:r>
            <a:r>
              <a:rPr lang="en-US" altLang="en-US"/>
              <a:t> assignment T</a:t>
            </a:r>
            <a:r>
              <a:rPr lang="en-US" altLang="en-US" baseline="-25000"/>
              <a:t>i  </a:t>
            </a:r>
            <a:r>
              <a:rPr lang="en-US" altLang="en-US"/>
              <a:t>and then estimate </a:t>
            </a:r>
            <a:r>
              <a:rPr lang="en-US" altLang="en-US">
                <a:latin typeface="cmmi10" pitchFamily="34" charset="0"/>
              </a:rPr>
              <a:t>¯</a:t>
            </a:r>
            <a:r>
              <a:rPr lang="en-US" altLang="en-US" baseline="-25000">
                <a:latin typeface="cmmi10" pitchFamily="34" charset="0"/>
              </a:rPr>
              <a:t>1</a:t>
            </a:r>
            <a:r>
              <a:rPr lang="en-US" altLang="en-US"/>
              <a:t> from </a:t>
            </a:r>
            <a:endParaRPr lang="en-US" altLang="en-US" baseline="-25000"/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2ACBDE18-BDB2-B8D6-D8DF-284EE7430C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714625"/>
            <a:ext cx="31369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>
            <a:extLst>
              <a:ext uri="{FF2B5EF4-FFF2-40B4-BE49-F238E27FC236}">
                <a16:creationId xmlns:a16="http://schemas.microsoft.com/office/drawing/2014/main" id="{1D0E8E53-C7BA-0A6A-1D1E-1E10F5EF17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916363"/>
            <a:ext cx="78708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>
            <a:extLst>
              <a:ext uri="{FF2B5EF4-FFF2-40B4-BE49-F238E27FC236}">
                <a16:creationId xmlns:a16="http://schemas.microsoft.com/office/drawing/2014/main" id="{BDBDAA7F-6036-B60D-CA1D-BE5ED51A4FF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19738"/>
            <a:ext cx="32305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194663-89F7-7989-A26A-35DE9F7E6673}"/>
                  </a:ext>
                </a:extLst>
              </p:cNvPr>
              <p:cNvSpPr txBox="1"/>
              <p:nvPr/>
            </p:nvSpPr>
            <p:spPr>
              <a:xfrm>
                <a:off x="6639145" y="5163304"/>
                <a:ext cx="2411667" cy="840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Even if there are no con-founders it is a good idea to include baseline covariates in this regression, to reduce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194663-89F7-7989-A26A-35DE9F7E6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45" y="5163304"/>
                <a:ext cx="2411667" cy="840999"/>
              </a:xfrm>
              <a:prstGeom prst="rect">
                <a:avLst/>
              </a:prstGeom>
              <a:blipFill>
                <a:blip r:embed="rId8"/>
                <a:stretch>
                  <a:fillRect t="-714" b="-35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901146-04F6-BD58-835D-AB10C2A6B18D}"/>
              </a:ext>
            </a:extLst>
          </p:cNvPr>
          <p:cNvCxnSpPr/>
          <p:nvPr/>
        </p:nvCxnSpPr>
        <p:spPr>
          <a:xfrm flipH="1">
            <a:off x="5765962" y="5410685"/>
            <a:ext cx="873183" cy="109053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487F0AB5-3D1A-8014-368C-7803C5394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3289B9-B9F1-4718-A7D3-CF5B1501B54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Date Placeholder 5">
            <a:extLst>
              <a:ext uri="{FF2B5EF4-FFF2-40B4-BE49-F238E27FC236}">
                <a16:creationId xmlns:a16="http://schemas.microsoft.com/office/drawing/2014/main" id="{18D324AA-927A-A621-39E1-269D6EC138A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0FFF02-A6AB-4A11-9EB4-D71A7AA5D89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1E854AF-D114-1A11-7408-F0A53E446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Observational Studies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451D89CF-DF52-11A1-346A-482427E6B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/>
            <a:r>
              <a:rPr lang="en-US" altLang="en-US" sz="2600"/>
              <a:t>Often have the form of randomized trials</a:t>
            </a:r>
          </a:p>
          <a:p>
            <a:pPr lvl="1" eaLnBrk="1" hangingPunct="1"/>
            <a:r>
              <a:rPr lang="en-US" altLang="en-US" sz="2200"/>
              <a:t>Treatment T</a:t>
            </a:r>
            <a:r>
              <a:rPr lang="en-US" altLang="en-US" sz="2200" baseline="-25000"/>
              <a:t>i</a:t>
            </a:r>
            <a:endParaRPr lang="en-US" altLang="en-US" sz="2200"/>
          </a:p>
          <a:p>
            <a:pPr lvl="1" eaLnBrk="1" hangingPunct="1"/>
            <a:r>
              <a:rPr lang="en-US" altLang="en-US" sz="2200"/>
              <a:t>Covariate(s) x</a:t>
            </a:r>
            <a:r>
              <a:rPr lang="en-US" altLang="en-US" sz="2200" baseline="-25000"/>
              <a:t>i</a:t>
            </a:r>
            <a:r>
              <a:rPr lang="en-US" altLang="en-US" sz="2200"/>
              <a:t> – possible confounders</a:t>
            </a:r>
          </a:p>
          <a:p>
            <a:pPr eaLnBrk="1" hangingPunct="1"/>
            <a:r>
              <a:rPr lang="en-US" altLang="en-US" sz="2600"/>
              <a:t>Want to know causal effect of T</a:t>
            </a:r>
            <a:r>
              <a:rPr lang="en-US" altLang="en-US" sz="2600" baseline="-25000"/>
              <a:t>i</a:t>
            </a:r>
            <a:r>
              <a:rPr lang="en-US" altLang="en-US" sz="2600"/>
              <a:t>…</a:t>
            </a:r>
          </a:p>
          <a:p>
            <a:pPr lvl="1" eaLnBrk="1" hangingPunct="1"/>
            <a:r>
              <a:rPr lang="en-US" altLang="en-US" sz="2200"/>
              <a:t>Can run same regressions as before to estimate </a:t>
            </a:r>
            <a:r>
              <a:rPr lang="en-US" altLang="en-US" sz="2200">
                <a:latin typeface="cmmi10" pitchFamily="34" charset="0"/>
              </a:rPr>
              <a:t>¯</a:t>
            </a:r>
            <a:r>
              <a:rPr lang="en-US" altLang="en-US" sz="2200" baseline="-25000">
                <a:latin typeface="cmmi10" pitchFamily="34" charset="0"/>
              </a:rPr>
              <a:t>1</a:t>
            </a:r>
            <a:r>
              <a:rPr lang="en-US" altLang="en-US" sz="2200"/>
              <a:t> Generally should include all known confounders</a:t>
            </a:r>
          </a:p>
          <a:p>
            <a:pPr lvl="1" eaLnBrk="1" hangingPunct="1"/>
            <a:endParaRPr lang="en-US" altLang="en-US" sz="2200"/>
          </a:p>
          <a:p>
            <a:pPr lvl="1" eaLnBrk="1" hangingPunct="1"/>
            <a:r>
              <a:rPr lang="en-US" altLang="en-US" sz="2200"/>
              <a:t>But since we do not have control over T</a:t>
            </a:r>
            <a:r>
              <a:rPr lang="en-US" altLang="en-US" sz="2200" baseline="-25000"/>
              <a:t>i</a:t>
            </a:r>
            <a:r>
              <a:rPr lang="en-US" altLang="en-US" sz="2200"/>
              <a:t> there could be hidden confounders (lurking variables)</a:t>
            </a:r>
          </a:p>
          <a:p>
            <a:pPr lvl="1" eaLnBrk="1" hangingPunct="1"/>
            <a:r>
              <a:rPr lang="en-US" altLang="en-US" sz="2200"/>
              <a:t>Often associated with selection effects (why does someone volunteer for the treatment?)</a:t>
            </a:r>
          </a:p>
          <a:p>
            <a:pPr lvl="1" eaLnBrk="1" hangingPunct="1"/>
            <a:r>
              <a:rPr lang="en-US" altLang="en-US" sz="2200"/>
              <a:t>Usually cannot make causal statements</a:t>
            </a:r>
          </a:p>
        </p:txBody>
      </p:sp>
      <p:pic>
        <p:nvPicPr>
          <p:cNvPr id="17414" name="Picture 1">
            <a:extLst>
              <a:ext uri="{FF2B5EF4-FFF2-40B4-BE49-F238E27FC236}">
                <a16:creationId xmlns:a16="http://schemas.microsoft.com/office/drawing/2014/main" id="{8A146180-5E5F-6AD9-5BAF-E82EE1F40B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656013"/>
            <a:ext cx="73929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CD580578-9ACB-355E-BFF5-E74163D97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5FAA83-62D2-4575-AAD2-7D31FC08925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59" name="Date Placeholder 5">
            <a:extLst>
              <a:ext uri="{FF2B5EF4-FFF2-40B4-BE49-F238E27FC236}">
                <a16:creationId xmlns:a16="http://schemas.microsoft.com/office/drawing/2014/main" id="{E12FD91B-B50C-1BFF-48D1-B6474CFCB66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D1ADDD-1C7C-4C5B-9838-064B7C70B52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698A29E9-A104-1A1A-361D-CCA528DB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Observational Studies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BF82F54C-1B58-DFA8-A5A9-900ED4540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8" y="124936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Sometimes hard to say exactly what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Try to make an analogy from the observational study to the “ideal” randomized trial to see what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is (or even if there could be a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!). Examples: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If the ideal experiment involves randomly assigning classrooms to different math curricula, then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could be a cause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If the ideal experiment involves randomly assigning race or gender to people, then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probably is not a cause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The regression analyses can suggest whether a further randomized experiment is worth doing, but generally we cannot make causal inferences (lurking variables!)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72.4034"/>
  <p:tag name="ORIGINALWIDTH" val="1341.582"/>
  <p:tag name="OUTPUTDPI" val="1200"/>
  <p:tag name="LATEXADDIN" val="\documentclass[12pt]{article}\pagestyle{empty}&#10;\begin{document}&#10;\parbox{1.75in}{\sf&#10;\begin{itemize}&#10;\item $\beta_2 = 0$: $X$ not really a confounder!&#10;\item $\gamma_1 = 0$: No selection effect!&#10;\end{itemize}&#10;}&#10;\end{document}&#10;"/>
  <p:tag name="IGUANATEXSIZE" val="20"/>
  <p:tag name="IGUANATEXCURSOR" val="224"/>
  <p:tag name="TRANSPARENCY" val="False"/>
  <p:tag name="FILENAME" val=""/>
  <p:tag name="INPUTTYPE" val="0"/>
  <p:tag name="LATEXENGINEID" val="0"/>
  <p:tag name="TEMPFOLDER" val="C:\Users\junke\t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5.7143"/>
  <p:tag name="ORIGINALWIDTH" val="1428.571"/>
  <p:tag name="OUTPUTDPI" val="1200"/>
  <p:tag name="LATEXADDIN" val="\documentclass[12pt]{article}\pagestyle{empty}&#10;\begin{document}&#10;\parbox{1.85in}{\sf&#10;\begin{itemize}&#10;\item $\gamma_1 = 0$: No selection effect!&#10;\end{itemize}&#10;}&#10;\end{document}&#10;"/>
  <p:tag name="IGUANATEXSIZE" val="20"/>
  <p:tag name="IGUANATEXCURSOR" val="174"/>
  <p:tag name="TRANSPARENCY" val="False"/>
  <p:tag name="FILENAME" val=""/>
  <p:tag name="INPUTTYPE" val="0"/>
  <p:tag name="LATEXENGINEID" val="0"/>
  <p:tag name="TEMPFOLDER" val="C:\Users\junke\t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017.623"/>
  <p:tag name="OUTPUTDPI" val="1200"/>
  <p:tag name="LATEXADDIN" val="\documentclass{article}&#10;\usepackage{amsmath}&#10;\pagestyle{empty}&#10;\begin{document}&#10;&#10;$y_ i = \beta_0 + \beta_1 T_i + \epsilon_i$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Users\junke\t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2716.91"/>
  <p:tag name="OUTPUTDPI" val="1200"/>
  <p:tag name="LATEXADDIN" val="\documentclass{article}&#10;\usepackage{amsmath}&#10;\pagestyle{empty}&#10;\begin{document}&#10;&#10;$y_ i = \beta_0 + \beta_1 T_i + \beta_2 x_{2i} + \beta_3 x_{3i} + \cdots + \beta_K x_{Ki} + \epsilon_i$&#10;&#10;\end{document}"/>
  <p:tag name="IGUANATEXSIZE" val="20"/>
  <p:tag name="IGUANATEXCURSOR" val="184"/>
  <p:tag name="TRANSPARENCY" val="True"/>
  <p:tag name="FILENAME" val=""/>
  <p:tag name="INPUTTYPE" val="0"/>
  <p:tag name="LATEXENGINEID" val="0"/>
  <p:tag name="TEMPFOLDER" val="C:\Users\junke\t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017.623"/>
  <p:tag name="OUTPUTDPI" val="1200"/>
  <p:tag name="LATEXADDIN" val="\documentclass{article}&#10;\usepackage{amsmath}&#10;\pagestyle{empty}&#10;\begin{document}&#10;&#10;$y_ i = \beta_0 + \beta_1 T_i + \epsilon_i$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Users\junke\t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2716.91"/>
  <p:tag name="OUTPUTDPI" val="1200"/>
  <p:tag name="LATEXADDIN" val="\documentclass{article}&#10;\usepackage{amsmath}&#10;\pagestyle{empty}&#10;\begin{document}&#10;&#10;$y_ i = \beta_0 + \beta_1 T_i + \beta_2 x_{2i} + \beta_3 x_{3i} + \cdots + \beta_K x_{Ki} + \epsilon_i$&#10;&#10;\end{document}"/>
  <p:tag name="IGUANATEXSIZE" val="20"/>
  <p:tag name="IGUANATEXCURSOR" val="184"/>
  <p:tag name="TRANSPARENCY" val="True"/>
  <p:tag name="FILENAME" val=""/>
  <p:tag name="INPUTTYPE" val="0"/>
  <p:tag name="LATEXENGINEID" val="0"/>
  <p:tag name="TEMPFOLDER" val="C:\Users\junke\t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2.4859"/>
  <p:tag name="OUTPUTDPI" val="1200"/>
  <p:tag name="LATEXADDIN" val="\documentclass{article}&#10;\usepackage{amsmath}&#10;\pagestyle{empty}&#10;\begin{document}&#10;&#10;$\beta_3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354"/>
  <p:tag name="ORIGINALWIDTH" val="342.7072"/>
  <p:tag name="OUTPUTDPI" val="1200"/>
  <p:tag name="LATEXADDIN" val="\documentclass{article}&#10;\usepackage{amsmath}&#10;\pagestyle{empty}&#10;\begin{document}&#10;&#10;$\gamma_1 \neq 0$&#10;&#10;\end{document}"/>
  <p:tag name="IGUANATEXSIZE" val="20"/>
  <p:tag name="IGUANATEXCURSOR" val="98"/>
  <p:tag name="TRANSPARENCY" val="True"/>
  <p:tag name="FILENAME" val=""/>
  <p:tag name="INPUTTYPE" val="0"/>
  <p:tag name="LATEXENGINEID" val="0"/>
  <p:tag name="TEMPFOLDER" val="C:\Users\junke\t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4612"/>
  <p:tag name="ORIGINALWIDTH" val="2860.892"/>
  <p:tag name="OUTPUTDPI" val="1200"/>
  <p:tag name="LATEXADDIN" val="\documentclass{article}\pagestyle{empty}&#10;\begin{document}&#10;\begin{eqnarray}&#10; y &amp; = &amp;  \beta_0 + \beta_1 T+ \beta_2 {\rm I} + \epsilon \\&#10;            T &amp; = &amp; \gamma_0 + \gamma_1 {\rm I} + \nu&#10;\end{eqnarray}&#10;\end{document}&#10;"/>
  <p:tag name="IGUANATEXSIZE" val="20"/>
  <p:tag name="IGUANATEXCURSOR" val="220"/>
  <p:tag name="TRANSPARENCY" val="False"/>
  <p:tag name="FILENAME" val=""/>
  <p:tag name="INPUTTYPE" val="0"/>
  <p:tag name="LATEXENGINEID" val="0"/>
  <p:tag name="TEMPFOLDER" val="C:\Users\junke\t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480.69"/>
  <p:tag name="OUTPUTDPI" val="1200"/>
  <p:tag name="LATEXADDIN" val="\documentclass{article}&#10;\usepackage{amsmath}&#10;\pagestyle{empty}&#10;\begin{document}&#10;&#10;$y = (\beta_0 + \beta_1\gamma_0 ) + (\beta_1\gamma_1 + \beta_2) {\rm I} + {\sf(error ~ terms)}$&#10;&#10;\end{document}"/>
  <p:tag name="IGUANATEXSIZE" val="20"/>
  <p:tag name="IGUANATEXCURSOR" val="176"/>
  <p:tag name="TRANSPARENCY" val="True"/>
  <p:tag name="FILENAME" val=""/>
  <p:tag name="INPUTTYPE" val="0"/>
  <p:tag name="LATEXENGINEID" val="0"/>
  <p:tag name="TEMPFOLDER" val="C:\Users\junke\t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004.874"/>
  <p:tag name="OUTPUTDPI" val="1200"/>
  <p:tag name="LATEXADDIN" val="\documentclass{article}&#10;\usepackage{amsmath}&#10;\pagestyle{empty}&#10;\begin{document}&#10;&#10;$E[y^1] - E[y^0] \approx \hat\beta_1 $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Users\junke\t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122"/>
  <p:tag name="ORIGINALWIDTH" val="1088.114"/>
  <p:tag name="OUTPUTDPI" val="1200"/>
  <p:tag name="LATEXADDIN" val="\documentclass{article}\pagestyle{empty}&#10;\begin{document}&#10;\begin{eqnarray*}&#10; y &amp; = &amp;  \delta_0 + \delta_1 {\rm I}+ \epsilon \\&#10;            T &amp; = &amp; \gamma_0 + \gamma_1 {\rm I} + \nu&#10;\end{eqnarray*}&#10;\end{document}&#10;"/>
  <p:tag name="IGUANATEXSIZE" val="20"/>
  <p:tag name="IGUANATEXCURSOR" val="212"/>
  <p:tag name="TRANSPARENCY" val="False"/>
  <p:tag name="FILENAME" val=""/>
  <p:tag name="INPUTTYPE" val="0"/>
  <p:tag name="LATEXENGINEID" val="0"/>
  <p:tag name="TEMPFOLDER" val="C:\Users\junke\t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228.721"/>
  <p:tag name="OUTPUTDPI" val="1200"/>
  <p:tag name="LATEXADDIN" val="\documentclass{article}&#10;\usepackage{amsmath}&#10;\pagestyle{empty}&#10;\begin{document}&#10;&#10;$\beta_1 = (\delta_1 - \beta_2)/\gamma_1 = \delta_1/\gamma_1, \mbox{\sf~ since $\beta_2= 0$}.$&#10;&#10;\end{document}"/>
  <p:tag name="IGUANATEXSIZE" val="20"/>
  <p:tag name="IGUANATEXCURSOR" val="175"/>
  <p:tag name="TRANSPARENCY" val="True"/>
  <p:tag name="FILENAME" val=""/>
  <p:tag name="INPUTTYPE" val="0"/>
  <p:tag name="LATEXENGINEID" val="0"/>
  <p:tag name="TEMPFOLDER" val="C:\Users\junke\t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2.4859"/>
  <p:tag name="OUTPUTDPI" val="1200"/>
  <p:tag name="LATEXADDIN" val="\documentclass{article}&#10;\usepackage{amsmath}&#10;\pagestyle{empty}&#10;\begin{document}&#10;&#10;$\beta_3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337.4578"/>
  <p:tag name="OUTPUTDPI" val="1200"/>
  <p:tag name="LATEXADDIN" val="\documentclass{article}&#10;\usepackage{amsmath}&#10;\pagestyle{empty}&#10;\begin{document}&#10;&#10;$\gamma_1 =1$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Users\junke\t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475.441"/>
  <p:tag name="OUTPUTDPI" val="1200"/>
  <p:tag name="LATEXADDIN" val="\documentclass{article}&#10;\usepackage{amsmath}&#10;\pagestyle{empty}&#10;\begin{document}&#10;&#10;$\beta_1 = (\delta_1 - \beta_2)/\gamma_1 = \delta_1  \mbox{\sf~since $\beta_2= 0$ \&amp; $\gamma_1=1$}.$&#10;&#10;\end{document}"/>
  <p:tag name="IGUANATEXSIZE" val="20"/>
  <p:tag name="IGUANATEXCURSOR" val="181"/>
  <p:tag name="TRANSPARENCY" val="True"/>
  <p:tag name="FILENAME" val=""/>
  <p:tag name="INPUTTYPE" val="0"/>
  <p:tag name="LATEXENGINEID" val="0"/>
  <p:tag name="TEMPFOLDER" val="C:\Users\junke\t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122"/>
  <p:tag name="ORIGINALWIDTH" val="1088.114"/>
  <p:tag name="OUTPUTDPI" val="1200"/>
  <p:tag name="LATEXADDIN" val="\documentclass{article}\pagestyle{empty}&#10;\begin{document}&#10;\begin{eqnarray*}&#10; y &amp; = &amp;  \delta_0 + \delta_1 {\rm I}+ \epsilon \\&#10;            T &amp; = &amp; \gamma_0 + \gamma_1 {\rm I} + \nu&#10;\end{eqnarray*}&#10;\end{document}&#10;"/>
  <p:tag name="IGUANATEXSIZE" val="20"/>
  <p:tag name="IGUANATEXCURSOR" val="111"/>
  <p:tag name="TRANSPARENCY" val="False"/>
  <p:tag name="FILENAME" val=""/>
  <p:tag name="INPUTTYPE" val="0"/>
  <p:tag name="LATEXENGINEID" val="0"/>
  <p:tag name="TEMPFOLDER" val="C:\Users\junke\t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017.623"/>
  <p:tag name="OUTPUTDPI" val="1200"/>
  <p:tag name="LATEXADDIN" val="\documentclass{article}&#10;\usepackage{amsmath}&#10;\pagestyle{empty}&#10;\begin{document}&#10;&#10;$y_ i = \beta_0 + \beta_1 T_i + \epsilon_i$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Users\junke\t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274.4657"/>
  <p:tag name="OUTPUTDPI" val="1200"/>
  <p:tag name="LATEXADDIN" val="\documentclass{article}&#10;\usepackage{amsmath}&#10;\pagestyle{empty}&#10;\begin{document}&#10;&#10;$\hat\delta_1/\hat\gamma_1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Users\junke\t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274.4657"/>
  <p:tag name="OUTPUTDPI" val="1200"/>
  <p:tag name="LATEXADDIN" val="\documentclass{article}&#10;\usepackage{amsmath}&#10;\pagestyle{empty}&#10;\begin{document}&#10;&#10;$\hat \delta_1/\hat \gamma_1$&#10;&#10;\end{document}"/>
  <p:tag name="IGUANATEXSIZE" val="20"/>
  <p:tag name="IGUANATEXCURSOR" val="110"/>
  <p:tag name="TRANSPARENCY" val="True"/>
  <p:tag name="FILENAME" val=""/>
  <p:tag name="INPUTTYPE" val="0"/>
  <p:tag name="LATEXENGINEID" val="0"/>
  <p:tag name="TEMPFOLDER" val="C:\Users\junke\t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371.2036"/>
  <p:tag name="OUTPUTDPI" val="1200"/>
  <p:tag name="LATEXADDIN" val="\documentclass{article}&#10;\usepackage{amsmath}&#10;\pagestyle{empty}&#10;\begin{document}&#10;&#10;$\gamma_1 \approx 0 .$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Users\junke\t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5.7143"/>
  <p:tag name="ORIGINALWIDTH" val="1428.571"/>
  <p:tag name="OUTPUTDPI" val="1200"/>
  <p:tag name="LATEXADDIN" val="\documentclass[12pt]{article}\pagestyle{empty}&#10;\begin{document}&#10;\parbox{1.85in}{\sf&#10;\begin{itemize}&#10;\item $\gamma_1 = 0$: No selection effect!&#10;\end{itemize}&#10;}&#10;\end{document}&#10;"/>
  <p:tag name="IGUANATEXSIZE" val="20"/>
  <p:tag name="IGUANATEXCURSOR" val="174"/>
  <p:tag name="TRANSPARENCY" val="False"/>
  <p:tag name="FILENAME" val=""/>
  <p:tag name="INPUTTYPE" val="0"/>
  <p:tag name="LATEXENGINEID" val="0"/>
  <p:tag name="TEMPFOLDER" val="C:\Users\junke\t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342.7072"/>
  <p:tag name="OUTPUTDPI" val="1200"/>
  <p:tag name="LATEXADDIN" val="\documentclass{article}&#10;\usepackage{amsmath}&#10;\pagestyle{empty}&#10;\begin{document}&#10;&#10;$\gamma_1\approx 0$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Users\junke\t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4.237"/>
  <p:tag name="LATEXADDIN" val="\documentclass{article}&#10;\usepackage{amsmath}&#10;\usepackage{xcolor}&#10;\pagestyle{empty}&#10;\begin{document}&#10;&#10;\color{red}&#10;$\gamma_1$&#10;&#10;\end{document}"/>
  <p:tag name="IGUANATEXSIZE" val="20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408.324"/>
  <p:tag name="OUTPUTDPI" val="1200"/>
  <p:tag name="LATEXADDIN" val="\documentclass{article}&#10;\usepackage{amsmath}&#10;\pagestyle{empty}&#10;\begin{document}&#10;&#10;$y_ i = \beta_0 + \beta_1 T_i + \beta_2 x_i + \epsilon_i$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Users\junke\t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342.7072"/>
  <p:tag name="OUTPUTDPI" val="1200"/>
  <p:tag name="LATEXADDIN" val="\documentclass{article}&#10;\usepackage{amsmath}&#10;\pagestyle{empty}&#10;\begin{document}&#10;&#10;$\gamma_1\approx 0$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Users\junke\t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08.7364"/>
  <p:tag name="LATEXADDIN" val="\documentclass{article}&#10;\usepackage{amsmath}&#10;\usepackage{xcolor}&#10;\pagestyle{empty}&#10;\begin{document}&#10;&#10;\color{red}&#10;&#10;$\hat\beta_1$&#10;&#10;\end{document}"/>
  <p:tag name="IGUANATEXSIZE" val="20"/>
  <p:tag name="IGUANATEXCURSOR" val="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982"/>
  <p:tag name="ORIGINALWIDTH" val="108.7364"/>
  <p:tag name="OUTPUTDPI" val="1200"/>
  <p:tag name="LATEXADDIN" val="\documentclass{article}&#10;\usepackage{amsmath}&#10;\pagestyle{empty}&#10;\begin{document}&#10;&#10;$\hat\beta_1 $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Users\junke\t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507.6865"/>
  <p:tag name="OUTPUTDPI" val="1200"/>
  <p:tag name="LATEXADDIN" val="\documentclass{article}&#10;\usepackage{amsmath}&#10;\pagestyle{empty}&#10;\begin{document}&#10;&#10;$\beta_1 + \beta_2\gamma_1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Users\junke\t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3595</TotalTime>
  <Words>2685</Words>
  <Application>Microsoft Office PowerPoint</Application>
  <PresentationFormat>On-screen Show (4:3)</PresentationFormat>
  <Paragraphs>421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cmssi10</vt:lpstr>
      <vt:lpstr>Arial</vt:lpstr>
      <vt:lpstr>Cambria Math</vt:lpstr>
      <vt:lpstr>cmsl10</vt:lpstr>
      <vt:lpstr>cmmi7</vt:lpstr>
      <vt:lpstr>cmmi12</vt:lpstr>
      <vt:lpstr>Calibri</vt:lpstr>
      <vt:lpstr>cmsy10orig</vt:lpstr>
      <vt:lpstr>cmr12</vt:lpstr>
      <vt:lpstr>Courier New</vt:lpstr>
      <vt:lpstr>cmr8</vt:lpstr>
      <vt:lpstr>cmss12</vt:lpstr>
      <vt:lpstr>cmss10</vt:lpstr>
      <vt:lpstr>Wingdings</vt:lpstr>
      <vt:lpstr>cmex10</vt:lpstr>
      <vt:lpstr>Garamond</vt:lpstr>
      <vt:lpstr>cmsy7</vt:lpstr>
      <vt:lpstr>cmr10</vt:lpstr>
      <vt:lpstr>cmmi10</vt:lpstr>
      <vt:lpstr>cmr7</vt:lpstr>
      <vt:lpstr>cmsy10</vt:lpstr>
      <vt:lpstr>Edge</vt:lpstr>
      <vt:lpstr>36-617: Applied Linear Regression </vt:lpstr>
      <vt:lpstr>Announcements</vt:lpstr>
      <vt:lpstr>Outline</vt:lpstr>
      <vt:lpstr>Causal inference - Confounders</vt:lpstr>
      <vt:lpstr>Causal inference - Confounders</vt:lpstr>
      <vt:lpstr>Causal inference – randomized trials</vt:lpstr>
      <vt:lpstr>Causal inference – Estimating ACE</vt:lpstr>
      <vt:lpstr>Observational Studies</vt:lpstr>
      <vt:lpstr>Observational Studies</vt:lpstr>
      <vt:lpstr>Observational Studies</vt:lpstr>
      <vt:lpstr>Instrumental Variables</vt:lpstr>
      <vt:lpstr>Instrumental Variables</vt:lpstr>
      <vt:lpstr>Coin-Flip is the perfect instrument!</vt:lpstr>
      <vt:lpstr>Example – just to give the flavor of instrumental variables</vt:lpstr>
      <vt:lpstr>Example – Simple IV Estimate</vt:lpstr>
      <vt:lpstr>Simple IV analysis– Intention to Treat (ITT), and IV estimates</vt:lpstr>
      <vt:lpstr>IV’s – Two-stage least-squares</vt:lpstr>
      <vt:lpstr>IV’s – Including covariates in TSLS</vt:lpstr>
      <vt:lpstr>Causal inference – Propensity Scores</vt:lpstr>
      <vt:lpstr>Making the propensity scores</vt:lpstr>
      <vt:lpstr>Making the matched data set</vt:lpstr>
      <vt:lpstr>Is             in the Matched Data Set?</vt:lpstr>
      <vt:lpstr>Now we estimate of effect of watching Sesame Street just using matched dataset</vt:lpstr>
      <vt:lpstr>Propensity Scores: How did we do?</vt:lpstr>
      <vt:lpstr>Regression Discontinuity Designs</vt:lpstr>
      <vt:lpstr>Regression Discontinuity Designs</vt:lpstr>
      <vt:lpstr>Regression Discontinuity Designs</vt:lpstr>
      <vt:lpstr>Regression Discontinuity Designs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158</cp:revision>
  <cp:lastPrinted>2019-10-23T16:27:36Z</cp:lastPrinted>
  <dcterms:created xsi:type="dcterms:W3CDTF">2010-08-21T13:04:59Z</dcterms:created>
  <dcterms:modified xsi:type="dcterms:W3CDTF">2022-10-26T15:50:33Z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