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3" r:id="rId3"/>
    <p:sldId id="257" r:id="rId4"/>
    <p:sldId id="258" r:id="rId5"/>
    <p:sldId id="259" r:id="rId6"/>
    <p:sldId id="297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86" r:id="rId15"/>
    <p:sldId id="268" r:id="rId16"/>
    <p:sldId id="302" r:id="rId17"/>
    <p:sldId id="270" r:id="rId18"/>
    <p:sldId id="287" r:id="rId19"/>
    <p:sldId id="295" r:id="rId20"/>
    <p:sldId id="294" r:id="rId21"/>
    <p:sldId id="271" r:id="rId22"/>
    <p:sldId id="272" r:id="rId23"/>
    <p:sldId id="273" r:id="rId24"/>
    <p:sldId id="274" r:id="rId25"/>
    <p:sldId id="275" r:id="rId26"/>
    <p:sldId id="296" r:id="rId27"/>
    <p:sldId id="276" r:id="rId28"/>
    <p:sldId id="277" r:id="rId29"/>
    <p:sldId id="278" r:id="rId30"/>
    <p:sldId id="298" r:id="rId31"/>
    <p:sldId id="299" r:id="rId32"/>
    <p:sldId id="300" r:id="rId33"/>
    <p:sldId id="289" r:id="rId34"/>
    <p:sldId id="290" r:id="rId35"/>
    <p:sldId id="291" r:id="rId36"/>
    <p:sldId id="292" r:id="rId37"/>
    <p:sldId id="301" r:id="rId38"/>
    <p:sldId id="293" r:id="rId3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cmex10" panose="020B0604020202020204"/>
      <p:regular r:id="rId47"/>
    </p:embeddedFont>
    <p:embeddedFont>
      <p:font typeface="cmmi10" panose="020B0604020202020204"/>
      <p:regular r:id="rId48"/>
    </p:embeddedFont>
    <p:embeddedFont>
      <p:font typeface="cmmi5" panose="020B0604020202020204"/>
      <p:regular r:id="rId49"/>
    </p:embeddedFont>
    <p:embeddedFont>
      <p:font typeface="cmmi7" panose="020B0604020202020204"/>
      <p:regular r:id="rId50"/>
    </p:embeddedFont>
    <p:embeddedFont>
      <p:font typeface="cmr10" panose="020B0604020202020204"/>
      <p:regular r:id="rId51"/>
    </p:embeddedFont>
    <p:embeddedFont>
      <p:font typeface="cmr7" panose="020B0604020202020204"/>
      <p:regular r:id="rId52"/>
    </p:embeddedFont>
    <p:embeddedFont>
      <p:font typeface="cmsy10" panose="020B0604020202020204"/>
      <p:regular r:id="rId53"/>
    </p:embeddedFont>
    <p:embeddedFont>
      <p:font typeface="Garamond" panose="02020404030301010803" pitchFamily="18" charset="0"/>
      <p:regular r:id="rId54"/>
      <p:bold r:id="rId55"/>
      <p:italic r:id="rId56"/>
    </p:embeddedFont>
  </p:embeddedFontLst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3" autoAdjust="0"/>
    <p:restoredTop sz="94748" autoAdjust="0"/>
  </p:normalViewPr>
  <p:slideViewPr>
    <p:cSldViewPr>
      <p:cViewPr varScale="1">
        <p:scale>
          <a:sx n="75" d="100"/>
          <a:sy n="75" d="100"/>
        </p:scale>
        <p:origin x="84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C9AFFDC-E6DB-4557-880B-DBDEFED015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9FE8319-5EED-41BB-AC09-8EDA210431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451855A-2D3C-4B7D-A4A1-F0484BB91C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CAED238-E58F-4786-9687-64827DF6BC1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4022FB-CD49-43D0-9817-4AA71DD82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1B23EE9-566A-4EC3-A496-564FDF0F63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961C25-969D-4E9D-B52B-2339CCA882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8946AD6-7B92-442F-8661-61ABD2DDFA0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F069230-6B33-460B-95FB-2685027D6A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6A2E76B-E5BC-4C7E-89F3-5F04B981DE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5347A51-5F92-4826-AF8B-44089E93A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E1C60C06-E35B-491D-8BE2-DC992814B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89C3D59-457D-41F3-9DC2-D46FDC305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35D13-9A50-425A-A95B-CD931E7C4DD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AC4E50F-A10B-49C2-9718-6FCEBBE4C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DD48594-F061-4144-9441-3C6D25E6F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5606BF3-F4F9-4ECE-BF19-52A40464F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275102-9CDB-4688-A708-63D5370494DE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4D8D0FE-F4EE-4F92-9E37-166B77AB2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9EA470B-9DA2-48F8-B727-901F25F61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A3F2DC5-6720-4C62-AF7C-49DD1C7D4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E2C069-030C-449B-B8A1-ABB2AB79CC59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B14442D-9DC2-4F96-8CEC-BBD251A1B5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BD741E5-EFDD-4480-B3E5-32BB2E706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632EAB2-DC13-463F-9D58-70900E82DC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6CD1D-BC8F-465E-9C4D-F2754445AD32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DA12E61-32B5-4C4A-8CED-D021AFB5C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66BD3A5-AD73-4886-BC55-BDA67B4E1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18153AF-E9DA-438C-9360-57C394B16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D687A-274F-4FCF-A3B0-72EC02315CA8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E79FB00-20F3-484B-A689-4AC441BD05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7694981-920E-466D-B3ED-43949AF92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042F469-8836-490E-B32D-330B77223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BBA68-1A43-4D57-A78E-C75BA5E4ECF3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D1166AD-E934-4705-B23F-873ABC9B5B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AA2046A-F775-4B25-8F0B-3CC26CE5F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61ADC56-3524-4BC1-8308-013701294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7C074D-FD17-49CC-8291-702C1BE70ACD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C88952F-F2ED-4934-A739-207105502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922A23E-23DD-4765-8889-A541AC338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CD04376-74E2-4954-804B-72F5EA4C03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39C080-56A1-4351-9572-372B3B65F773}" type="slidenum">
              <a:rPr lang="en-US" altLang="en-US" sz="1300" smtClean="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896ADAC-40CD-4CAF-8A36-C3454ED28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A896CF3-67EC-4CD0-8C63-5E945E8EE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4A3BD85-EA5C-4398-BA87-BE57453F3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6F5D9A-1DCD-4C64-B06D-3E64221A5D43}" type="slidenum">
              <a:rPr lang="en-US" altLang="en-US" sz="1300" smtClean="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3A98157-E017-4C22-B2AB-257752241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A88D094-373E-4E10-AAB3-CE8F7433C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4E1F10A-BB3F-4FF5-BE88-AA23EB58C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2FBFC5-255A-428D-B2AB-BAB2EA97E699}" type="slidenum">
              <a:rPr lang="en-US" altLang="en-US" sz="1300" smtClean="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7EF1C17-0940-4976-B57B-D6C58CFAE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ADC28EE-E686-47DD-8443-1A95CECDF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12A4CE6-F292-4591-ACD8-2CD02E590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E0476-97CD-459C-92FE-360C96143684}" type="slidenum">
              <a:rPr lang="en-US" altLang="en-US" sz="1300" smtClean="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49EAE0D-72FC-4A08-B340-34139D7C8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FD81649-3E16-4205-9ACF-F36F038C2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EF9B413-FEFE-46C2-8D6A-10A5A2DDE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A1082-A39A-4CB1-8F95-87D117CDD037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C3CA1C3-70B2-4C53-AC04-03AA51268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6126119-9211-4970-A899-A0AE4A209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2BB9156-E0FE-45A2-BFDE-3D6F63B5D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FFC73D-D390-40F0-BF6D-C932272C4284}" type="slidenum">
              <a:rPr lang="en-US" altLang="en-US" sz="1300" smtClean="0"/>
              <a:pPr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EED1609-8285-4768-9718-B6AE0ADF0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BE7B645-A2AD-4FA0-A9A1-AC600D7D2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C4BEBBA-81EF-44DE-B2A5-52CA1C24F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6EAE66-2CFE-4CD3-BDB7-617F71D1F0FD}" type="slidenum">
              <a:rPr lang="en-US" altLang="en-US" sz="1300" smtClean="0"/>
              <a:pPr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516CA3D-6E17-4AEF-8D15-A673C8495F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75CF1AD-6140-4DC0-9919-7D960D6CC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768A6D80-B5CB-4075-AEAD-28B4C0502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EBBCF-A5B9-4068-B50F-A3C78FDE15D0}" type="slidenum">
              <a:rPr lang="en-US" altLang="en-US" sz="1300" smtClean="0"/>
              <a:pPr>
                <a:spcBef>
                  <a:spcPct val="0"/>
                </a:spcBef>
              </a:pPr>
              <a:t>38</a:t>
            </a:fld>
            <a:endParaRPr lang="en-US" altLang="en-US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88944D0-0C3D-40A9-9C03-F3324BC16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20531ED-0A88-4569-82FF-474D3C3D0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FECF761-C3C9-4947-8FAB-E36BAC8D8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32DC9C-44F6-4920-88B6-430C8CD68D78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F860C78-DA81-4F02-B96F-0E24FEFDB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5789CB8-CAD7-456A-9966-CA2F1C341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0B9AB66-A565-4646-898E-83DB451B4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3BA345-FF0F-4DD0-BC96-B0207F13F14A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AADA11B-011A-4901-A7C7-0F1B9CD7F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2711695-F3FC-4CF1-9073-BC148705E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753D608-7E7B-4BC7-9A7A-8BF212265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6C851D-8129-4CC2-9AF5-6209998DB107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354EAE8-7BF9-4A05-9432-FC15978BD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C2FE03B-0778-4066-9A55-1FE4332FC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5322CDA-29F6-47C5-9CF6-CF50EDA0E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BACE27-0215-47C5-B85F-672A0F2FEE0F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7041D67-3A6E-4A2A-AD94-1E0537320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22E7D33-061E-4CD7-B44C-8607C126B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E4F385A-1C3C-4D92-AE3C-B1B2275EF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2D180-35F6-4907-B022-76D8CE0A04EB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F55433B-35B9-44C5-9775-4D38B5925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0EE3491-F8C7-4EAD-96D8-F403D8505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A68F19E-FE48-4C33-8FC3-32D816E24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9B4E74-4378-4B2B-9CCA-86A5AF19022E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04C9676-91EE-4488-BFD4-4D4D60518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3D1CA71-2F7C-46C5-A30C-794F3BDF8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9EF5A6A-E193-4F54-B68E-52DB6970F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051E67-61D5-4564-854F-2E07987C3DE2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A93401F-FA5A-4B2C-8CC2-1C3683D6F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127A755-398D-46CE-B864-BC660534C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D085A067-5206-4B68-BE73-B18CDCFD6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55D18266-F035-460B-9259-9719CDD12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BCF1E0-98F6-4306-B2B0-68BBEBD086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7C3E1C9-6221-479C-8201-BA72500BC0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A0FEE0-D450-4080-A6D4-DC30C8076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6C8F4F7-8CC4-40E0-8477-C0DE4636730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CE62-ECE5-4201-B0E2-F048D6F2C649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79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62453-2E36-4C7D-B9FB-8DA2AA296F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CA0BC0-0E60-4671-8D73-07CC41083A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8082-63FF-4700-ABB0-0F0314298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9A4D245-F291-4121-B8A7-1BD3D12C217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71A6-98F5-4C5F-81EB-5F3AC63288CB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4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7C3F0-FC20-497A-AF1D-1732E7F614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35B863-84F2-4C8F-8A23-696EAF3397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B28D-3760-4807-BFE6-2ADEA047E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78856C-8953-4895-8153-7CFDC4E4E4A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07FDD-715A-494C-8767-3AB46A9EDF8C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52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BF963-2812-4B8F-9D11-94B3DC1C7A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0E954-E09F-4D09-9DFD-369B5AD8A9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64059-E602-4792-9628-97CCE2943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629C782-957A-4540-B3F3-A795C274268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373-DF45-4A0E-A086-312BDD74CEF5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89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4CE3B-674B-4D56-BBDB-E6B650A2C7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9EBEE-7A8E-446C-A603-E5476A6ADB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5774-4CC3-49F6-9F4D-5CD75316D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DFFAB88-2444-495C-AF64-0CBCF6E806A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8AE2-1DA3-43E3-A9EC-DD7202B93892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42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A3C147-BC34-43A8-B60D-868DF5871B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8F2F89-6C67-4789-B350-A5039D5D79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07388-C6D7-43C5-BA3B-4833674B9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92BDABE-1345-423B-BB6E-2C357B03CB5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7D71-DE1B-44CA-A498-49BBDDEDF1AD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73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64D45-92CB-476C-8AF3-2120427D04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3D2D3-EF65-4492-9193-5F5AD191B7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CAD6B-B86B-4A4C-9B11-D380628B0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7632716-E2FE-4BF3-A838-22B00B0C38B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1E385-8530-4BA0-B4AC-9F4E7896E329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605C0C-E884-47E4-ACC5-B7FEF63DBA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2A964F-5324-41CA-B0CD-994BDE344C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42EE-10E0-4FCF-97A5-F9894D00E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5AB14-519A-432D-BE83-3B922D4F647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29EE2-EB5E-4397-98C1-3359574A8D4B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57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17A096-764D-4721-9550-4B5F3EA8C1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1FA631-BA44-4E7F-8923-5246DC6E6A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5F53-72A7-48E7-9DFD-549661279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958DEC3-900C-4477-8B0D-000A7B0398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81FB-58FF-4F75-9020-F4CDDB744C28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20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4BAB82-0CA4-48D0-B23C-7610A1DE11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440CD7-C3F0-403C-9EAB-3B13C08F1F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5A1A-B0A0-4C44-A02D-DAA6036D0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467E2AA-38CC-427C-A96D-C1D38271A54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6C1DA-E620-4671-BBD7-FE2149C6C783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88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41787-55E8-4AE4-8896-2245B0A59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E2950-E80C-4DDA-8381-2F81E195FC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6860-901A-4977-9DBD-0B4B655A7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7D54DDF-C3CB-4F80-9CF4-F8724911BAA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4699-4465-4887-B2ED-2F09D8DC0F49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59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F00FA2-E24E-4EC8-BD67-C8F1D34858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05B37-144E-4282-9213-98CE6640AB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3D55-CAA3-48E8-A863-76DDBD6D2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AE91446-766B-43CE-8CFA-EA323E24288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84826-7F72-4B69-82D2-0B9A4DE6597D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00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B47935-262E-4C27-A061-FF8B5987D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277A1D-D9F1-47C8-8C60-B0AF5AD32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44AD999-6FA1-4014-80A4-B89F29D646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7CF295D-E4BD-4799-8E67-3462C69E80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2924742-9C4E-45F7-AA69-D029D0A51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731E91CF-F431-49AF-AA86-D1A21320C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74FF9A52-A96E-42FF-92C0-610439EDE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67532802-402F-49DC-BABF-86D523DC03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9E1BE69B-107D-42EA-BCF9-5E7A14910B00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C4FA83F-8AF9-4950-A1AB-C16035123A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BE00C9-A975-40DB-9B82-8838A769124E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B4BA6DB9-AA26-4B90-8FF5-CE1A1C72CC4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7916DE-8ABE-409E-918D-D1C1B9891A8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C3BD4CBF-A172-492A-965E-41BC2DEB33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Regression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9F5FCCDE-8B90-483B-B16B-CC62A85BBB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Generalized Linear Models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D71CE573-8501-4724-A924-123BAED3819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EF68DCB9-DBDD-40ED-BA66-BFA5B1B1C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17DBD6-AB1C-4834-A700-FC5BE5681F7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7" name="Date Placeholder 5">
            <a:extLst>
              <a:ext uri="{FF2B5EF4-FFF2-40B4-BE49-F238E27FC236}">
                <a16:creationId xmlns:a16="http://schemas.microsoft.com/office/drawing/2014/main" id="{4785F779-0953-4816-AF91-852CF2896D8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8A3E66-7BE7-49C1-83B6-6CE3BD57595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E1C5D54-1C39-4593-BDFB-601B7D501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Interpreting the Coefficients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9657F180-8E07-467C-B819-7D4CEFAE9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b="1" i="1" u="sng"/>
              <a:t>Intercept = 3.14</a:t>
            </a:r>
            <a:r>
              <a:rPr lang="en-US" altLang="en-US" sz="2100"/>
              <a:t>: 	exp(3.14) = 23.10 is the average  # of roaches trapped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in an apt bldg with no roaches </a:t>
            </a:r>
            <a:r>
              <a:rPr lang="en-US" altLang="en-US" sz="2100" i="1" u="sng"/>
              <a:t>before</a:t>
            </a:r>
            <a:r>
              <a:rPr lang="en-US" altLang="en-US" sz="2100"/>
              <a:t> the experiment (roach1=0), no treatment (treatment=0) and not a seniors' building (senior=0).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 this case there are about 60 buildings with no roaches at the start of the experiment, so this is probably a meaningful description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 i="1" u="sng"/>
              <a:t>roach1 = 0.00644</a:t>
            </a:r>
            <a:r>
              <a:rPr lang="en-US" altLang="en-US" sz="2100"/>
              <a:t>: 	exp(0.00644) = 1.006 is the factor increase in average roaches caught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per roach caught </a:t>
            </a:r>
            <a:r>
              <a:rPr lang="en-US" altLang="en-US" sz="2100" i="1" u="sng"/>
              <a:t>before</a:t>
            </a:r>
            <a:r>
              <a:rPr lang="en-US" altLang="en-US" sz="2100"/>
              <a:t> the experiment (does this make sense?).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 i="1" u="sng"/>
              <a:t>treatment = -0.512</a:t>
            </a:r>
            <a:r>
              <a:rPr lang="en-US" altLang="en-US" sz="2100"/>
              <a:t>: 	exp(-0.512) = 0.60 is the factor reduction in average roaches caught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due to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 </a:t>
            </a:r>
            <a:r>
              <a:rPr lang="en-US" altLang="en-US" sz="2100" b="1" i="1" u="sng"/>
              <a:t>senior = -0.38</a:t>
            </a:r>
            <a:r>
              <a:rPr lang="en-US" altLang="en-US" sz="2100"/>
              <a:t>:	exp(-0.38) = 0.68 is the factor reduction in the average roaches caught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due to being a senior bldg</a:t>
            </a:r>
          </a:p>
          <a:p>
            <a:pPr eaLnBrk="1" hangingPunct="1">
              <a:lnSpc>
                <a:spcPct val="90000"/>
              </a:lnSpc>
            </a:pPr>
            <a:endParaRPr lang="en-US" altLang="en-US"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D227B8B5-C788-4ACB-B5FA-56779124B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8F93DE-9162-48BF-9427-4C422422647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5" name="Date Placeholder 5">
            <a:extLst>
              <a:ext uri="{FF2B5EF4-FFF2-40B4-BE49-F238E27FC236}">
                <a16:creationId xmlns:a16="http://schemas.microsoft.com/office/drawing/2014/main" id="{5F2CD62E-609F-4F8D-B1F2-14D7FD1A0BA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33ECED-16EC-47CB-860C-83E325DC397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4FBB2E9-B9CA-430A-A1BB-BEA107FC8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We have not made use of exposure2 = average number of trap-days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twice as many traps, expect to catch 2x 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3 times as many days, expect to catch 3x roaches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To accommodate this multiplicative effect, we can try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where u</a:t>
            </a:r>
            <a:r>
              <a:rPr lang="en-US" altLang="en-US" baseline="-25000"/>
              <a:t>i</a:t>
            </a:r>
            <a:r>
              <a:rPr lang="en-US" altLang="en-US"/>
              <a:t> = exposure2.</a:t>
            </a: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1A4E61CE-72DB-4C73-97AA-D824D1918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- Exposure</a:t>
            </a:r>
          </a:p>
        </p:txBody>
      </p:sp>
      <p:pic>
        <p:nvPicPr>
          <p:cNvPr id="23558" name="Picture 1">
            <a:extLst>
              <a:ext uri="{FF2B5EF4-FFF2-40B4-BE49-F238E27FC236}">
                <a16:creationId xmlns:a16="http://schemas.microsoft.com/office/drawing/2014/main" id="{DB2A0894-4D9A-4B7C-84F3-D07B875D3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495800"/>
            <a:ext cx="24765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CFFB8781-7F63-4157-9C2C-697C8E3E1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3B30DA-07C0-48A4-B5E4-40D58A8C5DB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3" name="Date Placeholder 5">
            <a:extLst>
              <a:ext uri="{FF2B5EF4-FFF2-40B4-BE49-F238E27FC236}">
                <a16:creationId xmlns:a16="http://schemas.microsoft.com/office/drawing/2014/main" id="{27A9D30A-A1B1-4200-B7B9-83F91E26B69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97A08F-EB9E-4A07-9938-786B7FE0B62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501C973-04EB-484A-A255-8A585E7A3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Exposure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839B2E9D-AA93-49B6-8C67-4EB0343D4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Taking logs, the “linear regression” form is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This is like including log(u</a:t>
            </a:r>
            <a:r>
              <a:rPr lang="en-US" altLang="en-US" sz="2600" baseline="-25000"/>
              <a:t>i</a:t>
            </a:r>
            <a:r>
              <a:rPr lang="en-US" altLang="en-US" sz="2600"/>
              <a:t>) in the model, and basically forcing its coefficient to be exactly 1.</a:t>
            </a:r>
          </a:p>
          <a:p>
            <a:pPr eaLnBrk="1" hangingPunct="1"/>
            <a:r>
              <a:rPr lang="en-US" altLang="en-US" sz="2600"/>
              <a:t>In R we accomplish this with the “offset” argument</a:t>
            </a:r>
          </a:p>
          <a:p>
            <a:pPr eaLnBrk="1" hangingPunct="1"/>
            <a:r>
              <a:rPr lang="en-US" altLang="en-US" sz="2600"/>
              <a:t>This makes interpretation of the coefficients easier</a:t>
            </a:r>
          </a:p>
          <a:p>
            <a:pPr lvl="1" eaLnBrk="1" hangingPunct="1"/>
            <a:r>
              <a:rPr lang="en-US" altLang="en-US" sz="2200"/>
              <a:t>coefficients measure deviations from expected counts under the various numbers of trap-days</a:t>
            </a:r>
          </a:p>
          <a:p>
            <a:pPr lvl="1" eaLnBrk="1" hangingPunct="1"/>
            <a:r>
              <a:rPr lang="en-US" altLang="en-US" sz="2200"/>
              <a:t>This “unconfounds” exposure from treatment, bldg type, etc.</a:t>
            </a:r>
          </a:p>
        </p:txBody>
      </p:sp>
      <p:pic>
        <p:nvPicPr>
          <p:cNvPr id="25606" name="Picture 1">
            <a:extLst>
              <a:ext uri="{FF2B5EF4-FFF2-40B4-BE49-F238E27FC236}">
                <a16:creationId xmlns:a16="http://schemas.microsoft.com/office/drawing/2014/main" id="{6650702A-C537-4037-89F0-52212F1C0A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876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CDD635F1-E789-4787-8A01-2E27BA33B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CBA192-F1E3-4DC6-A207-BF233E91CC3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1" name="Date Placeholder 5">
            <a:extLst>
              <a:ext uri="{FF2B5EF4-FFF2-40B4-BE49-F238E27FC236}">
                <a16:creationId xmlns:a16="http://schemas.microsoft.com/office/drawing/2014/main" id="{96B1F2DD-F6FD-4215-B004-B62A7AD3D0D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20D8BC-8724-4FF8-9488-ECE0617C66D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E0F0F35A-E246-407B-A0C6-797947350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Exposure and Offsets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DD0DDE43-1F3B-4D81-AA2D-702635A59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&gt; glm.1 &lt;- glm (y ~ roach1 + treatment + senior, family=poisson, offset=log(exposure2))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&gt; round(cbind(glm.0=coef(glm.0), glm.1=coef(glm.1)),4) 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>
              <a:latin typeface="Courier New" panose="02070309020205020404" pitchFamily="49" charset="0"/>
            </a:endParaRP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                glm0       glm1                                                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(Intercept)   3.1360     3.0892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roach1        0.0064     0.0070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treatment    -0.5124    -0.5167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senior       -0.3760    -0.3799</a:t>
            </a:r>
          </a:p>
          <a:p>
            <a:pPr marL="571500" indent="-571500" algn="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600">
              <a:latin typeface="Courier New" panose="02070309020205020404" pitchFamily="49" charset="0"/>
            </a:endParaRP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>
              <a:latin typeface="Courier New" panose="02070309020205020404" pitchFamily="49" charset="0"/>
            </a:endParaRPr>
          </a:p>
          <a:p>
            <a:pPr marL="571500" indent="-571500" eaLnBrk="1" hangingPunct="1">
              <a:lnSpc>
                <a:spcPct val="80000"/>
              </a:lnSpc>
            </a:pPr>
            <a:endParaRPr lang="en-US" altLang="en-US" sz="2600">
              <a:latin typeface="Courier New" panose="02070309020205020404" pitchFamily="49" charset="0"/>
            </a:endParaRPr>
          </a:p>
        </p:txBody>
      </p:sp>
      <p:sp>
        <p:nvSpPr>
          <p:cNvPr id="27654" name="Oval 4">
            <a:extLst>
              <a:ext uri="{FF2B5EF4-FFF2-40B4-BE49-F238E27FC236}">
                <a16:creationId xmlns:a16="http://schemas.microsoft.com/office/drawing/2014/main" id="{057BE5EF-5F30-4D2C-8985-B257C2C0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09800"/>
            <a:ext cx="426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245BD09-9EBF-4032-84B2-E12B1AE91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didn’t log(exposure2) matter much?</a:t>
            </a:r>
          </a:p>
        </p:txBody>
      </p:sp>
      <p:sp>
        <p:nvSpPr>
          <p:cNvPr id="29699" name="Content Placeholder 5">
            <a:extLst>
              <a:ext uri="{FF2B5EF4-FFF2-40B4-BE49-F238E27FC236}">
                <a16:creationId xmlns:a16="http://schemas.microsoft.com/office/drawing/2014/main" id="{588FC2EB-082A-4673-A397-A6F8588CF00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&gt; hist(exposure2)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&gt; table(round(exposure2,2))</a:t>
            </a:r>
            <a:b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0.2  0.4 0.46 0.57  0.6 0.69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1    1    1    1    5    2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0.77  0.8 0.86 0.91    1 1.03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3   37    8    2  156    3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1.14 1.29 1.43 1.49 1.57 1.71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19    4    7    2    2    2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1.86 2.29 2.43 4.29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1    3    1    1 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E04619D-A3D5-47A3-89C3-7168B135EA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6E396F-D47C-4806-B31E-A18120E6CCD7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9701" name="Date Placeholder 4">
            <a:extLst>
              <a:ext uri="{FF2B5EF4-FFF2-40B4-BE49-F238E27FC236}">
                <a16:creationId xmlns:a16="http://schemas.microsoft.com/office/drawing/2014/main" id="{078F8E0C-38CB-4D4C-A8FB-C9127F01D6C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C8550E-BA08-46AD-8253-CAE338AFD200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9702" name="Picture 7">
            <a:extLst>
              <a:ext uri="{FF2B5EF4-FFF2-40B4-BE49-F238E27FC236}">
                <a16:creationId xmlns:a16="http://schemas.microsoft.com/office/drawing/2014/main" id="{A66AED6D-ACBA-409A-8C1E-007F5B38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9050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F5E4B0FE-6265-4FBA-8200-8A08CB4E4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082B53-20D2-477B-8270-31567E7AD47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3" name="Date Placeholder 5">
            <a:extLst>
              <a:ext uri="{FF2B5EF4-FFF2-40B4-BE49-F238E27FC236}">
                <a16:creationId xmlns:a16="http://schemas.microsoft.com/office/drawing/2014/main" id="{E9D0C6A6-8BC6-4EDF-A1A3-B2DC8CADDE6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A545D-035A-4DA1-8872-21F02FE8C6B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867EE3D8-6745-44DC-B902-2989C62AA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Looking at Residuals</a:t>
            </a: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792D0B8A-4536-4FA8-9EEE-85139AA3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200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par(mfrow=c(2,2))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plot(glm.1)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0726" name="Picture 5" descr="first poisson resids">
            <a:extLst>
              <a:ext uri="{FF2B5EF4-FFF2-40B4-BE49-F238E27FC236}">
                <a16:creationId xmlns:a16="http://schemas.microsoft.com/office/drawing/2014/main" id="{D451CAFD-6FFC-423B-BBE2-174C95BCD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74CD-1E37-477B-93B6-0118FDEE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R’s residual plots for </a:t>
            </a:r>
            <a:r>
              <a:rPr lang="en-US" dirty="0" err="1"/>
              <a:t>glm</a:t>
            </a:r>
            <a:r>
              <a:rPr lang="en-US" dirty="0"/>
              <a:t>()’s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4C63F-A2DD-4426-9225-57DC5E52C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530725"/>
              </a:xfrm>
            </p:spPr>
            <p:txBody>
              <a:bodyPr/>
              <a:lstStyle/>
              <a:p>
                <a:r>
                  <a:rPr lang="en-US" sz="2400" dirty="0"/>
                  <a:t>The std residual plots tend to be useful as long as the individual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’s are (theoretically) approximately normal.</a:t>
                </a:r>
              </a:p>
              <a:p>
                <a:pPr lvl="1"/>
                <a:r>
                  <a:rPr lang="en-US" sz="2000" dirty="0"/>
                  <a:t>Binary logistic regression – never really useful</a:t>
                </a:r>
              </a:p>
              <a:p>
                <a:pPr lvl="1"/>
                <a:r>
                  <a:rPr lang="en-US" sz="2000" dirty="0"/>
                  <a:t>Binomial logistic regression: As long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sz="2000" dirty="0"/>
                  <a:t>   (CLT!)</a:t>
                </a:r>
              </a:p>
              <a:p>
                <a:pPr lvl="1"/>
                <a:r>
                  <a:rPr lang="en-US" sz="2000" dirty="0"/>
                  <a:t>Poisson regression: As long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US" sz="2000" dirty="0"/>
                  <a:t>   (CLT!)</a:t>
                </a:r>
              </a:p>
              <a:p>
                <a:r>
                  <a:rPr lang="en-US" sz="2400" dirty="0"/>
                  <a:t>In the “residuals vs fitted” plot the “fitted values” (x-axis)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400" dirty="0"/>
                  <a:t>’s, not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’s</a:t>
                </a:r>
              </a:p>
              <a:p>
                <a:pPr lvl="1"/>
                <a:r>
                  <a:rPr lang="en-US" sz="2000" dirty="0"/>
                  <a:t>For the plot on the </a:t>
                </a:r>
                <a:r>
                  <a:rPr lang="en-US" sz="2000" dirty="0" err="1"/>
                  <a:t>prev</a:t>
                </a:r>
                <a:r>
                  <a:rPr lang="en-US" sz="2000" dirty="0"/>
                  <a:t> slide, the lowest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-value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=2.718&lt;10</m:t>
                    </m:r>
                  </m:oMath>
                </a14:m>
                <a:r>
                  <a:rPr lang="en-US" sz="2000" dirty="0"/>
                  <a:t>, so we should proceed with caution</a:t>
                </a:r>
              </a:p>
              <a:p>
                <a:pPr lvl="1"/>
                <a:r>
                  <a:rPr lang="en-US" sz="2000" dirty="0"/>
                  <a:t>Most of the data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000" dirty="0"/>
                  <a:t> or 3, so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/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7 or 20 or more, so most of the data in the plots can be used to assess model fit</a:t>
                </a:r>
              </a:p>
              <a:p>
                <a:pPr lvl="1"/>
                <a:r>
                  <a:rPr lang="en-US" sz="2000" dirty="0"/>
                  <a:t>This doesn’t get rid of issues like over-predicting observed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in the data (the curved lower boundary in the residual plot)…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4C63F-A2DD-4426-9225-57DC5E52C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530725"/>
              </a:xfrm>
              <a:blipFill>
                <a:blip r:embed="rId2"/>
                <a:stretch>
                  <a:fillRect l="-296" t="-1077" r="-1259" b="-1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946DD-23A0-4616-B187-8E6C08654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045774-4CC3-49F6-9F4D-5CD75316D88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EB702-3BC0-447D-9D45-D191126FAF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FFE8AE2-1DA3-43E3-A9EC-DD7202B93892}" type="datetime1">
              <a:rPr lang="en-US" smtClean="0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04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E2216130-B383-42FF-8F3E-FBAF4D4D7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2B76B8-B016-4733-9852-91CB73F892E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1" name="Date Placeholder 6">
            <a:extLst>
              <a:ext uri="{FF2B5EF4-FFF2-40B4-BE49-F238E27FC236}">
                <a16:creationId xmlns:a16="http://schemas.microsoft.com/office/drawing/2014/main" id="{B3F774C6-417A-468D-976F-6955A2D7E85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421BAB-0109-44A9-95CE-777BBA2CE13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9079EA97-CD4C-443A-85C4-80F39DC29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Looking at Residuals</a:t>
            </a: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23222DA5-A77D-46E3-A324-9581A550BE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par(mfrow=c(3,1))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xvar &lt;- predict(glm.1)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yvar &lt;- resid(glm.1)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binnedplot(xvar,yvar)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xvar &lt;- roach1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binnedplot(xvar,yvar,xlab="Number of Roaches at Start of Experiment")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xvar &lt;- log(exposure2)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binnedplot(xvar,yvar,xlab="Number of Trap-Days Used in Data Collection")</a:t>
            </a:r>
          </a:p>
        </p:txBody>
      </p:sp>
      <p:pic>
        <p:nvPicPr>
          <p:cNvPr id="32774" name="Picture 6" descr="binned-resid-for-poisson">
            <a:extLst>
              <a:ext uri="{FF2B5EF4-FFF2-40B4-BE49-F238E27FC236}">
                <a16:creationId xmlns:a16="http://schemas.microsoft.com/office/drawing/2014/main" id="{F66DEC6F-B611-46C4-B3B5-900AFEDE67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4038600" cy="458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>
            <a:extLst>
              <a:ext uri="{FF2B5EF4-FFF2-40B4-BE49-F238E27FC236}">
                <a16:creationId xmlns:a16="http://schemas.microsoft.com/office/drawing/2014/main" id="{8CECDBD9-821B-435B-A3F3-1081A6D36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we learn from the binned residual plots?</a:t>
            </a:r>
          </a:p>
        </p:txBody>
      </p:sp>
      <p:sp>
        <p:nvSpPr>
          <p:cNvPr id="34819" name="Content Placeholder 7">
            <a:extLst>
              <a:ext uri="{FF2B5EF4-FFF2-40B4-BE49-F238E27FC236}">
                <a16:creationId xmlns:a16="http://schemas.microsoft.com/office/drawing/2014/main" id="{FC8FB3F9-F0CC-4381-A690-FB7D20D5F0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                      when     is low – we are likely “over-predicting” low values of </a:t>
            </a:r>
            <a:r>
              <a:rPr lang="en-US" altLang="en-US" sz="2800" i="1"/>
              <a:t>y</a:t>
            </a:r>
            <a:r>
              <a:rPr lang="en-US" altLang="en-US" sz="2800"/>
              <a:t>.</a:t>
            </a:r>
          </a:p>
          <a:p>
            <a:r>
              <a:rPr lang="en-US" altLang="en-US" sz="2800"/>
              <a:t>The variables roach1, exposure2 both seem to have long right tails</a:t>
            </a:r>
          </a:p>
          <a:p>
            <a:pPr lvl="1"/>
            <a:r>
              <a:rPr lang="en-US" altLang="en-US" sz="2400"/>
              <a:t>boxCox() from library(car) suggests logarithms for both variables</a:t>
            </a:r>
          </a:p>
          <a:p>
            <a:pPr lvl="1"/>
            <a:r>
              <a:rPr lang="en-US" altLang="en-US" sz="2400"/>
              <a:t>We are already using log(exposure2) as an offset</a:t>
            </a:r>
          </a:p>
          <a:p>
            <a:pPr lvl="1"/>
            <a:r>
              <a:rPr lang="en-US" altLang="en-US" sz="2400"/>
              <a:t>roach1 has some zeros, so perhaps experiment with log(roach1+1)</a:t>
            </a:r>
          </a:p>
          <a:p>
            <a:r>
              <a:rPr lang="en-US" altLang="en-US" sz="2800"/>
              <a:t>More to do here, but we turn to fit of Poisson Dist.</a:t>
            </a:r>
          </a:p>
        </p:txBody>
      </p:sp>
      <p:sp>
        <p:nvSpPr>
          <p:cNvPr id="34820" name="Slide Number Placeholder 4">
            <a:extLst>
              <a:ext uri="{FF2B5EF4-FFF2-40B4-BE49-F238E27FC236}">
                <a16:creationId xmlns:a16="http://schemas.microsoft.com/office/drawing/2014/main" id="{32DEA2C4-286B-4A4E-BF1D-E975B376C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4A3DAA-82F9-48F5-8EBF-AAFA05ABF798}" type="slidenum">
              <a:rPr lang="en-US" altLang="en-US" smtClean="0">
                <a:latin typeface="Garamond" panose="02020404030301010803" pitchFamily="18" charset="0"/>
              </a:rPr>
              <a:pPr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4821" name="Date Placeholder 5">
            <a:extLst>
              <a:ext uri="{FF2B5EF4-FFF2-40B4-BE49-F238E27FC236}">
                <a16:creationId xmlns:a16="http://schemas.microsoft.com/office/drawing/2014/main" id="{4F9AD4C1-892D-460C-830E-DA6E4D3EB14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4D7323-0277-47C0-AAA6-BCB341E032A3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4822" name="Picture 11">
            <a:extLst>
              <a:ext uri="{FF2B5EF4-FFF2-40B4-BE49-F238E27FC236}">
                <a16:creationId xmlns:a16="http://schemas.microsoft.com/office/drawing/2014/main" id="{40DE1860-7430-4C05-8E87-C07BAF4573B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731963"/>
            <a:ext cx="16033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>
            <a:extLst>
              <a:ext uri="{FF2B5EF4-FFF2-40B4-BE49-F238E27FC236}">
                <a16:creationId xmlns:a16="http://schemas.microsoft.com/office/drawing/2014/main" id="{8CD4D5B6-42E4-48EA-9800-D26D17D281F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731963"/>
            <a:ext cx="1619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91F915D-41CA-484F-B3BF-98BC712C2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see what mmplot tells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DC0F1-DD48-4B65-AC90-72E24128F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00538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marginalmodelplots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glm.2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(y ~ log(roach1+1) +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treatment + senior, family=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offset=log(exposure2))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(glm.1)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(glm.2)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Clearly log(roach1+1) cleaned up the </a:t>
            </a:r>
            <a:r>
              <a:rPr lang="en-US" sz="2400" dirty="0" err="1">
                <a:latin typeface="+mj-lt"/>
                <a:cs typeface="Courier New" panose="02070309020205020404" pitchFamily="49" charset="0"/>
              </a:rPr>
              <a:t>mmplot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.  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We would see similar improvement in the binned residual plots </a:t>
            </a:r>
          </a:p>
          <a:p>
            <a:pPr lvl="1"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especially plotting against fitted values or against log(roach1+1)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07119309-F3DB-460E-B063-87FDF78A82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2BF577-22F8-46CD-AA8A-C2590500D961}" type="slidenum">
              <a:rPr lang="en-US" altLang="en-US" smtClean="0">
                <a:latin typeface="Garamond" panose="02020404030301010803" pitchFamily="18" charset="0"/>
              </a:rPr>
              <a:pPr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5845" name="Date Placeholder 4">
            <a:extLst>
              <a:ext uri="{FF2B5EF4-FFF2-40B4-BE49-F238E27FC236}">
                <a16:creationId xmlns:a16="http://schemas.microsoft.com/office/drawing/2014/main" id="{42DC8DBD-174A-42F7-918F-64616D6EA401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C3C994-3688-44A3-9728-F49F3DFC6BD5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ADC39BE5-66E1-4E18-AA08-FBB83F9F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5"/>
          <a:stretch>
            <a:fillRect/>
          </a:stretch>
        </p:blipFill>
        <p:spPr bwMode="auto">
          <a:xfrm>
            <a:off x="4757738" y="1174750"/>
            <a:ext cx="40386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>
            <a:extLst>
              <a:ext uri="{FF2B5EF4-FFF2-40B4-BE49-F238E27FC236}">
                <a16:creationId xmlns:a16="http://schemas.microsoft.com/office/drawing/2014/main" id="{F65DE481-F093-4BB5-AF36-B02503ECE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5"/>
          <a:stretch>
            <a:fillRect/>
          </a:stretch>
        </p:blipFill>
        <p:spPr bwMode="auto">
          <a:xfrm>
            <a:off x="4757738" y="3733800"/>
            <a:ext cx="40386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9D254DC-9599-6E2C-85E7-7F82BD465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Announcements…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3536BD9-23AA-63D8-3613-990683C569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63638"/>
            <a:ext cx="8553450" cy="4530725"/>
          </a:xfrm>
        </p:spPr>
        <p:txBody>
          <a:bodyPr/>
          <a:lstStyle/>
          <a:p>
            <a:r>
              <a:rPr lang="en-US" altLang="en-US" sz="2800" dirty="0"/>
              <a:t>Take-home midterm due tonight 11:59pm</a:t>
            </a:r>
          </a:p>
          <a:p>
            <a:r>
              <a:rPr lang="en-US" altLang="en-US" sz="2800" dirty="0"/>
              <a:t>Next Monday: class survey (for credit) instead of quiz</a:t>
            </a:r>
          </a:p>
          <a:p>
            <a:r>
              <a:rPr lang="en-US" altLang="en-US" sz="2800" dirty="0"/>
              <a:t>HW05 will come out today, </a:t>
            </a:r>
            <a:r>
              <a:rPr lang="en-US" altLang="en-US" sz="2800" b="1" i="1" u="sng" dirty="0"/>
              <a:t>due next Weds again</a:t>
            </a:r>
          </a:p>
          <a:p>
            <a:r>
              <a:rPr lang="en-US" altLang="en-US" sz="2800" dirty="0"/>
              <a:t>Today: Continuing on logistic regression, GLMs</a:t>
            </a:r>
            <a:endParaRPr lang="en-US" altLang="en-US" sz="2400" dirty="0"/>
          </a:p>
          <a:p>
            <a:r>
              <a:rPr lang="en-US" altLang="en-US" sz="2800" dirty="0"/>
              <a:t>Next week: </a:t>
            </a:r>
          </a:p>
          <a:p>
            <a:pPr lvl="1"/>
            <a:r>
              <a:rPr lang="en-US" altLang="en-US" sz="2400" dirty="0"/>
              <a:t>A brief introduction to nonparametric regression</a:t>
            </a:r>
          </a:p>
          <a:p>
            <a:pPr lvl="1"/>
            <a:r>
              <a:rPr lang="en-US" altLang="en-US" sz="2400" dirty="0"/>
              <a:t>Readings:</a:t>
            </a:r>
          </a:p>
          <a:p>
            <a:pPr lvl="2"/>
            <a:r>
              <a:rPr lang="en-US" altLang="en-US" sz="2000" dirty="0" err="1"/>
              <a:t>Sheather</a:t>
            </a:r>
            <a:r>
              <a:rPr lang="en-US" altLang="en-US" sz="2000" dirty="0"/>
              <a:t>, Appendix on nonparametric smoothing</a:t>
            </a:r>
          </a:p>
          <a:p>
            <a:pPr lvl="2"/>
            <a:r>
              <a:rPr lang="en-US" altLang="en-US" sz="2000" dirty="0"/>
              <a:t>ISLR, Ch 7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484A39E-3DE3-B25C-E052-8B6B9E4C6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90693A-B87C-408D-AABA-5000AE9FED47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B1606F74-63B3-51AA-4855-B280FAFA549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A0E0E0-3BC8-4D35-A520-D28FA3A26CF6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3A4D8640-56B6-4A49-8570-65BDFDE1D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 distribution of the residuals…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A70D-9DBE-4055-A801-9368760D8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14800" cy="4911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Raw residuals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plot(glm.2,which=2,main="model glm.2")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residuals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d.resids.glm.2 &lt;-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simulateResiduals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(glm.2,plot=F)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plot(d.resids.glm.2,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"glm.2 predictions (rank transformed)")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000" dirty="0">
                <a:cs typeface="Courier New" panose="02070309020205020404" pitchFamily="49" charset="0"/>
              </a:rPr>
              <a:t>The S-shape in </a:t>
            </a:r>
            <a:r>
              <a:rPr lang="en-US" sz="2000" dirty="0" err="1">
                <a:cs typeface="Courier New" panose="02070309020205020404" pitchFamily="49" charset="0"/>
              </a:rPr>
              <a:t>qq</a:t>
            </a:r>
            <a:r>
              <a:rPr lang="en-US" sz="2000" dirty="0">
                <a:cs typeface="Courier New" panose="02070309020205020404" pitchFamily="49" charset="0"/>
              </a:rPr>
              <a:t> plots suggests overdispersion</a:t>
            </a:r>
          </a:p>
          <a:p>
            <a:pPr lvl="1">
              <a:defRPr/>
            </a:pPr>
            <a:r>
              <a:rPr lang="en-US" sz="1800" dirty="0">
                <a:cs typeface="Courier New" panose="02070309020205020404" pitchFamily="49" charset="0"/>
              </a:rPr>
              <a:t>Easier to see in </a:t>
            </a:r>
            <a:r>
              <a:rPr lang="en-US" sz="1800" dirty="0" err="1">
                <a:cs typeface="Courier New" panose="02070309020205020404" pitchFamily="49" charset="0"/>
              </a:rPr>
              <a:t>DHARMa</a:t>
            </a:r>
            <a:r>
              <a:rPr lang="en-US" sz="1800" dirty="0">
                <a:cs typeface="Courier New" panose="02070309020205020404" pitchFamily="49" charset="0"/>
              </a:rPr>
              <a:t> plot</a:t>
            </a:r>
          </a:p>
          <a:p>
            <a:pPr>
              <a:defRPr/>
            </a:pPr>
            <a:r>
              <a:rPr lang="en-US" sz="2000" dirty="0">
                <a:cs typeface="Courier New" panose="02070309020205020404" pitchFamily="49" charset="0"/>
              </a:rPr>
              <a:t>The </a:t>
            </a:r>
            <a:r>
              <a:rPr lang="en-US" sz="2000" dirty="0" err="1">
                <a:cs typeface="Courier New" panose="02070309020205020404" pitchFamily="49" charset="0"/>
              </a:rPr>
              <a:t>resid</a:t>
            </a:r>
            <a:r>
              <a:rPr lang="en-US" sz="2000" dirty="0">
                <a:cs typeface="Courier New" panose="02070309020205020404" pitchFamily="49" charset="0"/>
              </a:rPr>
              <a:t> vs fitted plot suggests variance assumption violated</a:t>
            </a:r>
          </a:p>
          <a:p>
            <a:pPr lvl="1">
              <a:defRPr/>
            </a:pPr>
            <a:r>
              <a:rPr lang="en-US" sz="1800" dirty="0">
                <a:cs typeface="Courier New" panose="02070309020205020404" pitchFamily="49" charset="0"/>
              </a:rPr>
              <a:t>Solid quantile regressions do not line up with dashed guidelines</a:t>
            </a:r>
          </a:p>
          <a:p>
            <a:pPr>
              <a:defRPr/>
            </a:pPr>
            <a:r>
              <a:rPr lang="en-US" sz="2000" dirty="0">
                <a:cs typeface="Courier New" panose="02070309020205020404" pitchFamily="49" charset="0"/>
              </a:rPr>
              <a:t>Many high and low outliers consistent with overdispersion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F04D09C-42C5-4B50-B900-E7D55DED1D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69F987-9EDC-461A-95B6-E61387DA18B6}" type="slidenum">
              <a:rPr lang="en-US" altLang="en-US" smtClean="0">
                <a:latin typeface="Garamond" panose="02020404030301010803" pitchFamily="18" charset="0"/>
              </a:rPr>
              <a:pPr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6869" name="Date Placeholder 4">
            <a:extLst>
              <a:ext uri="{FF2B5EF4-FFF2-40B4-BE49-F238E27FC236}">
                <a16:creationId xmlns:a16="http://schemas.microsoft.com/office/drawing/2014/main" id="{07C4EA66-9236-47F0-89FC-2E3CD4DB251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D7F343-7E95-4FA3-830A-EB12C31FE7F5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5B843B1B-9FE0-4D4D-BD08-43F3DD21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066800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>
            <a:extLst>
              <a:ext uri="{FF2B5EF4-FFF2-40B4-BE49-F238E27FC236}">
                <a16:creationId xmlns:a16="http://schemas.microsoft.com/office/drawing/2014/main" id="{3B788822-57BD-4705-94A4-B543DC6B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254375"/>
            <a:ext cx="28527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BEA6111F-7196-49BF-B7E5-E7A32FBE5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49BF26-22C8-4430-964A-35346181E02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5">
            <a:extLst>
              <a:ext uri="{FF2B5EF4-FFF2-40B4-BE49-F238E27FC236}">
                <a16:creationId xmlns:a16="http://schemas.microsoft.com/office/drawing/2014/main" id="{85B9FA13-366E-44CF-9209-6AE9F678914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D46C5A-3897-4F37-A69A-468DB8313AB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387439E7-A1A1-4FB1-BAC6-3075D5C0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839200" cy="1139825"/>
          </a:xfrm>
        </p:spPr>
        <p:txBody>
          <a:bodyPr/>
          <a:lstStyle/>
          <a:p>
            <a:pPr eaLnBrk="1" hangingPunct="1"/>
            <a:r>
              <a:rPr lang="en-US" altLang="en-US" sz="3800"/>
              <a:t>Poisson Regression: Testing Overdispersion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2F4C88AB-3FDC-4606-8937-4D75A9556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y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cmsy10" pitchFamily="34" charset="0"/>
              </a:rPr>
              <a:t>»</a:t>
            </a:r>
            <a:r>
              <a:rPr lang="en-US" altLang="en-US"/>
              <a:t> Poisson(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) then the </a:t>
            </a:r>
            <a:r>
              <a:rPr lang="en-US" altLang="en-US" i="1"/>
              <a:t>Pearson residual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is approximately normal, so that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should follow a </a:t>
            </a:r>
            <a:r>
              <a:rPr lang="en-US" altLang="en-US">
                <a:latin typeface="cmmi10" pitchFamily="34" charset="0"/>
              </a:rPr>
              <a:t>Â</a:t>
            </a:r>
            <a:r>
              <a:rPr lang="en-US" altLang="en-US" baseline="30000">
                <a:latin typeface="cmmi10" pitchFamily="34" charset="0"/>
              </a:rPr>
              <a:t>2</a:t>
            </a:r>
            <a:r>
              <a:rPr lang="en-US" altLang="en-US"/>
              <a:t> distribution on n – p – 1 df</a:t>
            </a:r>
          </a:p>
        </p:txBody>
      </p:sp>
      <p:pic>
        <p:nvPicPr>
          <p:cNvPr id="37894" name="Picture 1">
            <a:extLst>
              <a:ext uri="{FF2B5EF4-FFF2-40B4-BE49-F238E27FC236}">
                <a16:creationId xmlns:a16="http://schemas.microsoft.com/office/drawing/2014/main" id="{DDBB4697-D492-4F54-A32E-5297B0E624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256698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>
            <a:extLst>
              <a:ext uri="{FF2B5EF4-FFF2-40B4-BE49-F238E27FC236}">
                <a16:creationId xmlns:a16="http://schemas.microsoft.com/office/drawing/2014/main" id="{5D1CBFA8-820F-4AA0-9AC9-1547DF1F908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942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57D4D3FA-0DD6-4968-895A-B388E9E29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B9BED3-5018-4EA9-B910-B47F886F2DD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39" name="Date Placeholder 5">
            <a:extLst>
              <a:ext uri="{FF2B5EF4-FFF2-40B4-BE49-F238E27FC236}">
                <a16:creationId xmlns:a16="http://schemas.microsoft.com/office/drawing/2014/main" id="{C694234F-E17A-4D21-89D9-5C9925787F5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D067C1-19D5-46BB-8E3D-26846B1F0EA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A8E91546-71CC-4A84-9AB7-0F6B2E4D9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Testing Lack of Fit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F0A9E658-8AC5-4227-AB71-BC4BA71A9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9624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E.y. &lt;- predict(glm.2,type="response")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z &lt;- (y - E.y.)/sqrt(E.y.)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test.statistic &lt;- sum(z^2)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n &lt;- length(y)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pp1 &lt;- length(coef(glm.2))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pchisq(test.statistic,n-pp1,lower.tail=F)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 [1] 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6279BA35-65F7-42C4-A813-E0EB1B125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9624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&gt; test.statistic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 [1] 17635.29        # this is *huge*!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&gt; n-pp1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 [1] 258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&gt;  test.statistic/(n-pp1)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 [1] 68.35382  </a:t>
            </a:r>
          </a:p>
        </p:txBody>
      </p:sp>
      <p:sp>
        <p:nvSpPr>
          <p:cNvPr id="39943" name="Text Box 5">
            <a:extLst>
              <a:ext uri="{FF2B5EF4-FFF2-40B4-BE49-F238E27FC236}">
                <a16:creationId xmlns:a16="http://schemas.microsoft.com/office/drawing/2014/main" id="{3EC90080-6840-46C1-B5F6-F239AD7E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343400"/>
            <a:ext cx="45053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We found that the residuals are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extremely </a:t>
            </a:r>
            <a:r>
              <a:rPr lang="en-US" altLang="en-US" sz="2400" i="1" u="sng">
                <a:solidFill>
                  <a:srgbClr val="FF0000"/>
                </a:solidFill>
                <a:latin typeface="Arial" panose="020B0604020202020204" pitchFamily="34" charset="0"/>
              </a:rPr>
              <a:t>overdispersed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: the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variability of the z’s is about 68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times what it should be!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B1C18A9A-407A-4770-858A-B3BFDFB8E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9CEF8E-24B7-4BE6-A331-3B776704521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7" name="Date Placeholder 5">
            <a:extLst>
              <a:ext uri="{FF2B5EF4-FFF2-40B4-BE49-F238E27FC236}">
                <a16:creationId xmlns:a16="http://schemas.microsoft.com/office/drawing/2014/main" id="{B253C67C-07BC-4B2B-BB46-6CDAA40EFCB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44DF53-6110-48A9-B2EB-3CE2A9F50B9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79DF26AE-AE01-4070-B5A7-7B419FF7A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- Overdispersion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363C08AD-26CA-47E0-B315-8A18F9B3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/>
            <a:r>
              <a:rPr lang="en-US" altLang="en-US" sz="2600"/>
              <a:t>We can adjust our inferences for overdispersion by adjusting the standard errors of the coefficients:</a:t>
            </a:r>
            <a:endParaRPr lang="en-US" altLang="en-US" sz="2600" i="1" u="sng"/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9076F46A-2392-4CC4-9820-97EA4F8E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30438"/>
            <a:ext cx="6249988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round(coef(summary(glm.2))[,1:2],2)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                Estimate Std. Error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(Intercept)         1.67       0.04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log(roach1 + 1)     0.60       0.01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treatment          -0.60       0.03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senior             -0.32       0.03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round(coef(summary(glm.2))[,1:2] %*%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diag(c(1,sqrt(test.statistic/(n-p-1)))),2)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                    [,1]       [,2]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(Intercept)         1.67       0.32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log(roach1 + 1)     0.60       0.07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treatment          -0.60       0.21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senior             -0.32       0.28</a:t>
            </a:r>
          </a:p>
        </p:txBody>
      </p:sp>
      <p:sp>
        <p:nvSpPr>
          <p:cNvPr id="41991" name="Oval 6">
            <a:extLst>
              <a:ext uri="{FF2B5EF4-FFF2-40B4-BE49-F238E27FC236}">
                <a16:creationId xmlns:a16="http://schemas.microsoft.com/office/drawing/2014/main" id="{60095706-9524-48FB-8FE4-8BB9817E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5526088"/>
            <a:ext cx="2479675" cy="361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92" name="Oval 7">
            <a:extLst>
              <a:ext uri="{FF2B5EF4-FFF2-40B4-BE49-F238E27FC236}">
                <a16:creationId xmlns:a16="http://schemas.microsoft.com/office/drawing/2014/main" id="{D51CDE29-E228-4AC2-B4FA-D3D390492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602038"/>
            <a:ext cx="2667000" cy="361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93" name="Text Box 8">
            <a:extLst>
              <a:ext uri="{FF2B5EF4-FFF2-40B4-BE49-F238E27FC236}">
                <a16:creationId xmlns:a16="http://schemas.microsoft.com/office/drawing/2014/main" id="{5BDED1F2-F9E3-4E20-91B2-22E51019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3810000"/>
            <a:ext cx="223202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After adjusting,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“everything except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“senior” housing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status retain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signif. coefficients…</a:t>
            </a:r>
          </a:p>
        </p:txBody>
      </p:sp>
      <p:sp>
        <p:nvSpPr>
          <p:cNvPr id="41994" name="Line 9">
            <a:extLst>
              <a:ext uri="{FF2B5EF4-FFF2-40B4-BE49-F238E27FC236}">
                <a16:creationId xmlns:a16="http://schemas.microsoft.com/office/drawing/2014/main" id="{56C0F444-60D9-4261-8B86-8CBB4E0C69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9800" y="3810000"/>
            <a:ext cx="552450" cy="301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">
            <a:extLst>
              <a:ext uri="{FF2B5EF4-FFF2-40B4-BE49-F238E27FC236}">
                <a16:creationId xmlns:a16="http://schemas.microsoft.com/office/drawing/2014/main" id="{2EBA278A-9551-4D84-A118-18BE9951AA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2963" y="4875213"/>
            <a:ext cx="706437" cy="614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827B37F1-0AF6-4E57-96FE-DB1DD5632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95EF81-CC0C-4B95-A514-FF3105B907B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5" name="Date Placeholder 5">
            <a:extLst>
              <a:ext uri="{FF2B5EF4-FFF2-40B4-BE49-F238E27FC236}">
                <a16:creationId xmlns:a16="http://schemas.microsoft.com/office/drawing/2014/main" id="{66E63C80-0600-4EB0-A341-F4DB8184F24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D703E-AD9A-474E-A54E-21B772508F4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8F5F6C74-E059-45E3-8170-B253C0FC1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- Overdispersion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C6A8EA1B-1B53-46E6-909B-E3CB2F6AF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We can also get R to estimate the overdispersed poisson regression model directly.</a:t>
            </a:r>
          </a:p>
        </p:txBody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C24DB379-A75B-4A53-93FD-AC6F7993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8824913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&gt; glm.2 &lt;- glm (y ~ log(roach1+1) + treatment + senior,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+ family=quasipoisson, offset=log(exposure2))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&gt; summary(glm.2)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Coefficients: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                Estimate Std. Error t value Pr(&gt;|t|)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(Intercept)      1.67145    0.31765   5.262 3.00e-07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log(roach1 + 1)  0.59875    0.06873   8.711 3.68e-16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treatment       -0.60347    0.20849  -2.894  0.00412 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senior          -0.31629    0.27715  -1.141  0.25484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Signif. codes:  0 ‘***’ 0.001 ‘**’ 0.01 ‘*’ 0.05 ‘.’ 0.1 ‘ ’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(Dispersion parameter for quasipoisson family taken to be 68.35973)</a:t>
            </a:r>
          </a:p>
        </p:txBody>
      </p:sp>
      <p:sp>
        <p:nvSpPr>
          <p:cNvPr id="44039" name="Oval 5">
            <a:extLst>
              <a:ext uri="{FF2B5EF4-FFF2-40B4-BE49-F238E27FC236}">
                <a16:creationId xmlns:a16="http://schemas.microsoft.com/office/drawing/2014/main" id="{A862CB2E-8F5D-484B-94E7-3F74D8E4F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659063"/>
            <a:ext cx="25908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0" name="Oval 5">
            <a:extLst>
              <a:ext uri="{FF2B5EF4-FFF2-40B4-BE49-F238E27FC236}">
                <a16:creationId xmlns:a16="http://schemas.microsoft.com/office/drawing/2014/main" id="{64B4C664-F4B9-43F8-85B5-EFD9F286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5549900"/>
            <a:ext cx="1323975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1" name="TextBox 1">
            <a:extLst>
              <a:ext uri="{FF2B5EF4-FFF2-40B4-BE49-F238E27FC236}">
                <a16:creationId xmlns:a16="http://schemas.microsoft.com/office/drawing/2014/main" id="{95E6C2B7-049D-489A-BF70-6896B055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2754313"/>
            <a:ext cx="17526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Overdispersion is often an indicator that one or more important predictors is missing from the model!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>
            <a:extLst>
              <a:ext uri="{FF2B5EF4-FFF2-40B4-BE49-F238E27FC236}">
                <a16:creationId xmlns:a16="http://schemas.microsoft.com/office/drawing/2014/main" id="{A8FCA610-95FD-49CE-8161-CF09C1C37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981200"/>
            <a:ext cx="388937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>
            <a:extLst>
              <a:ext uri="{FF2B5EF4-FFF2-40B4-BE49-F238E27FC236}">
                <a16:creationId xmlns:a16="http://schemas.microsoft.com/office/drawing/2014/main" id="{560C1FCD-A863-4370-8575-90081FC3C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982788"/>
            <a:ext cx="3859212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Slide Number Placeholder 4">
            <a:extLst>
              <a:ext uri="{FF2B5EF4-FFF2-40B4-BE49-F238E27FC236}">
                <a16:creationId xmlns:a16="http://schemas.microsoft.com/office/drawing/2014/main" id="{FDD6F956-4432-4FAA-AAC6-2ACE7CF9C1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60981E-3B4B-4F70-933D-9093A2D5673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5" name="Date Placeholder 5">
            <a:extLst>
              <a:ext uri="{FF2B5EF4-FFF2-40B4-BE49-F238E27FC236}">
                <a16:creationId xmlns:a16="http://schemas.microsoft.com/office/drawing/2014/main" id="{E1DC5049-C7B8-4B40-9920-97F4060659C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3B135B-030A-4B42-A7AC-3A6CB11D654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id="{6AF5424B-EFE9-4982-9D84-6A298C41A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Zero Inflation</a:t>
            </a:r>
          </a:p>
        </p:txBody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B18EC6BB-8D10-4994-888F-F82FE7894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If we explore the data a little more we find that there may be too many zeros for the Poisson model to fit well:</a:t>
            </a:r>
          </a:p>
        </p:txBody>
      </p:sp>
      <p:sp>
        <p:nvSpPr>
          <p:cNvPr id="46088" name="Text Box 6">
            <a:extLst>
              <a:ext uri="{FF2B5EF4-FFF2-40B4-BE49-F238E27FC236}">
                <a16:creationId xmlns:a16="http://schemas.microsoft.com/office/drawing/2014/main" id="{31FF3552-3CB0-4D65-96A8-344D37EE1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71663"/>
            <a:ext cx="26320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s-ES" altLang="en-US" sz="1200"/>
              <a:t>&gt; plot(E.y., y)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/>
              <a:t>&gt; plot(log(E.y.+1), log(y+1), xlim=c(0,6))</a:t>
            </a: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46089" name="TextBox 4">
            <a:extLst>
              <a:ext uri="{FF2B5EF4-FFF2-40B4-BE49-F238E27FC236}">
                <a16:creationId xmlns:a16="http://schemas.microsoft.com/office/drawing/2014/main" id="{5CA404A7-8374-4296-9AB4-40CE9118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6257925"/>
            <a:ext cx="4144962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There are too many y=0 values for nonzero E[y]’s!</a:t>
            </a:r>
          </a:p>
          <a:p>
            <a:r>
              <a:rPr lang="en-US" altLang="en-US" sz="1400"/>
              <a:t>Note: y=0 iff log(y+1)=0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F68AF-66AB-4817-B40B-3735AB8B35B2}"/>
              </a:ext>
            </a:extLst>
          </p:cNvPr>
          <p:cNvSpPr/>
          <p:nvPr/>
        </p:nvSpPr>
        <p:spPr>
          <a:xfrm>
            <a:off x="5637213" y="5029200"/>
            <a:ext cx="1982787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D1EAEC-3D8A-414D-8522-726E64F9FBDA}"/>
              </a:ext>
            </a:extLst>
          </p:cNvPr>
          <p:cNvCxnSpPr>
            <a:stCxn id="46089" idx="0"/>
          </p:cNvCxnSpPr>
          <p:nvPr/>
        </p:nvCxnSpPr>
        <p:spPr>
          <a:xfrm flipV="1">
            <a:off x="5656263" y="5410200"/>
            <a:ext cx="744537" cy="847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B5B0BF4-800F-4DCD-8594-38A8EE2AA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Aside: DHARMa also has tests for overdispersion and zero-inflation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80A2C-61AF-4273-B681-1A1D69A6E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from library(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=c(2,1))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testDispersion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ratioObsSim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8.3961, p-value &lt; 2.2e-16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alternative hypothesis: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testZeroInflation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ratioObsSim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20.632, p-value &lt; 2.2e-16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alternative hypothesis: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The histogram is distribution under H0: glm.2 correct</a:t>
            </a: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The red line indicates value from the data</a:t>
            </a: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P-value = area to right of red line</a:t>
            </a: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Clearly our data is 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overdispersed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and zero-inflated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2DAC488-DB20-448F-8B6B-18BF1F6D4A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3CFFDA-7F5C-4DD3-855F-617188225ECC}" type="slidenum">
              <a:rPr lang="en-US" altLang="en-US" smtClean="0">
                <a:latin typeface="Garamond" panose="02020404030301010803" pitchFamily="18" charset="0"/>
              </a:rPr>
              <a:pPr/>
              <a:t>26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8133" name="Date Placeholder 4">
            <a:extLst>
              <a:ext uri="{FF2B5EF4-FFF2-40B4-BE49-F238E27FC236}">
                <a16:creationId xmlns:a16="http://schemas.microsoft.com/office/drawing/2014/main" id="{D4C94779-3C60-4423-B236-78B94C8F3439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52F8F3-DD14-4C39-9328-5BD7F8477C7C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D911BE22-EA2E-4816-A279-D604E16A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>
            <a:extLst>
              <a:ext uri="{FF2B5EF4-FFF2-40B4-BE49-F238E27FC236}">
                <a16:creationId xmlns:a16="http://schemas.microsoft.com/office/drawing/2014/main" id="{DBB30AEA-DBB0-4D19-82C9-24E03BA0C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56D750-1EFC-4C03-91B2-D763B1D2715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9155" name="Date Placeholder 5">
            <a:extLst>
              <a:ext uri="{FF2B5EF4-FFF2-40B4-BE49-F238E27FC236}">
                <a16:creationId xmlns:a16="http://schemas.microsoft.com/office/drawing/2014/main" id="{986775A8-0355-4A76-9498-7284608814D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C0E0D8-B0CD-473A-A7A7-C8D3364B1AE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C6392AB8-089C-4520-AFDD-95C95153C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Zero Inflation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D323707A-A157-4D47-AF41-F82918709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In cases like this it can also be useful to separately model </a:t>
            </a:r>
          </a:p>
          <a:p>
            <a:pPr lvl="1" eaLnBrk="1" hangingPunct="1"/>
            <a:r>
              <a:rPr lang="en-US" altLang="en-US"/>
              <a:t>What distinguishes zero-cockroach buildings from others; and </a:t>
            </a:r>
          </a:p>
          <a:p>
            <a:pPr lvl="1" eaLnBrk="1" hangingPunct="1"/>
            <a:r>
              <a:rPr lang="en-US" altLang="en-US"/>
              <a:t>what drives cockroach counts in the buildings that have them</a:t>
            </a:r>
          </a:p>
          <a:p>
            <a:pPr eaLnBrk="1" hangingPunct="1"/>
            <a:r>
              <a:rPr lang="en-US" altLang="en-US"/>
              <a:t>We will try to combine a logistic regression analysis and a Poisson regression analysis to try to answer these questions</a:t>
            </a:r>
          </a:p>
          <a:p>
            <a:pPr lvl="1" eaLnBrk="1" hangingPunct="1"/>
            <a:r>
              <a:rPr lang="en-US" altLang="en-US"/>
              <a:t>This is a crude approximation to the “right” model, which distinguishes “real” zeros from “sampling zeros”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>
            <a:extLst>
              <a:ext uri="{FF2B5EF4-FFF2-40B4-BE49-F238E27FC236}">
                <a16:creationId xmlns:a16="http://schemas.microsoft.com/office/drawing/2014/main" id="{E774D0D4-0630-4A19-B6EB-62FECC4B6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E15D96-B76A-451D-9337-6916D403AC7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03" name="Date Placeholder 5">
            <a:extLst>
              <a:ext uri="{FF2B5EF4-FFF2-40B4-BE49-F238E27FC236}">
                <a16:creationId xmlns:a16="http://schemas.microsoft.com/office/drawing/2014/main" id="{53CE8CA6-BE8E-403F-8F7D-01E494E8FD4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EADE9F-4F5F-40AB-B17D-760B7A5E313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467E1A84-94E4-4A40-8757-83A34F187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Crude “Model” for Zero Inflation</a:t>
            </a: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0C94470C-27A6-4537-85A4-71C4DB5D2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3886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some.cockroaches &lt;- ifelse(y&gt;0, 1, 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zero.fit &lt;- glm(some.cockroaches ~ 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log(roach1+1) + treatment + senior + exposure2, family=binomial)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display(zero.fit)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                est       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(Intercept)   -0.02     0.61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log(roach1+1)  0.75     0.11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treatment     -0.85     0.33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senior        -0.69     0.33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exposure2     -0.06     0.50</a:t>
            </a:r>
          </a:p>
        </p:txBody>
      </p:sp>
      <p:sp>
        <p:nvSpPr>
          <p:cNvPr id="51206" name="Rectangle 4">
            <a:extLst>
              <a:ext uri="{FF2B5EF4-FFF2-40B4-BE49-F238E27FC236}">
                <a16:creationId xmlns:a16="http://schemas.microsoft.com/office/drawing/2014/main" id="{9BEE8396-C254-4429-9663-A032AEBF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990600"/>
            <a:ext cx="441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glm.3 &lt;- glm (y ~ log(roach1+1) + treatment + senior, family=poisson,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offset=log(exposure2),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subset = (y&gt;0))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display(glm.3)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                  est       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(Intercept)      2.33     0.04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log(roach1+1)    0.47     0.01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treatment       -0.60     0.03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senior          -0.24     0.03 </a:t>
            </a:r>
          </a:p>
        </p:txBody>
      </p:sp>
      <p:sp>
        <p:nvSpPr>
          <p:cNvPr id="51207" name="Oval 5">
            <a:extLst>
              <a:ext uri="{FF2B5EF4-FFF2-40B4-BE49-F238E27FC236}">
                <a16:creationId xmlns:a16="http://schemas.microsoft.com/office/drawing/2014/main" id="{3C73DDE3-EBBB-47D3-B0AE-F7620A7E3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1752600" cy="3413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08" name="Oval 6">
            <a:extLst>
              <a:ext uri="{FF2B5EF4-FFF2-40B4-BE49-F238E27FC236}">
                <a16:creationId xmlns:a16="http://schemas.microsoft.com/office/drawing/2014/main" id="{A919E0A1-5D64-40E2-89FF-0CE10A14E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1981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09" name="Text Box 7">
            <a:extLst>
              <a:ext uri="{FF2B5EF4-FFF2-40B4-BE49-F238E27FC236}">
                <a16:creationId xmlns:a16="http://schemas.microsoft.com/office/drawing/2014/main" id="{B983526A-6E9C-4535-9C3F-096ED4DE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4724400"/>
            <a:ext cx="377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Everything is a significant predictor,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except for # of trap-days</a:t>
            </a:r>
          </a:p>
        </p:txBody>
      </p:sp>
      <p:sp>
        <p:nvSpPr>
          <p:cNvPr id="51210" name="Line 9">
            <a:extLst>
              <a:ext uri="{FF2B5EF4-FFF2-40B4-BE49-F238E27FC236}">
                <a16:creationId xmlns:a16="http://schemas.microsoft.com/office/drawing/2014/main" id="{9D82F2FE-BED2-4025-B6A5-55E89F85A6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027238"/>
            <a:ext cx="685800" cy="2392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Text Box 7">
            <a:extLst>
              <a:ext uri="{FF2B5EF4-FFF2-40B4-BE49-F238E27FC236}">
                <a16:creationId xmlns:a16="http://schemas.microsoft.com/office/drawing/2014/main" id="{6F515D92-D5E2-468E-B895-C0C2D2E8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4387850"/>
            <a:ext cx="407035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It is somewhat weird to eliminate all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y=0 cases from data for a Poisson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model – this is a real weakness of this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approach.  Better would be to include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some y’s that are “zero by chance”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according to the zero.fit model.</a:t>
            </a:r>
          </a:p>
        </p:txBody>
      </p:sp>
      <p:sp>
        <p:nvSpPr>
          <p:cNvPr id="51212" name="Line 9">
            <a:extLst>
              <a:ext uri="{FF2B5EF4-FFF2-40B4-BE49-F238E27FC236}">
                <a16:creationId xmlns:a16="http://schemas.microsoft.com/office/drawing/2014/main" id="{1D827801-B93F-484E-B374-5E4BD5A7A1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262438"/>
            <a:ext cx="1409700" cy="461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>
            <a:extLst>
              <a:ext uri="{FF2B5EF4-FFF2-40B4-BE49-F238E27FC236}">
                <a16:creationId xmlns:a16="http://schemas.microsoft.com/office/drawing/2014/main" id="{EB7B9509-F8A5-4328-AC84-4934A6DDA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0CAE3C-91D4-4549-A885-DAE65BABCB6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3251" name="Date Placeholder 5">
            <a:extLst>
              <a:ext uri="{FF2B5EF4-FFF2-40B4-BE49-F238E27FC236}">
                <a16:creationId xmlns:a16="http://schemas.microsoft.com/office/drawing/2014/main" id="{2A929404-44D4-4102-A47E-20D1D0F6BE7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2ADBEF-76A2-4894-927C-6C4C2736DB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63340ECC-5428-4B0E-8C13-8231DC7CD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Zero Inflation</a:t>
            </a:r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06316357-B18E-4035-85F6-FD17FAC0F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en-US" altLang="en-US" sz="2600" i="1"/>
              <a:t>A building with no roaches at the start of the experiment  (roach1=0) in the treatment group (treatment=1) that is a seniors‘ building (senior=1) with 1.5 trap-days (exposure2=1.5) has probability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	</a:t>
            </a:r>
            <a:r>
              <a:rPr lang="en-US" altLang="en-US" sz="2600" b="1"/>
              <a:t>invlogit(-0.02 + (0)*(0.75) + (-0.85)*(1) +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/>
              <a:t>                        (-0.69)*(1) + (1.5)*(-0.06)) = 0.16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</a:t>
            </a:r>
            <a:r>
              <a:rPr lang="en-US" altLang="en-US" sz="2600" i="1"/>
              <a:t>of having roaches at the end of the experiment</a:t>
            </a:r>
          </a:p>
          <a:p>
            <a:pPr eaLnBrk="1" hangingPunct="1"/>
            <a:r>
              <a:rPr lang="en-US" altLang="en-US" sz="2600" i="1"/>
              <a:t>Given that the building does have roaches at the end, the expected number of roaches 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	</a:t>
            </a:r>
            <a:r>
              <a:rPr lang="sv-SE" altLang="en-US" sz="2600" b="1"/>
              <a:t>exp(log(1.5) + 2.33 + (0)*(0.47) +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v-SE" altLang="en-US" sz="2600" b="1"/>
              <a:t>                       (1)*(-0.60) + (1)*(-0.24)) = 6.65</a:t>
            </a:r>
            <a:endParaRPr lang="en-US" altLang="en-US" sz="26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7BE0E7DB-41B6-4EE1-8E4F-6780EF766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5C8C54-C180-4C8E-8BEB-3F1215CF02A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5" name="Date Placeholder 5">
            <a:extLst>
              <a:ext uri="{FF2B5EF4-FFF2-40B4-BE49-F238E27FC236}">
                <a16:creationId xmlns:a16="http://schemas.microsoft.com/office/drawing/2014/main" id="{1A20DFBD-CCAF-462F-8FD2-A0989A5E48F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12051F-8880-4DF1-BAD2-9D85BCDE5B6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83FFD0D-3CEB-4EA8-9E51-636089801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0585DD2-30B7-474E-8181-39A372FC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kern="0" dirty="0"/>
              <a:t>Linear Regression, Logistic Regression</a:t>
            </a:r>
          </a:p>
          <a:p>
            <a:pPr eaLnBrk="1" hangingPunct="1">
              <a:defRPr/>
            </a:pPr>
            <a:r>
              <a:rPr lang="en-US" altLang="en-US" kern="0" dirty="0"/>
              <a:t>Generalized Linear Models (GLM)</a:t>
            </a:r>
          </a:p>
          <a:p>
            <a:pPr eaLnBrk="1" hangingPunct="1">
              <a:defRPr/>
            </a:pPr>
            <a:r>
              <a:rPr lang="en-US" altLang="en-US" kern="0" dirty="0"/>
              <a:t>Quick Taste of Ordered Logistic Regression</a:t>
            </a:r>
          </a:p>
          <a:p>
            <a:pPr eaLnBrk="1" hangingPunct="1">
              <a:defRPr/>
            </a:pPr>
            <a:r>
              <a:rPr lang="en-US" altLang="en-US" kern="0" dirty="0"/>
              <a:t>Poisson Regression</a:t>
            </a:r>
          </a:p>
          <a:p>
            <a:pPr lvl="1" eaLnBrk="1" hangingPunct="1">
              <a:defRPr/>
            </a:pPr>
            <a:r>
              <a:rPr lang="en-US" altLang="en-US" kern="0" dirty="0"/>
              <a:t>Exposure and Offsets</a:t>
            </a:r>
          </a:p>
          <a:p>
            <a:pPr lvl="1" eaLnBrk="1" hangingPunct="1">
              <a:defRPr/>
            </a:pPr>
            <a:r>
              <a:rPr lang="en-US" altLang="en-US" kern="0" dirty="0"/>
              <a:t>Overdispersion</a:t>
            </a:r>
          </a:p>
          <a:p>
            <a:pPr lvl="1" eaLnBrk="1" hangingPunct="1">
              <a:defRPr/>
            </a:pPr>
            <a:r>
              <a:rPr lang="en-US" altLang="en-US" kern="0" dirty="0"/>
              <a:t>Zero-inflation</a:t>
            </a:r>
          </a:p>
          <a:p>
            <a:pPr eaLnBrk="1" hangingPunct="1">
              <a:defRPr/>
            </a:pPr>
            <a:r>
              <a:rPr lang="en-US" altLang="en-US" kern="0" dirty="0"/>
              <a:t>Quick Taste of Ordered Logistic Regression</a:t>
            </a:r>
          </a:p>
          <a:p>
            <a:pPr lvl="1" eaLnBrk="1" hangingPunct="1">
              <a:defRPr/>
            </a:pPr>
            <a:r>
              <a:rPr lang="en-US" altLang="en-US" kern="0" dirty="0"/>
              <a:t>Many ways to model multinomial data</a:t>
            </a:r>
          </a:p>
          <a:p>
            <a:pPr lvl="1" eaLnBrk="1" hangingPunct="1">
              <a:defRPr/>
            </a:pPr>
            <a:r>
              <a:rPr lang="en-US" altLang="en-US" kern="0" dirty="0"/>
              <a:t>Example</a:t>
            </a:r>
          </a:p>
          <a:p>
            <a:pPr eaLnBrk="1" hangingPunct="1">
              <a:defRPr/>
            </a:pPr>
            <a:endParaRPr lang="en-US" altLang="en-US" kern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B428626-E69B-4C67-BCE2-49B8320A9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multinomial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E97D8-7C47-4E8D-8AB5-9B0CE0B3DA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04800" y="990600"/>
            <a:ext cx="8682446" cy="4530725"/>
          </a:xfrm>
          <a:blipFill>
            <a:blip r:embed="rId2"/>
            <a:stretch>
              <a:fillRect l="-562" t="-1615" b="-1251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C2ACB04-74B8-4FDF-9312-993F5028BC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489E81-AF85-4B87-A546-8A5A220A3D49}" type="slidenum">
              <a:rPr lang="en-US" altLang="en-US" smtClean="0">
                <a:latin typeface="Garamond" panose="02020404030301010803" pitchFamily="18" charset="0"/>
              </a:rPr>
              <a:pPr/>
              <a:t>30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5301" name="Date Placeholder 4">
            <a:extLst>
              <a:ext uri="{FF2B5EF4-FFF2-40B4-BE49-F238E27FC236}">
                <a16:creationId xmlns:a16="http://schemas.microsoft.com/office/drawing/2014/main" id="{1E0EB27E-A13E-461F-B946-D4E06D73ED96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CFAB64-CA0D-4BE7-A2E7-B4D4C1CFB135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C4D88BE5-3E3F-4A89-8BCC-284B8265A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A Cumulative Logit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ED8D-FDBD-4922-B954-1AAEE5AC7A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63637"/>
            <a:ext cx="8229600" cy="4530725"/>
          </a:xfrm>
          <a:blipFill>
            <a:blip r:embed="rId2"/>
            <a:stretch>
              <a:fillRect l="-593" t="-1615" r="-667" b="-376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0D63705-8CE5-4C76-9759-353B5A5C36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89D4B3-1982-4653-B569-B33449265DC8}" type="slidenum">
              <a:rPr lang="en-US" altLang="en-US" smtClean="0">
                <a:latin typeface="Garamond" panose="02020404030301010803" pitchFamily="18" charset="0"/>
              </a:rPr>
              <a:pPr/>
              <a:t>31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6325" name="Date Placeholder 4">
            <a:extLst>
              <a:ext uri="{FF2B5EF4-FFF2-40B4-BE49-F238E27FC236}">
                <a16:creationId xmlns:a16="http://schemas.microsoft.com/office/drawing/2014/main" id="{8AC18D81-7255-4AC6-955A-EE47A97037B6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294105-BEDD-4880-A6C5-B2B603342952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CDA1D-DCB6-40E4-B071-3105D823027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2801" y="1102935"/>
            <a:ext cx="1371599" cy="584775"/>
          </a:xfrm>
          <a:prstGeom prst="rect">
            <a:avLst/>
          </a:prstGeom>
          <a:blipFill>
            <a:blip r:embed="rId3"/>
            <a:stretch>
              <a:fillRect l="-1762" t="-2041" b="-11224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9EF3C9-C905-4944-8583-64F128A34592}"/>
              </a:ext>
            </a:extLst>
          </p:cNvPr>
          <p:cNvCxnSpPr>
            <a:cxnSpLocks/>
          </p:cNvCxnSpPr>
          <p:nvPr/>
        </p:nvCxnSpPr>
        <p:spPr>
          <a:xfrm flipH="1">
            <a:off x="7543800" y="1687513"/>
            <a:ext cx="304800" cy="369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64D9F931-B077-4A01-9423-6301B8FC0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Baseline Category Logit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E829-70C4-4E14-A8B0-D7BC4D5B45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05989"/>
            <a:ext cx="8229600" cy="4530725"/>
          </a:xfrm>
          <a:blipFill>
            <a:blip r:embed="rId2"/>
            <a:stretch>
              <a:fillRect l="-593" t="-1613" b="-15995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369A13A7-9AAA-4C20-9BD0-9FFEAD5151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483B8B-50E4-4D44-90AC-E22288E93E85}" type="slidenum">
              <a:rPr lang="en-US" altLang="en-US" smtClean="0">
                <a:latin typeface="Garamond" panose="02020404030301010803" pitchFamily="18" charset="0"/>
              </a:rPr>
              <a:pPr/>
              <a:t>32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7349" name="Date Placeholder 4">
            <a:extLst>
              <a:ext uri="{FF2B5EF4-FFF2-40B4-BE49-F238E27FC236}">
                <a16:creationId xmlns:a16="http://schemas.microsoft.com/office/drawing/2014/main" id="{D84F9EA3-62C2-478E-B3FE-A30D9053C3F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8A3EF-310B-40F0-8F6B-1305CCAB635D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F3486-741F-4AF7-ABFF-CD04223461A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5601" y="1066800"/>
            <a:ext cx="1523999" cy="584775"/>
          </a:xfrm>
          <a:prstGeom prst="rect">
            <a:avLst/>
          </a:prstGeom>
          <a:blipFill>
            <a:blip r:embed="rId3"/>
            <a:stretch>
              <a:fillRect l="-1587" t="-2041" b="-11224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525DE6-EEC2-4130-A0BE-651CD8B5DF79}"/>
              </a:ext>
            </a:extLst>
          </p:cNvPr>
          <p:cNvCxnSpPr>
            <a:cxnSpLocks/>
          </p:cNvCxnSpPr>
          <p:nvPr/>
        </p:nvCxnSpPr>
        <p:spPr>
          <a:xfrm flipH="1">
            <a:off x="7086600" y="1651000"/>
            <a:ext cx="304800" cy="369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2" name="TextBox 7">
            <a:extLst>
              <a:ext uri="{FF2B5EF4-FFF2-40B4-BE49-F238E27FC236}">
                <a16:creationId xmlns:a16="http://schemas.microsoft.com/office/drawing/2014/main" id="{A209589C-C965-49B8-95D7-29DC97501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253163"/>
            <a:ext cx="5791200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vglm from library(VGAM) offers both of these models and more… see “</a:t>
            </a:r>
            <a:r>
              <a:rPr lang="pt-BR" altLang="en-US" sz="1400"/>
              <a:t>multinomial regression R_examples.pdf” in this week’s folder...</a:t>
            </a:r>
            <a:endParaRPr lang="en-US" altLang="en-US" sz="1400"/>
          </a:p>
        </p:txBody>
      </p:sp>
      <p:sp>
        <p:nvSpPr>
          <p:cNvPr id="57353" name="TextBox 1">
            <a:extLst>
              <a:ext uri="{FF2B5EF4-FFF2-40B4-BE49-F238E27FC236}">
                <a16:creationId xmlns:a16="http://schemas.microsoft.com/office/drawing/2014/main" id="{106CC62F-651F-49E1-9339-09FC8706C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5600700"/>
            <a:ext cx="3962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 u="sng"/>
              <a:t>unordered categories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>
            <a:extLst>
              <a:ext uri="{FF2B5EF4-FFF2-40B4-BE49-F238E27FC236}">
                <a16:creationId xmlns:a16="http://schemas.microsoft.com/office/drawing/2014/main" id="{4DB9E8C7-6D98-4269-BE53-3115C099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65325"/>
            <a:ext cx="4972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1">
            <a:extLst>
              <a:ext uri="{FF2B5EF4-FFF2-40B4-BE49-F238E27FC236}">
                <a16:creationId xmlns:a16="http://schemas.microsoft.com/office/drawing/2014/main" id="{F439C894-9867-4BFB-93F3-07FA93BE1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try on a small data set with ordered categories…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115D-D54D-40B3-95D5-42E29DA7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90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Data from 1991 General Social Survey</a:t>
            </a:r>
            <a:r>
              <a:rPr lang="en-US" baseline="30000" dirty="0"/>
              <a:t>1</a:t>
            </a:r>
          </a:p>
          <a:p>
            <a:pPr>
              <a:defRPr/>
            </a:pPr>
            <a:endParaRPr lang="en-US" baseline="30000" dirty="0"/>
          </a:p>
          <a:p>
            <a:pPr>
              <a:defRPr/>
            </a:pPr>
            <a:endParaRPr lang="en-US" baseline="30000" dirty="0"/>
          </a:p>
          <a:p>
            <a:pPr>
              <a:defRPr/>
            </a:pPr>
            <a:endParaRPr lang="en-US" baseline="30000" dirty="0"/>
          </a:p>
          <a:p>
            <a:pPr>
              <a:defRPr/>
            </a:pPr>
            <a:r>
              <a:rPr lang="en-US" dirty="0"/>
              <a:t>Constructing the data set: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party &lt;- factor(rep(c("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Rep","Dem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"), c(407, 428)),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       levels=c("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Rep","Dem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"))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c(30, 46, 148, 84, 99) # cell counts; sum(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)=407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dpi &lt;- c(80, 81, 171, 41, 55) # cell counts; sum(dpi)=428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ideology &lt;- c("Very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Liberal","Slightly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Liberal","Moderate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"Slightly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Conservative","Very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Conservative")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pol.ideology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factor(c(rep(ideology,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rep(ideology, dpi)), levels = ideology)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(party,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pol.ideology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table(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# check that “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” matches the table above…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373" name="Slide Number Placeholder 3">
            <a:extLst>
              <a:ext uri="{FF2B5EF4-FFF2-40B4-BE49-F238E27FC236}">
                <a16:creationId xmlns:a16="http://schemas.microsoft.com/office/drawing/2014/main" id="{ADDE9BEF-EF52-49C6-A233-8FBDB063C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163CD8-92B3-48F9-82B6-ECCE517C5F3A}" type="slidenum">
              <a:rPr lang="en-US" altLang="en-US" smtClean="0">
                <a:latin typeface="Garamond" panose="02020404030301010803" pitchFamily="18" charset="0"/>
              </a:rPr>
              <a:pPr/>
              <a:t>33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8374" name="Date Placeholder 4">
            <a:extLst>
              <a:ext uri="{FF2B5EF4-FFF2-40B4-BE49-F238E27FC236}">
                <a16:creationId xmlns:a16="http://schemas.microsoft.com/office/drawing/2014/main" id="{A1885758-1283-46DE-8DDB-35CC0059FE7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CE69A1-A483-4421-9C35-C13F790C1053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8375" name="TextBox 5">
            <a:extLst>
              <a:ext uri="{FF2B5EF4-FFF2-40B4-BE49-F238E27FC236}">
                <a16:creationId xmlns:a16="http://schemas.microsoft.com/office/drawing/2014/main" id="{345255FD-09B4-462E-9611-08461316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276975"/>
            <a:ext cx="3638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aseline="30000"/>
              <a:t>1</a:t>
            </a:r>
            <a:r>
              <a:rPr lang="en-US" altLang="en-US" sz="1400"/>
              <a:t>Source: Agresti, A. (1996).</a:t>
            </a:r>
            <a:r>
              <a:rPr lang="en-US" altLang="en-US" sz="1400" i="1"/>
              <a:t> An Introduction </a:t>
            </a:r>
          </a:p>
          <a:p>
            <a:r>
              <a:rPr lang="en-US" altLang="en-US" sz="1400" i="1"/>
              <a:t>to Categorical Data Analysis.</a:t>
            </a:r>
            <a:r>
              <a:rPr lang="en-US" altLang="en-US" sz="1400"/>
              <a:t> NY: Wiley.</a:t>
            </a:r>
          </a:p>
        </p:txBody>
      </p:sp>
      <p:sp>
        <p:nvSpPr>
          <p:cNvPr id="58376" name="TextBox 3">
            <a:extLst>
              <a:ext uri="{FF2B5EF4-FFF2-40B4-BE49-F238E27FC236}">
                <a16:creationId xmlns:a16="http://schemas.microsoft.com/office/drawing/2014/main" id="{225C30B9-66FB-4F26-BE0C-6DC6B451A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540125"/>
            <a:ext cx="2019300" cy="9636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This forces R to put the levels in the order we want, instead of alphabetical order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717F93-BA36-422C-B893-E5941D229B42}"/>
              </a:ext>
            </a:extLst>
          </p:cNvPr>
          <p:cNvCxnSpPr>
            <a:cxnSpLocks/>
          </p:cNvCxnSpPr>
          <p:nvPr/>
        </p:nvCxnSpPr>
        <p:spPr>
          <a:xfrm flipH="1">
            <a:off x="6238875" y="4537075"/>
            <a:ext cx="16510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86169974-F080-4067-A3FF-3937B9210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Fitting the model…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50C0879A-09F4-4E85-9E12-71C43723E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library(MASS)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summary(pom &lt;- polr(pol.ideology ~ party, data=dat))</a:t>
            </a:r>
            <a:b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polr(formula = pol.ideology ~ party, data = dat)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Value Std. Error t value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partyDem -0.9745     0.1292  -7.545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Intercepts: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Value    Std. Error t value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Very Liberal|Slightly Liberal            -2.4690   0.1318   -18.7363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Slightly Liberal|Moderate                -1.4745   0.1090   -13.5314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Moderate|Slightly Conservative            0.2371   0.0942     2.5165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Conservative|Very Conservative   1.0695   0.1039    10.2923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2474.985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AIC: 2484.985 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B9055266-CB07-48DC-B5F1-10FACC71A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624F49-F7DA-4B0F-8C00-230C0C79F4EF}" type="slidenum">
              <a:rPr lang="en-US" altLang="en-US" smtClean="0">
                <a:latin typeface="Garamond" panose="02020404030301010803" pitchFamily="18" charset="0"/>
              </a:rPr>
              <a:pPr/>
              <a:t>34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9397" name="Date Placeholder 4">
            <a:extLst>
              <a:ext uri="{FF2B5EF4-FFF2-40B4-BE49-F238E27FC236}">
                <a16:creationId xmlns:a16="http://schemas.microsoft.com/office/drawing/2014/main" id="{FCEF7E2C-C46D-4AC7-849A-C70A1E4DC93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192D44-0EA2-44D1-A378-747192A7962C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59398" name="Picture 4">
            <a:extLst>
              <a:ext uri="{FF2B5EF4-FFF2-40B4-BE49-F238E27FC236}">
                <a16:creationId xmlns:a16="http://schemas.microsoft.com/office/drawing/2014/main" id="{A671006D-B5E9-493F-AA5A-6AF7C6DDBB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019550" cy="45878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8827C7-C96B-47F3-9C2D-91197D3553E8}"/>
              </a:ext>
            </a:extLst>
          </p:cNvPr>
          <p:cNvSpPr/>
          <p:nvPr/>
        </p:nvSpPr>
        <p:spPr>
          <a:xfrm>
            <a:off x="1946275" y="2160588"/>
            <a:ext cx="5210175" cy="690562"/>
          </a:xfrm>
          <a:custGeom>
            <a:avLst/>
            <a:gdLst>
              <a:gd name="connsiteX0" fmla="*/ 0 w 5209747"/>
              <a:gd name="connsiteY0" fmla="*/ 691185 h 691185"/>
              <a:gd name="connsiteX1" fmla="*/ 1224116 w 5209747"/>
              <a:gd name="connsiteY1" fmla="*/ 120914 h 691185"/>
              <a:gd name="connsiteX2" fmla="*/ 3952568 w 5209747"/>
              <a:gd name="connsiteY2" fmla="*/ 2927 h 691185"/>
              <a:gd name="connsiteX3" fmla="*/ 5122607 w 5209747"/>
              <a:gd name="connsiteY3" fmla="*/ 184824 h 691185"/>
              <a:gd name="connsiteX4" fmla="*/ 5034116 w 5209747"/>
              <a:gd name="connsiteY4" fmla="*/ 170075 h 69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747" h="691185">
                <a:moveTo>
                  <a:pt x="0" y="691185"/>
                </a:moveTo>
                <a:cubicBezTo>
                  <a:pt x="282677" y="463404"/>
                  <a:pt x="565355" y="235624"/>
                  <a:pt x="1224116" y="120914"/>
                </a:cubicBezTo>
                <a:cubicBezTo>
                  <a:pt x="1882877" y="6204"/>
                  <a:pt x="3302820" y="-7725"/>
                  <a:pt x="3952568" y="2927"/>
                </a:cubicBezTo>
                <a:cubicBezTo>
                  <a:pt x="4602317" y="13579"/>
                  <a:pt x="4942349" y="156966"/>
                  <a:pt x="5122607" y="184824"/>
                </a:cubicBezTo>
                <a:cubicBezTo>
                  <a:pt x="5302865" y="212682"/>
                  <a:pt x="5168490" y="191378"/>
                  <a:pt x="5034116" y="1700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ED9B5E-45BE-4F85-BCC2-985F8661D3EB}"/>
              </a:ext>
            </a:extLst>
          </p:cNvPr>
          <p:cNvCxnSpPr>
            <a:cxnSpLocks/>
          </p:cNvCxnSpPr>
          <p:nvPr/>
        </p:nvCxnSpPr>
        <p:spPr>
          <a:xfrm>
            <a:off x="7069138" y="2339975"/>
            <a:ext cx="246062" cy="88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3024507-A617-43D5-87DE-2ECE34B5DC2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38800" y="2971800"/>
            <a:ext cx="914400" cy="914400"/>
          </a:xfrm>
          <a:prstGeom prst="curvedConnector3">
            <a:avLst>
              <a:gd name="adj1" fmla="val 4946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>
            <a:extLst>
              <a:ext uri="{FF2B5EF4-FFF2-40B4-BE49-F238E27FC236}">
                <a16:creationId xmlns:a16="http://schemas.microsoft.com/office/drawing/2014/main" id="{C4B7D861-C5BA-401B-B86F-5C8050A89CCE}"/>
              </a:ext>
            </a:extLst>
          </p:cNvPr>
          <p:cNvSpPr/>
          <p:nvPr/>
        </p:nvSpPr>
        <p:spPr>
          <a:xfrm>
            <a:off x="304800" y="3962400"/>
            <a:ext cx="152400" cy="9906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B125EF-9255-45F9-B225-5061E5BF88C4}"/>
              </a:ext>
            </a:extLst>
          </p:cNvPr>
          <p:cNvSpPr/>
          <p:nvPr/>
        </p:nvSpPr>
        <p:spPr>
          <a:xfrm>
            <a:off x="92075" y="4492625"/>
            <a:ext cx="2528888" cy="1416050"/>
          </a:xfrm>
          <a:custGeom>
            <a:avLst/>
            <a:gdLst>
              <a:gd name="connsiteX0" fmla="*/ 138775 w 2528014"/>
              <a:gd name="connsiteY0" fmla="*/ 0 h 1415876"/>
              <a:gd name="connsiteX1" fmla="*/ 30620 w 2528014"/>
              <a:gd name="connsiteY1" fmla="*/ 191729 h 1415876"/>
              <a:gd name="connsiteX2" fmla="*/ 1123 w 2528014"/>
              <a:gd name="connsiteY2" fmla="*/ 378542 h 1415876"/>
              <a:gd name="connsiteX3" fmla="*/ 60117 w 2528014"/>
              <a:gd name="connsiteY3" fmla="*/ 924232 h 1415876"/>
              <a:gd name="connsiteX4" fmla="*/ 296091 w 2528014"/>
              <a:gd name="connsiteY4" fmla="*/ 1283110 h 1415876"/>
              <a:gd name="connsiteX5" fmla="*/ 915523 w 2528014"/>
              <a:gd name="connsiteY5" fmla="*/ 1391264 h 1415876"/>
              <a:gd name="connsiteX6" fmla="*/ 1672607 w 2528014"/>
              <a:gd name="connsiteY6" fmla="*/ 1415845 h 1415876"/>
              <a:gd name="connsiteX7" fmla="*/ 2528014 w 2528014"/>
              <a:gd name="connsiteY7" fmla="*/ 1396181 h 141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014" h="1415876">
                <a:moveTo>
                  <a:pt x="138775" y="0"/>
                </a:moveTo>
                <a:cubicBezTo>
                  <a:pt x="96168" y="64319"/>
                  <a:pt x="53562" y="128639"/>
                  <a:pt x="30620" y="191729"/>
                </a:cubicBezTo>
                <a:cubicBezTo>
                  <a:pt x="7678" y="254819"/>
                  <a:pt x="-3793" y="256458"/>
                  <a:pt x="1123" y="378542"/>
                </a:cubicBezTo>
                <a:cubicBezTo>
                  <a:pt x="6039" y="500626"/>
                  <a:pt x="10956" y="773471"/>
                  <a:pt x="60117" y="924232"/>
                </a:cubicBezTo>
                <a:cubicBezTo>
                  <a:pt x="109278" y="1074993"/>
                  <a:pt x="153523" y="1205271"/>
                  <a:pt x="296091" y="1283110"/>
                </a:cubicBezTo>
                <a:cubicBezTo>
                  <a:pt x="438659" y="1360949"/>
                  <a:pt x="686104" y="1369142"/>
                  <a:pt x="915523" y="1391264"/>
                </a:cubicBezTo>
                <a:cubicBezTo>
                  <a:pt x="1144942" y="1413386"/>
                  <a:pt x="1403859" y="1415026"/>
                  <a:pt x="1672607" y="1415845"/>
                </a:cubicBezTo>
                <a:cubicBezTo>
                  <a:pt x="1941355" y="1416664"/>
                  <a:pt x="2351853" y="1401097"/>
                  <a:pt x="2528014" y="139618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404" name="TextBox 26">
            <a:extLst>
              <a:ext uri="{FF2B5EF4-FFF2-40B4-BE49-F238E27FC236}">
                <a16:creationId xmlns:a16="http://schemas.microsoft.com/office/drawing/2014/main" id="{F23B1B90-BFAE-46C8-A608-2ADFA7C8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5715000"/>
            <a:ext cx="2601912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5 categories, 4 boundaries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0719DE-671C-4680-B3C3-445A0C38E65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15201" y="1306374"/>
            <a:ext cx="1276349" cy="523220"/>
          </a:xfrm>
          <a:prstGeom prst="rect">
            <a:avLst/>
          </a:prstGeom>
          <a:blipFill>
            <a:blip r:embed="rId4"/>
            <a:stretch>
              <a:fillRect l="-948" b="-10227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5EB066AE-E291-422D-8C0D-F097F572A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Predictions…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7D8B71F0-0FFD-4108-BFD0-826C1799A5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55675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predict(pom,newdata = data.frame(party="Dem"),type="probs")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Very Liberal      Slightly Liberal              Moderate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0.1832505             0.1942837             0.3930552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  Very Conservative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0.1147559             0.1146547</a:t>
            </a:r>
            <a:b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predict(pom,newdata = data.frame(party="Rep"),type="probs")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Very Liberal      Slightly Liberal              Moderate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0.07806044            0.10819225            0.37275214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  Very Conservative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0.18550357            0.25549160 </a:t>
            </a:r>
          </a:p>
          <a:p>
            <a:pPr marL="0" indent="0">
              <a:buFont typeface="Wingdings" panose="05000000000000000000" pitchFamily="2" charset="2"/>
              <a:buNone/>
            </a:pPr>
            <a:b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round(rbind(Dem=predict(pom,newdata = data.frame(party="Dem"),type="probs"),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Rep=predict(pom,newdata = data.frame(party="Rep"),type="probs")),2)</a:t>
            </a:r>
            <a:b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Very Liberal Slightly Liberal Moderate Slightly Conservative Very Conservative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Dem         0.18             0.19     0.39                  0.11              0.11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Rep         0.08             0.11     0.37                  0.19              0.26</a:t>
            </a:r>
            <a:b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# compare with raw estimates...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names(dpi) &lt;- ideology; round(rbind(Dem=dpi/sum(dpi),Rep=rpi/sum(rpi)),2)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Very Liberal Slightly Liberal Moderate Slightly Conservative Very Conservative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Dem         0.19             0.19     0.40                  0.10              0.13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Rep         0.07             0.11     0.36                  0.21              0.24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0F4414D2-FCE5-45C0-8EB2-69190D2E3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685B72-C60B-4FA7-A50A-413259BA5179}" type="slidenum">
              <a:rPr lang="en-US" altLang="en-US" smtClean="0">
                <a:latin typeface="Garamond" panose="02020404030301010803" pitchFamily="18" charset="0"/>
              </a:rPr>
              <a:pPr/>
              <a:t>35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0421" name="Date Placeholder 4">
            <a:extLst>
              <a:ext uri="{FF2B5EF4-FFF2-40B4-BE49-F238E27FC236}">
                <a16:creationId xmlns:a16="http://schemas.microsoft.com/office/drawing/2014/main" id="{857C8DAF-F551-4E2C-95BC-AD239169A0D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04BD6E-1756-4B98-94CB-9EEAF0A9D3B8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BCC90FDF-F74A-44BA-92E5-B31ACC293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Aside… What does “polr” mean?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91064BA7-875C-4017-9DCD-8652C4D30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91E130-0253-4F9A-90EC-A7B523958C39}" type="slidenum">
              <a:rPr lang="en-US" altLang="en-US" smtClean="0">
                <a:latin typeface="Garamond" panose="02020404030301010803" pitchFamily="18" charset="0"/>
              </a:rPr>
              <a:pPr/>
              <a:t>36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1444" name="Date Placeholder 4">
            <a:extLst>
              <a:ext uri="{FF2B5EF4-FFF2-40B4-BE49-F238E27FC236}">
                <a16:creationId xmlns:a16="http://schemas.microsoft.com/office/drawing/2014/main" id="{1B45FCEA-FC2E-4C85-850C-225101CB7A2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2EED1B-C160-4690-A87A-A80DC1605FE2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8E2811CF-2E80-48C4-B909-D3D0FC0F41F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78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11">
            <a:extLst>
              <a:ext uri="{FF2B5EF4-FFF2-40B4-BE49-F238E27FC236}">
                <a16:creationId xmlns:a16="http://schemas.microsoft.com/office/drawing/2014/main" id="{344C61BC-E542-49F1-9D0B-2671A823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02200"/>
            <a:ext cx="46482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The cumulative odds for i are proportional to the cumulative odds for j, uniformly in the cutoff k</a:t>
            </a:r>
          </a:p>
        </p:txBody>
      </p:sp>
      <p:sp>
        <p:nvSpPr>
          <p:cNvPr id="61447" name="TextBox 12">
            <a:extLst>
              <a:ext uri="{FF2B5EF4-FFF2-40B4-BE49-F238E27FC236}">
                <a16:creationId xmlns:a16="http://schemas.microsoft.com/office/drawing/2014/main" id="{354FCD44-319E-4A4A-A8EA-AA0660D0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653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400"/>
              <a:t>polr = “proportional odds logistic regression”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F8436-A4E7-4756-8C1E-26411A4F1DE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67550" y="5372101"/>
            <a:ext cx="1981200" cy="533400"/>
          </a:xfrm>
          <a:prstGeom prst="rect">
            <a:avLst/>
          </a:prstGeom>
          <a:blipFill>
            <a:blip r:embed="rId4"/>
            <a:stretch>
              <a:fillRect l="-612" b="-7778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3E0EA9-1C97-4ECE-99F3-27BA065DF68A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6565900" y="5332413"/>
            <a:ext cx="501650" cy="306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3E6F3D6F-5144-44B9-AA7C-0B0ECEC5A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the polr model valid for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8F20A-79E3-4FD9-9283-D8D30AA566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1066800"/>
          </a:xfrm>
        </p:spPr>
        <p:txBody>
          <a:bodyPr/>
          <a:lstStyle/>
          <a:p>
            <a:r>
              <a:rPr lang="en-US" altLang="en-US"/>
              <a:t>Compare with the “baseline category logit” model that has a full 8 parameters, vs. 5 from polr().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DAF727F7-666F-47D5-947F-A006FF93E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3C7232-4458-4BDA-803E-766F938225BA}" type="slidenum">
              <a:rPr lang="en-US" altLang="en-US" smtClean="0">
                <a:latin typeface="Garamond" panose="02020404030301010803" pitchFamily="18" charset="0"/>
              </a:rPr>
              <a:pPr/>
              <a:t>37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2469" name="Date Placeholder 4">
            <a:extLst>
              <a:ext uri="{FF2B5EF4-FFF2-40B4-BE49-F238E27FC236}">
                <a16:creationId xmlns:a16="http://schemas.microsoft.com/office/drawing/2014/main" id="{097B9528-2C31-4CE1-B795-1E2E45F777C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1CF378-C8BB-4663-BDAE-9249AB497740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FCB733E-41A4-480E-80D6-D5C362DFA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867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library(nnet)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summary(mlm &lt;- multinom(pol.ideology ~ party, data=dat))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multinom(formula = pol.ideology ~ party, data = dat)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(Intercept)   partyDem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Liberal        0.4274512 -0.4150328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Moderate                1.5960039 -0.8363535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1.0296159 -1.6980658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Very Conservative       1.1939108 -1.5685961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Std. Errors: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(Intercept)  partyDem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Liberal        0.2346741 0.2826974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Moderate                0.2002246 0.2417393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0.2126919 0.2865802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Very Conservative       0.2084087 0.2722426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2471.297 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AIC: 2487.297 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19A0FF5-CDAF-459A-B685-B9902A135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M0 &lt;- logLik(pom)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M1 &lt;- logLik(mlm)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(G &lt;- -2*(M0[1] – M1[1]))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[1] 3.687678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pchisq(G,8-5,lower.tail = FALSE)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[1] 0.2972241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511CEE9-F170-401E-9631-E52AC527C2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900363"/>
            <a:ext cx="4075112" cy="4572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4C5C0DFE-FFA9-4ADB-91DC-116DD6E84C9E}"/>
              </a:ext>
            </a:extLst>
          </p:cNvPr>
          <p:cNvSpPr/>
          <p:nvPr/>
        </p:nvSpPr>
        <p:spPr>
          <a:xfrm>
            <a:off x="5486400" y="5867400"/>
            <a:ext cx="304800" cy="10795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AF01AF-6BB0-477E-9F72-835858E20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5737225"/>
            <a:ext cx="236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Polr model (M0) ok…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1E89C03-9507-4C86-80E9-6B72A1A5C04A}"/>
              </a:ext>
            </a:extLst>
          </p:cNvPr>
          <p:cNvSpPr/>
          <p:nvPr/>
        </p:nvSpPr>
        <p:spPr>
          <a:xfrm>
            <a:off x="3636963" y="2373313"/>
            <a:ext cx="3929062" cy="1003300"/>
          </a:xfrm>
          <a:custGeom>
            <a:avLst/>
            <a:gdLst>
              <a:gd name="connsiteX0" fmla="*/ 0 w 3928906"/>
              <a:gd name="connsiteY0" fmla="*/ 1002710 h 1002710"/>
              <a:gd name="connsiteX1" fmla="*/ 366765 w 3928906"/>
              <a:gd name="connsiteY1" fmla="*/ 419906 h 1002710"/>
              <a:gd name="connsiteX2" fmla="*/ 1029956 w 3928906"/>
              <a:gd name="connsiteY2" fmla="*/ 93334 h 1002710"/>
              <a:gd name="connsiteX3" fmla="*/ 2205613 w 3928906"/>
              <a:gd name="connsiteY3" fmla="*/ 7923 h 1002710"/>
              <a:gd name="connsiteX4" fmla="*/ 3039627 w 3928906"/>
              <a:gd name="connsiteY4" fmla="*/ 17972 h 1002710"/>
              <a:gd name="connsiteX5" fmla="*/ 3461657 w 3928906"/>
              <a:gd name="connsiteY5" fmla="*/ 133528 h 1002710"/>
              <a:gd name="connsiteX6" fmla="*/ 3788229 w 3928906"/>
              <a:gd name="connsiteY6" fmla="*/ 309374 h 1002710"/>
              <a:gd name="connsiteX7" fmla="*/ 3928906 w 3928906"/>
              <a:gd name="connsiteY7" fmla="*/ 440002 h 100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8906" h="1002710">
                <a:moveTo>
                  <a:pt x="0" y="1002710"/>
                </a:moveTo>
                <a:cubicBezTo>
                  <a:pt x="97553" y="787089"/>
                  <a:pt x="195106" y="571469"/>
                  <a:pt x="366765" y="419906"/>
                </a:cubicBezTo>
                <a:cubicBezTo>
                  <a:pt x="538424" y="268343"/>
                  <a:pt x="723481" y="161998"/>
                  <a:pt x="1029956" y="93334"/>
                </a:cubicBezTo>
                <a:cubicBezTo>
                  <a:pt x="1336431" y="24670"/>
                  <a:pt x="1870668" y="20483"/>
                  <a:pt x="2205613" y="7923"/>
                </a:cubicBezTo>
                <a:cubicBezTo>
                  <a:pt x="2540558" y="-4637"/>
                  <a:pt x="2830286" y="-2962"/>
                  <a:pt x="3039627" y="17972"/>
                </a:cubicBezTo>
                <a:cubicBezTo>
                  <a:pt x="3248968" y="38906"/>
                  <a:pt x="3336890" y="84961"/>
                  <a:pt x="3461657" y="133528"/>
                </a:cubicBezTo>
                <a:cubicBezTo>
                  <a:pt x="3586424" y="182095"/>
                  <a:pt x="3710354" y="258295"/>
                  <a:pt x="3788229" y="309374"/>
                </a:cubicBezTo>
                <a:cubicBezTo>
                  <a:pt x="3866104" y="360453"/>
                  <a:pt x="3897505" y="400227"/>
                  <a:pt x="3928906" y="440002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A907956-E862-468C-BBF5-E7A421C08E0A}"/>
              </a:ext>
            </a:extLst>
          </p:cNvPr>
          <p:cNvSpPr/>
          <p:nvPr/>
        </p:nvSpPr>
        <p:spPr>
          <a:xfrm>
            <a:off x="4622800" y="3416300"/>
            <a:ext cx="3316288" cy="965200"/>
          </a:xfrm>
          <a:custGeom>
            <a:avLst/>
            <a:gdLst>
              <a:gd name="connsiteX0" fmla="*/ 0 w 3316219"/>
              <a:gd name="connsiteY0" fmla="*/ 889279 h 965067"/>
              <a:gd name="connsiteX1" fmla="*/ 472272 w 3316219"/>
              <a:gd name="connsiteY1" fmla="*/ 964641 h 965067"/>
              <a:gd name="connsiteX2" fmla="*/ 1421842 w 3316219"/>
              <a:gd name="connsiteY2" fmla="*/ 859134 h 965067"/>
              <a:gd name="connsiteX3" fmla="*/ 1984549 w 3316219"/>
              <a:gd name="connsiteY3" fmla="*/ 668215 h 965067"/>
              <a:gd name="connsiteX4" fmla="*/ 2612571 w 3316219"/>
              <a:gd name="connsiteY4" fmla="*/ 427055 h 965067"/>
              <a:gd name="connsiteX5" fmla="*/ 3230545 w 3316219"/>
              <a:gd name="connsiteY5" fmla="*/ 90435 h 965067"/>
              <a:gd name="connsiteX6" fmla="*/ 3295859 w 3316219"/>
              <a:gd name="connsiteY6" fmla="*/ 0 h 96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219" h="965067">
                <a:moveTo>
                  <a:pt x="0" y="889279"/>
                </a:moveTo>
                <a:cubicBezTo>
                  <a:pt x="117649" y="929472"/>
                  <a:pt x="235298" y="969665"/>
                  <a:pt x="472272" y="964641"/>
                </a:cubicBezTo>
                <a:cubicBezTo>
                  <a:pt x="709246" y="959617"/>
                  <a:pt x="1169796" y="908538"/>
                  <a:pt x="1421842" y="859134"/>
                </a:cubicBezTo>
                <a:cubicBezTo>
                  <a:pt x="1673888" y="809730"/>
                  <a:pt x="1786094" y="740228"/>
                  <a:pt x="1984549" y="668215"/>
                </a:cubicBezTo>
                <a:cubicBezTo>
                  <a:pt x="2183004" y="596202"/>
                  <a:pt x="2404905" y="523352"/>
                  <a:pt x="2612571" y="427055"/>
                </a:cubicBezTo>
                <a:cubicBezTo>
                  <a:pt x="2820237" y="330758"/>
                  <a:pt x="3116664" y="161611"/>
                  <a:pt x="3230545" y="90435"/>
                </a:cubicBezTo>
                <a:cubicBezTo>
                  <a:pt x="3344426" y="19259"/>
                  <a:pt x="3320142" y="9629"/>
                  <a:pt x="3295859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767CE2C-D0A0-40ED-9B82-7650BA13498C}"/>
              </a:ext>
            </a:extLst>
          </p:cNvPr>
          <p:cNvCxnSpPr>
            <a:stCxn id="45" idx="6"/>
          </p:cNvCxnSpPr>
          <p:nvPr/>
        </p:nvCxnSpPr>
        <p:spPr>
          <a:xfrm>
            <a:off x="7426325" y="2682875"/>
            <a:ext cx="139700" cy="1365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2DA4FE4-AB64-4AB7-8EFF-8082FBA5DD55}"/>
              </a:ext>
            </a:extLst>
          </p:cNvPr>
          <p:cNvCxnSpPr>
            <a:stCxn id="48" idx="5"/>
            <a:endCxn id="48" idx="6"/>
          </p:cNvCxnSpPr>
          <p:nvPr/>
        </p:nvCxnSpPr>
        <p:spPr>
          <a:xfrm flipV="1">
            <a:off x="7853363" y="3416300"/>
            <a:ext cx="65087" cy="904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D09B0C-CCAB-46EE-9798-4711257D67F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435" y="1974724"/>
            <a:ext cx="1503362" cy="523220"/>
          </a:xfrm>
          <a:prstGeom prst="rect">
            <a:avLst/>
          </a:prstGeom>
          <a:blipFill>
            <a:blip r:embed="rId4"/>
            <a:stretch>
              <a:fillRect l="-803" t="-1136" b="-9091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35" grpId="0" animBg="1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>
            <a:extLst>
              <a:ext uri="{FF2B5EF4-FFF2-40B4-BE49-F238E27FC236}">
                <a16:creationId xmlns:a16="http://schemas.microsoft.com/office/drawing/2014/main" id="{88D9F9C9-5702-4B16-8972-AB58869435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03AF9A-4636-452C-87DA-1C20C2872AA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3491" name="Date Placeholder 5">
            <a:extLst>
              <a:ext uri="{FF2B5EF4-FFF2-40B4-BE49-F238E27FC236}">
                <a16:creationId xmlns:a16="http://schemas.microsoft.com/office/drawing/2014/main" id="{73440639-F8A9-4259-97AD-E2EF25078DC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7BDCE3-B792-49BA-BFD9-A642F147443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BCBD7C73-39F4-4D4B-A180-FBA25DFE6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20EDD2AD-8CE9-4BC2-BFB0-6B80FC66B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Linear Regression, Logistic Regression</a:t>
            </a:r>
          </a:p>
          <a:p>
            <a:pPr eaLnBrk="1" hangingPunct="1"/>
            <a:r>
              <a:rPr lang="en-US" altLang="en-US"/>
              <a:t>Generalized Linear Models (GLM)</a:t>
            </a:r>
          </a:p>
          <a:p>
            <a:pPr eaLnBrk="1" hangingPunct="1"/>
            <a:r>
              <a:rPr lang="en-US" altLang="en-US"/>
              <a:t>Quick Taste of Ordered Logistic Regression</a:t>
            </a:r>
          </a:p>
          <a:p>
            <a:pPr eaLnBrk="1" hangingPunct="1"/>
            <a:r>
              <a:rPr lang="en-US" altLang="en-US"/>
              <a:t>Poisson Regression</a:t>
            </a:r>
          </a:p>
          <a:p>
            <a:pPr lvl="1" eaLnBrk="1" hangingPunct="1"/>
            <a:r>
              <a:rPr lang="en-US" altLang="en-US"/>
              <a:t>Exposure and Offsets</a:t>
            </a:r>
          </a:p>
          <a:p>
            <a:pPr lvl="1" eaLnBrk="1" hangingPunct="1"/>
            <a:r>
              <a:rPr lang="en-US" altLang="en-US"/>
              <a:t>Overdispersion</a:t>
            </a:r>
          </a:p>
          <a:p>
            <a:pPr lvl="1" eaLnBrk="1" hangingPunct="1"/>
            <a:r>
              <a:rPr lang="en-US" altLang="en-US"/>
              <a:t>Zero-inflation</a:t>
            </a:r>
          </a:p>
          <a:p>
            <a:pPr eaLnBrk="1" hangingPunct="1"/>
            <a:r>
              <a:rPr lang="en-US" altLang="en-US"/>
              <a:t>Quick Taste of Ordered Logistic Regression</a:t>
            </a:r>
          </a:p>
          <a:p>
            <a:pPr lvl="1" eaLnBrk="1" hangingPunct="1"/>
            <a:r>
              <a:rPr lang="en-US" altLang="en-US"/>
              <a:t>Many ways to model multinomial data</a:t>
            </a:r>
          </a:p>
          <a:p>
            <a:pPr lvl="1" eaLnBrk="1" hangingPunct="1"/>
            <a:r>
              <a:rPr lang="en-US" altLang="en-US"/>
              <a:t>Example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id="{B024CAA7-1C90-44F2-B0F5-2FA8EBC5E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6302B5-54C8-4101-A6DD-783FD260ECB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3" name="Date Placeholder 5">
            <a:extLst>
              <a:ext uri="{FF2B5EF4-FFF2-40B4-BE49-F238E27FC236}">
                <a16:creationId xmlns:a16="http://schemas.microsoft.com/office/drawing/2014/main" id="{0946637B-1047-4600-A5FF-C1518C1496E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6641CA-D534-46E4-8BF0-9274533ACDF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699A8D8-9410-4016-9963-F61388387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Linear Regression, Logistic Regression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D37CE686-2637-48BC-9CA1-2161ACB0D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900"/>
              <a:t>The </a:t>
            </a:r>
            <a:r>
              <a:rPr lang="en-US" altLang="en-US" sz="1900" b="1" i="1" u="sng"/>
              <a:t>linear regression</a:t>
            </a:r>
            <a:r>
              <a:rPr lang="en-US" altLang="en-US" sz="1900"/>
              <a:t> model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y</a:t>
            </a:r>
            <a:r>
              <a:rPr lang="en-US" altLang="en-US" sz="1700" baseline="-25000"/>
              <a:t>i</a:t>
            </a:r>
            <a:r>
              <a:rPr lang="en-US" altLang="en-US" sz="1700"/>
              <a:t> </a:t>
            </a:r>
            <a:r>
              <a:rPr lang="en-US" altLang="en-US" sz="1700">
                <a:latin typeface="cmmi10" pitchFamily="34" charset="0"/>
              </a:rPr>
              <a:t>²</a:t>
            </a:r>
            <a:r>
              <a:rPr lang="en-US" altLang="en-US" sz="1700"/>
              <a:t> (-</a:t>
            </a:r>
            <a:r>
              <a:rPr lang="en-US" altLang="en-US" sz="1700">
                <a:latin typeface="cmsy10" pitchFamily="34" charset="0"/>
              </a:rPr>
              <a:t>1</a:t>
            </a:r>
            <a:r>
              <a:rPr lang="en-US" altLang="en-US" sz="1700"/>
              <a:t>, </a:t>
            </a:r>
            <a:r>
              <a:rPr lang="en-US" altLang="en-US" sz="1700">
                <a:latin typeface="cmsy10" pitchFamily="34" charset="0"/>
              </a:rPr>
              <a:t>1</a:t>
            </a:r>
            <a:r>
              <a:rPr lang="en-US" altLang="en-US" sz="1700"/>
              <a:t>) has some mean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5000">
                <a:latin typeface="cmmi10" pitchFamily="34" charset="0"/>
              </a:rPr>
              <a:t>i</a:t>
            </a:r>
            <a:r>
              <a:rPr lang="en-US" altLang="en-US" sz="1700"/>
              <a:t> 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  <a:endParaRPr lang="en-US" altLang="en-US" sz="1700">
              <a:latin typeface="cmmi10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5000">
                <a:latin typeface="cmmi10" pitchFamily="34" charset="0"/>
              </a:rPr>
              <a:t>i</a:t>
            </a:r>
            <a:r>
              <a:rPr lang="en-US" altLang="en-US" sz="1700"/>
              <a:t> has some linear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There is a statistical distribution N( *, </a:t>
            </a:r>
            <a:r>
              <a:rPr lang="en-US" altLang="en-US" sz="1700">
                <a:latin typeface="cmmi10" pitchFamily="34" charset="0"/>
              </a:rPr>
              <a:t>¾</a:t>
            </a:r>
            <a:r>
              <a:rPr lang="en-US" altLang="en-US" sz="1700" baseline="30000">
                <a:latin typeface="cmmi10" pitchFamily="34" charset="0"/>
              </a:rPr>
              <a:t>2</a:t>
            </a:r>
            <a:r>
              <a:rPr lang="en-US" altLang="en-US" sz="1700"/>
              <a:t>) that describes unmodeled variation around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25000">
                <a:latin typeface="cmmi10" pitchFamily="34" charset="0"/>
              </a:rPr>
              <a:t>i</a:t>
            </a:r>
            <a:r>
              <a:rPr lang="en-US" altLang="en-US" sz="1700">
                <a:latin typeface="cmmi10" pitchFamily="34" charset="0"/>
              </a:rPr>
              <a:t> </a:t>
            </a:r>
            <a:r>
              <a:rPr lang="en-US" altLang="en-US" sz="1700"/>
              <a:t>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</a:t>
            </a:r>
            <a:r>
              <a:rPr lang="en-US" altLang="en-US" sz="2000" b="1" i="1" u="sng"/>
              <a:t>logistic regression</a:t>
            </a:r>
            <a:r>
              <a:rPr lang="en-US" altLang="en-US" sz="2000"/>
              <a:t> model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y </a:t>
            </a:r>
            <a:r>
              <a:rPr lang="en-US" altLang="en-US" sz="1700">
                <a:latin typeface="cmmi10" pitchFamily="34" charset="0"/>
              </a:rPr>
              <a:t>²</a:t>
            </a:r>
            <a:r>
              <a:rPr lang="en-US" altLang="en-US" sz="1700"/>
              <a:t> {0, 1} has some mean p</a:t>
            </a:r>
            <a:r>
              <a:rPr lang="en-US" altLang="en-US" sz="1700" baseline="-25000"/>
              <a:t>i</a:t>
            </a:r>
            <a:r>
              <a:rPr lang="en-US" altLang="en-US" sz="1700"/>
              <a:t> 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25000">
                <a:latin typeface="cmmi10" pitchFamily="34" charset="0"/>
              </a:rPr>
              <a:t>i</a:t>
            </a:r>
            <a:r>
              <a:rPr lang="en-US" altLang="en-US" sz="1700"/>
              <a:t> = g(p</a:t>
            </a:r>
            <a:r>
              <a:rPr lang="en-US" altLang="en-US" sz="1700" baseline="-25000"/>
              <a:t>i</a:t>
            </a:r>
            <a:r>
              <a:rPr lang="en-US" altLang="en-US" sz="1700"/>
              <a:t>) has some linear structure [ g(p) = log p/(1-p) ! 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There is a statistical distribution Binomial(</a:t>
            </a:r>
            <a:r>
              <a:rPr lang="en-US" altLang="en-US" sz="1700" i="1"/>
              <a:t>n</a:t>
            </a:r>
            <a:r>
              <a:rPr lang="en-US" altLang="en-US" sz="1700" i="1" baseline="-25000"/>
              <a:t>i</a:t>
            </a:r>
            <a:r>
              <a:rPr lang="en-US" altLang="en-US" sz="1700"/>
              <a:t>, *) that describes unmodeled variation around p</a:t>
            </a:r>
            <a:r>
              <a:rPr lang="en-US" altLang="en-US" sz="1700" baseline="-25000"/>
              <a:t>i</a:t>
            </a:r>
            <a:r>
              <a:rPr lang="en-US" altLang="en-US" sz="1700"/>
              <a:t> 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(if </a:t>
            </a:r>
            <a:r>
              <a:rPr lang="en-US" altLang="en-US" sz="1700" i="1"/>
              <a:t>n</a:t>
            </a:r>
            <a:r>
              <a:rPr lang="en-US" altLang="en-US" sz="1700" i="1" baseline="-25000"/>
              <a:t>i</a:t>
            </a:r>
            <a:r>
              <a:rPr lang="en-US" altLang="en-US" sz="1700" i="1"/>
              <a:t> = 1</a:t>
            </a:r>
            <a:r>
              <a:rPr lang="en-US" altLang="en-US" sz="1700"/>
              <a:t> for all </a:t>
            </a:r>
            <a:r>
              <a:rPr lang="en-US" altLang="en-US" sz="1700" i="1"/>
              <a:t>i</a:t>
            </a:r>
            <a:r>
              <a:rPr lang="en-US" altLang="en-US" sz="1700"/>
              <a:t>, this is the </a:t>
            </a:r>
            <a:r>
              <a:rPr lang="en-US" altLang="en-US" sz="1700" i="1"/>
              <a:t>Bernoulli</a:t>
            </a:r>
            <a:r>
              <a:rPr lang="en-US" altLang="en-US" sz="1700"/>
              <a:t>(</a:t>
            </a:r>
            <a:r>
              <a:rPr lang="en-US" altLang="en-US" sz="1700" i="1"/>
              <a:t>p</a:t>
            </a:r>
            <a:r>
              <a:rPr lang="en-US" altLang="en-US" sz="1700" i="1" baseline="-25000"/>
              <a:t>i</a:t>
            </a:r>
            <a:r>
              <a:rPr lang="en-US" altLang="en-US" sz="1700"/>
              <a:t>) logistic regression model)</a:t>
            </a:r>
          </a:p>
        </p:txBody>
      </p:sp>
      <p:pic>
        <p:nvPicPr>
          <p:cNvPr id="10246" name="Picture 2 1">
            <a:extLst>
              <a:ext uri="{FF2B5EF4-FFF2-40B4-BE49-F238E27FC236}">
                <a16:creationId xmlns:a16="http://schemas.microsoft.com/office/drawing/2014/main" id="{577F1E8B-EA36-4775-AF7E-351015C6E0B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532447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>
            <a:extLst>
              <a:ext uri="{FF2B5EF4-FFF2-40B4-BE49-F238E27FC236}">
                <a16:creationId xmlns:a16="http://schemas.microsoft.com/office/drawing/2014/main" id="{B9462635-FB8E-4949-A21D-48EE3582B45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670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6703637F-69A4-473C-AA98-6A88413DD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49F5AB-D71A-4035-B7DA-EA0417C9DFC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1" name="Date Placeholder 5">
            <a:extLst>
              <a:ext uri="{FF2B5EF4-FFF2-40B4-BE49-F238E27FC236}">
                <a16:creationId xmlns:a16="http://schemas.microsoft.com/office/drawing/2014/main" id="{9EDB29D6-4CB0-4DB2-9126-A3DDE9D42E1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393473-8F7B-4DDB-A090-B193C9A29C4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3B80AEE-64B0-445E-B0F9-135BA2C44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</a:t>
            </a:r>
            <a:r>
              <a:rPr lang="en-US" altLang="en-US" sz="2400" b="1" i="1" u="sng"/>
              <a:t>generalized linear model (glm)</a:t>
            </a:r>
            <a:r>
              <a:rPr lang="en-US" altLang="en-US" sz="2400"/>
              <a:t>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y</a:t>
            </a:r>
            <a:r>
              <a:rPr lang="en-US" altLang="en-US" sz="1800" baseline="-25000"/>
              <a:t>i</a:t>
            </a:r>
            <a:r>
              <a:rPr lang="en-US" altLang="en-US" sz="1800"/>
              <a:t> has some mean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</a:t>
            </a:r>
            <a:r>
              <a:rPr lang="en-US" altLang="en-US" sz="1800">
                <a:latin typeface="cmmi10" pitchFamily="34" charset="0"/>
              </a:rPr>
              <a:t>µ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 = g(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) has some linear structure [g(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/>
              <a:t>) is the “link function”]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There is a statistical distribution f(y</a:t>
            </a:r>
            <a:r>
              <a:rPr lang="en-US" altLang="en-US" sz="1800" baseline="-25000"/>
              <a:t>i</a:t>
            </a:r>
            <a:r>
              <a:rPr lang="en-US" altLang="en-US" sz="1800"/>
              <a:t>|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 …)  that describes unmodeled variation around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There may be other parameters “…” in</a:t>
            </a:r>
            <a:r>
              <a:rPr lang="en-US" altLang="en-US" sz="1800"/>
              <a:t> f(y</a:t>
            </a:r>
            <a:r>
              <a:rPr lang="en-US" altLang="en-US" sz="1800" baseline="-25000"/>
              <a:t>i</a:t>
            </a:r>
            <a:r>
              <a:rPr lang="en-US" altLang="en-US" sz="1800"/>
              <a:t>|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 …) </a:t>
            </a:r>
            <a:r>
              <a:rPr lang="en-US" altLang="en-US" sz="1800" i="1"/>
              <a:t>but the “main” parameter is</a:t>
            </a:r>
            <a:r>
              <a:rPr lang="en-US" altLang="en-US" sz="1800"/>
              <a:t>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 = g</a:t>
            </a:r>
            <a:r>
              <a:rPr lang="en-US" altLang="en-US" sz="1800" baseline="30000"/>
              <a:t>-1</a:t>
            </a:r>
            <a:r>
              <a:rPr lang="en-US" altLang="en-US" sz="1800"/>
              <a:t>(</a:t>
            </a:r>
            <a:r>
              <a:rPr lang="en-US" altLang="en-US" sz="1800">
                <a:latin typeface="cmmi10" pitchFamily="34" charset="0"/>
              </a:rPr>
              <a:t>µ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) = g</a:t>
            </a:r>
            <a:r>
              <a:rPr lang="en-US" altLang="en-US" sz="1800" baseline="30000"/>
              <a:t>-1</a:t>
            </a:r>
            <a:r>
              <a:rPr lang="en-US" altLang="en-US" sz="1800"/>
              <a:t>(X</a:t>
            </a:r>
            <a:r>
              <a:rPr lang="en-US" altLang="en-US" sz="1800" baseline="-25000"/>
              <a:t>i</a:t>
            </a:r>
            <a:r>
              <a:rPr lang="en-US" altLang="en-US" sz="1800">
                <a:latin typeface="cmmi10" pitchFamily="34" charset="0"/>
              </a:rPr>
              <a:t>¯</a:t>
            </a:r>
            <a:r>
              <a:rPr lang="en-US" altLang="en-US" sz="1800"/>
              <a:t>)</a:t>
            </a:r>
            <a:endParaRPr lang="en-US" altLang="en-US" sz="1800" i="1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For </a:t>
            </a:r>
            <a:r>
              <a:rPr lang="en-US" altLang="en-US" sz="2100" i="1" u="sng"/>
              <a:t>ordinary linear 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f(y</a:t>
            </a:r>
            <a:r>
              <a:rPr lang="en-US" altLang="en-US" sz="1800" baseline="-25000"/>
              <a:t>i</a:t>
            </a:r>
            <a:r>
              <a:rPr lang="en-US" altLang="en-US" sz="1800"/>
              <a:t>|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 …) = N(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latin typeface="cmmi10" pitchFamily="34" charset="0"/>
              </a:rPr>
              <a:t>¾</a:t>
            </a:r>
            <a:r>
              <a:rPr lang="en-US" altLang="en-US" sz="1800" baseline="30000">
                <a:latin typeface="cmmi10" pitchFamily="34" charset="0"/>
              </a:rPr>
              <a:t>2</a:t>
            </a:r>
            <a:r>
              <a:rPr lang="en-US" altLang="en-US" sz="1800"/>
              <a:t>)    [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g(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/>
              <a:t>) =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/>
              <a:t>  [the “identity link function”]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For </a:t>
            </a:r>
            <a:r>
              <a:rPr lang="en-US" altLang="en-US" sz="2100" i="1" u="sng"/>
              <a:t>logistic 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f(y</a:t>
            </a:r>
            <a:r>
              <a:rPr lang="en-US" altLang="en-US" sz="1800" baseline="-25000"/>
              <a:t>i</a:t>
            </a:r>
            <a:r>
              <a:rPr lang="en-US" altLang="en-US" sz="1800"/>
              <a:t>|p</a:t>
            </a:r>
            <a:r>
              <a:rPr lang="en-US" altLang="en-US" sz="1800" baseline="-25000"/>
              <a:t>i</a:t>
            </a:r>
            <a:r>
              <a:rPr lang="en-US" altLang="en-US" sz="1800"/>
              <a:t>) = Binomial(n</a:t>
            </a:r>
            <a:r>
              <a:rPr lang="en-US" altLang="en-US" sz="1800" baseline="-25000"/>
              <a:t>i</a:t>
            </a:r>
            <a:r>
              <a:rPr lang="en-US" altLang="en-US" sz="1800"/>
              <a:t>, p</a:t>
            </a:r>
            <a:r>
              <a:rPr lang="en-US" altLang="en-US" sz="1800" baseline="-25000"/>
              <a:t>i</a:t>
            </a:r>
            <a:r>
              <a:rPr lang="en-US" altLang="en-US" sz="1800"/>
              <a:t>) or Bernoulli(p</a:t>
            </a:r>
            <a:r>
              <a:rPr lang="en-US" altLang="en-US" sz="1800" baseline="-25000"/>
              <a:t>i</a:t>
            </a:r>
            <a:r>
              <a:rPr lang="en-US" altLang="en-US" sz="1800"/>
              <a:t>)          [p</a:t>
            </a:r>
            <a:r>
              <a:rPr lang="en-US" altLang="en-US" sz="1800" baseline="-25000"/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g(p) = log p/(1-p) [the “logit link function”]</a:t>
            </a:r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86B22AB8-31E7-4588-BD66-CEDBEF86C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Generalized Linear Models</a:t>
            </a:r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55C17BA0-3CC0-493D-AF96-C7F6989911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29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EE2CDFF-96F9-4F88-907B-3F0729348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Other Common GLM’s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50628ED5-4F09-4407-8EF9-A8EB8FAFA3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9407AC-82E6-4A66-AE5E-BDDE41AED975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0" name="Date Placeholder 4">
            <a:extLst>
              <a:ext uri="{FF2B5EF4-FFF2-40B4-BE49-F238E27FC236}">
                <a16:creationId xmlns:a16="http://schemas.microsoft.com/office/drawing/2014/main" id="{44B4FFBD-BECE-4FB5-9E05-F8F187979291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DDC727-D04D-474B-ADE7-DDE25DB0F165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A2465EE-D6AE-4D7A-9A76-74598DA57A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593" t="-1536" r="-815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DCCE1A64-2A2E-4B4F-8D26-4051B03637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DFF500-F2B8-43A3-BE68-AE98DE7F9D4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3" name="Date Placeholder 5">
            <a:extLst>
              <a:ext uri="{FF2B5EF4-FFF2-40B4-BE49-F238E27FC236}">
                <a16:creationId xmlns:a16="http://schemas.microsoft.com/office/drawing/2014/main" id="{D95DE6F4-BF1E-46BB-8EC7-B0A7DE7E5C5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4CF637-E319-4A93-AEA8-D70C83373A8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7E3F315-13D0-45D1-9487-F1FD40F50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6ADE5754-E0B7-4DD6-8AD4-138FCD587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Poisson Regression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y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cmmi10" pitchFamily="34" charset="0"/>
              </a:rPr>
              <a:t>²</a:t>
            </a:r>
            <a:r>
              <a:rPr lang="en-US" altLang="en-US"/>
              <a:t> {0, 1, 2, 3, …}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f(y</a:t>
            </a:r>
            <a:r>
              <a:rPr lang="en-US" altLang="en-US" baseline="-25000"/>
              <a:t>i</a:t>
            </a:r>
            <a:r>
              <a:rPr lang="en-US" altLang="en-US"/>
              <a:t>|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) = Poiss(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i="1" baseline="-25000">
                <a:latin typeface="cmmi10" pitchFamily="34" charset="0"/>
              </a:rPr>
              <a:t>i</a:t>
            </a:r>
            <a:r>
              <a:rPr lang="en-US" altLang="en-US"/>
              <a:t>) [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i="1" baseline="-25000">
                <a:latin typeface="cmmi10" pitchFamily="34" charset="0"/>
              </a:rPr>
              <a:t>i</a:t>
            </a:r>
            <a:r>
              <a:rPr lang="en-US" altLang="en-US"/>
              <a:t> = E[y</a:t>
            </a:r>
            <a:r>
              <a:rPr lang="en-US" altLang="en-US" i="1" baseline="-25000"/>
              <a:t>i</a:t>
            </a:r>
            <a:r>
              <a:rPr lang="en-US" altLang="en-US"/>
              <a:t>]]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 </a:t>
            </a:r>
            <a:r>
              <a:rPr lang="en-US" altLang="en-US">
                <a:latin typeface="cmmi10" pitchFamily="34" charset="0"/>
              </a:rPr>
              <a:t>µ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 = log(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) = X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cmmi10" pitchFamily="34" charset="0"/>
              </a:rPr>
              <a:t>¯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will fit this model to data, and then look at some modifications of the model involving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offsets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overdispersion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zero-inflation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(the same kinds of modifications can be helpful with logistic regression and other GLM’s…)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C2805C26-7702-4B9F-BF75-AF132C120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6F671C-EDBA-4902-A4B5-6DF6FB66B45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1" name="Date Placeholder 5">
            <a:extLst>
              <a:ext uri="{FF2B5EF4-FFF2-40B4-BE49-F238E27FC236}">
                <a16:creationId xmlns:a16="http://schemas.microsoft.com/office/drawing/2014/main" id="{6820C713-9AD5-48F1-A0D2-471BF07101F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8B609D-617F-47B6-87B9-28A194D22F3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A7C3ED41-9897-4677-958F-05A77A44A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The Data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5094B2F2-CC18-4CE0-91AB-2FC053219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/>
              <a:t>Data from an experiment on the effectiveness of an "integrated pest management system" in apartment buildings in a particular city</a:t>
            </a:r>
          </a:p>
          <a:p>
            <a:pPr eaLnBrk="1" hangingPunct="1"/>
            <a:endParaRPr lang="en-US" altLang="en-US"/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5368502A-CE16-45A6-B5AE-248C9E32C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54350"/>
            <a:ext cx="82677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roachdata &lt;- read.csv ("roachdata.csv")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str(roachdata)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'data.frame':   262 obs. of  6 variables: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X        : int  1 2 3 4 5 6 7 8       [observation number]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y        : int  153 127 7 7 0 0       [# of roaches trapped after expmt]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roach1   : num  308 331.25 1.67       [# of roaches before experiment]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treatment: int  1 1 1 1 1 1 1 1       [pest mgmt tx in this apt bldg?]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senior   : int  0 0 0 0 0 0 0 0       [apts restricted to sr citzns?]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exposure2: num  0.8 0.6 1 1 1.14      [avg # of trap-days per apt for y]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8E37A1D1-361B-473B-8BE3-56DD5B434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C742DC-AA52-4A95-92B7-80955934E72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59" name="Date Placeholder 5">
            <a:extLst>
              <a:ext uri="{FF2B5EF4-FFF2-40B4-BE49-F238E27FC236}">
                <a16:creationId xmlns:a16="http://schemas.microsoft.com/office/drawing/2014/main" id="{5FC4A6B5-F5F2-4902-9830-D2E1F1DC781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6CB8E6-BA19-4FD7-B6E9-BFEDE86C7E6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66868D63-D7BF-4230-AB7B-DEEA280FE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Fitting the Model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51E38DEA-FB20-4A45-9B5E-175E04453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&gt; glm.0 &lt;- glm (y ~ roach1 + treatment + senior,        family=poisson)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&gt; summary(glm.0)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Coefficients: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		        Estimate Std. Error z value Pr(&gt;|z|)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(Intercept)  3.136e+00  2.124e-02  147.64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roach1       6.444e-03  8.832e-05   72.97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treatment   -5.124e-01  2.465e-02  -20.79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senior      -3.760e-01  3.355e-02  -11.21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>
              <a:latin typeface="Courier New" panose="02070309020205020404" pitchFamily="49" charset="0"/>
            </a:endParaRPr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id="{61B089E5-FCA5-4E92-95DC-5F911061D74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7850"/>
            <a:ext cx="83264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10">
            <a:extLst>
              <a:ext uri="{FF2B5EF4-FFF2-40B4-BE49-F238E27FC236}">
                <a16:creationId xmlns:a16="http://schemas.microsoft.com/office/drawing/2014/main" id="{FD3299A1-6E26-4A79-92BA-144364D21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20574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8.49268"/>
  <p:tag name="LATEXADDIN" val="\documentclass{article}&#10;\usepackage{amsmath}&#10;\pagestyle{empty}&#10;\begin{document}&#10;\sf&#10;&#10;&#10;$\hat y$ &#10;&#10;\end{document}"/>
  <p:tag name="IGUANATEXSIZE" val="30"/>
  <p:tag name="IGUANATEXCURSOR" val="96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6.4642"/>
  <p:tag name="ORIGINALWIDTH" val="644.1694"/>
  <p:tag name="OUTPUTDPI" val="1200"/>
  <p:tag name="LATEXADDIN" val="\documentclass{article}\pagestyle{empty}&#10;\begin{document}&#10;\[&#10; z_i = \frac{y_i - \lambda_i}{\sqrt{\lambda_i}}&#10;\]&#10;\end{document}&#10;"/>
  <p:tag name="IGUANATEXSIZE" val="20"/>
  <p:tag name="IGUANATEXCURSOR" val="127"/>
  <p:tag name="TRANSPARENCY" val="True"/>
  <p:tag name="FILENAME" val=""/>
  <p:tag name="INPUTTYPE" val="0"/>
  <p:tag name="LATEXENGINEID" val="0"/>
  <p:tag name="TEMPFOLDER" val="C:\Users\junke\t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073"/>
  <p:tag name="ORIGINALWIDTH" val="301.4623"/>
  <p:tag name="OUTPUTDPI" val="1200"/>
  <p:tag name="LATEXADDIN" val="\documentclass{article}\pagestyle{empty}&#10;\begin{document}&#10;\[&#10; \sum_{i=1}^n z_i^2&#10;\]&#10;\end{document}&#10;"/>
  <p:tag name="IGUANATEXSIZE" val="20"/>
  <p:tag name="IGUANATEXCURSOR" val="99"/>
  <p:tag name="TRANSPARENCY" val="False"/>
  <p:tag name="FILENAME" val=""/>
  <p:tag name="INPUTTYPE" val="0"/>
  <p:tag name="LATEXENGINEID" val="0"/>
  <p:tag name="TEMPFOLDER" val="C:\Users\junke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.7042"/>
  <p:tag name="ORIGINALWIDTH" val="3216.348"/>
  <p:tag name="LATEXADDIN" val="\documentclass{article}&#10;\usepackage{amsmath}&#10;\pagestyle{empty}&#10;\begin{document}&#10;\sf&#10;&#10;\begin{eqnarray*}&#10;\log P[Y_i\leq k]/P[Y_i&gt;k] &amp; = &amp; c_k - (-0.9745)\cdot &#10;1_{\{\mbox{$i$ is a Dem}\}} \\&#10;&amp; = &amp;  c_k + (0.9745)\cdot &#10;1_{\{\mbox{$i$ is a Dem}\}}&#10;\end{eqnarray*}&#10;&#10;\end{document}"/>
  <p:tag name="IGUANATEXSIZE" val="30"/>
  <p:tag name="IGUANATEXCURSOR" val="201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3.746"/>
  <p:tag name="ORIGINALWIDTH" val="4280.465"/>
  <p:tag name="LATEXADDIN" val="\documentclass{article}&#10;\usepackage{amsmath}&#10;\pagestyle{empty}&#10;\begin{document}&#10;\sf&#10;\noindent&#10;The model is&#10;\[&#10;\log P[Y_i\leq k]/P[Y_i&gt;k] = c_k - X_i\beta&#10;\]&#10;so&#10;\[&#10;P[Y_i\leq k]/P[Y_i&gt;k] = \gamma_k\cdot e^{-X_i\beta}&#10;\]&#10;so for two individuals $i$ and $j$, &#10;\[&#10;\frac{P[Y_i\leq k]/P[Y_i&gt;k]}{P[Y_j\leq k]/P[Y_j&gt;k]} = e^{-(X_i-X_j)\beta} \equiv c_{ij}&#10;\]&#10;or &#10;\[&#10;P[Y_i\leq k]/P[Y_i&gt;k] = c_{ij}\,P[Y_j\leq k]/P[Y_j&gt;k]&#10;\]&#10;that is, the odds of $Y_i\leq k$ is always the same constant times the odds of $Y_j\leq k$, for every $k$: &#10;&#10;\end{document}"/>
  <p:tag name="IGUANATEXSIZE" val="30"/>
  <p:tag name="IGUANATEXCURSOR" val="393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5.7068"/>
  <p:tag name="ORIGINALWIDTH" val="3070.866"/>
  <p:tag name="LATEXADDIN" val="\documentclass{article}&#10;\usepackage{amsmath}&#10;\pagestyle{empty}&#10;\begin{document}&#10;\sf&#10;\parbox{1.75in}{&#10;\noindent&#10;\begin{eqnarray*}&#10;   \log P[Y_i=k|X_i]/P[Y_i=1|X_i] &amp; = &amp; c_k + X_i\beta_{k} \\&#10;   &amp;  &amp; c_k + \beta_k 1_{\{\mbox{$i$ is a Dem}\}}&#10;\end{eqnarray*}&#10;}&#10;&#10;&#10;\end{document}"/>
  <p:tag name="IGUANATEXSIZE" val="30"/>
  <p:tag name="IGUANATEXCURSOR" val="204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2186.727"/>
  <p:tag name="LATEXADDIN" val="\documentclass{article}\pagestyle{empty}&#10;\begin{document}&#10;\sf&#10;\begin{eqnarray*}&#10; y_i &amp; \stackrel{indep}{\sim} &amp; N(\theta_i,\sigma^2)&#10; ,  ~ i=1,\ldots, n \\&#10; \theta_i &amp; = &amp; X_i\beta ~~~= ~~~\beta_0 X_{i0} + \cdots \beta_p X_{ip}&#10;\end{eqnarray*}&#10;\end{document}&#10;"/>
  <p:tag name="IGUANATEXSIZE" val="20"/>
  <p:tag name="IGUANATEXCURSOR" val="226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9419"/>
  <p:tag name="ORIGINALWIDTH" val="3130.859"/>
  <p:tag name="LATEXADDIN" val="\documentclass{article}\pagestyle{empty}&#10;\begin{document}&#10;\sf&#10;\begin{eqnarray*}&#10; y_i &amp; \stackrel{indep}{\sim} &amp; Binomial(n_i, p_i)&#10; ,  ~ i=1,\ldots, n \\&#10; \theta_i &amp; = &amp;  \log\frac{p_i}{1-p_i} ~~~ = ~~~ X_i\beta &#10;  ~~~ = ~~~  \beta_0 X_{i0} + \cdots \beta_p X_{ip}&#10;\end{eqnarray*}&#10;\end{document}&#10;"/>
  <p:tag name="IGUANATEXSIZE" val="20"/>
  <p:tag name="IGUANATEXCURSOR" val="219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3.9557"/>
  <p:tag name="ORIGINALWIDTH" val="2882.64"/>
  <p:tag name="OUTPUTDPI" val="1200"/>
  <p:tag name="LATEXADDIN" val="\documentclass{article}\pagestyle{empty}&#10;\begin{document}&#10;\sf&#10;\begin{eqnarray*}&#10; y_i &amp; \stackrel{indep}{\sim} &amp;f(y_i | \mu_i, \ldots)&#10; ,  ~ i=1,\ldots, n \\&#10; \theta_i &amp; = &amp;  g(\mu_i) ~~~ = ~~~ X_i\beta &#10;  ~~~ = ~~~  \beta_1 X_{i1} + \cdots \beta_k X_{ik}&#10;\end{eqnarray*}&#10;\end{document}&#10;"/>
  <p:tag name="IGUANATEXSIZE" val="20"/>
  <p:tag name="IGUANATEXCURSOR" val="286"/>
  <p:tag name="TRANSPARENCY" val="False"/>
  <p:tag name="FILENAME" val=""/>
  <p:tag name="INPUTTYPE" val="0"/>
  <p:tag name="LATEXENGINEID" val="0"/>
  <p:tag name="TEMPFOLDER" val="C:\Users\junke\t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5.4143"/>
  <p:tag name="ORIGINALWIDTH" val="4554.93"/>
  <p:tag name="LATEXADDIN" val="\documentclass{article}\pagestyle{empty}&#10;\begin{document}&#10;\begin{eqnarray*}&#10; \lambda_i &amp; =&amp; E[Y_i]\\&#10; \log \lambda_i &amp;= &amp; 3.14 + 0.0064 (roach1) - 0.5(treatment) - 0.38(senior)\\&#10; \lambda_i &amp; =&amp; \exp(3.14 + 0.0064 (roach1) - 0.5(treatment) - 0.38(senior))\\&#10; &amp; = &amp; \exp(3.14)\exp(0.0064(roach1))\exp(-0.5(treatment))\exp(- 0.38(senior))&#10;\end{eqnarray*}&#10;\end{document}&#10;"/>
  <p:tag name="IGUANATEXSIZE" val="20"/>
  <p:tag name="IGUANATEXCURSOR" val="21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9835"/>
  <p:tag name="ORIGINALWIDTH" val="620.9224"/>
  <p:tag name="OUTPUTDPI" val="1200"/>
  <p:tag name="LATEXADDIN" val="\documentclass{article}\pagestyle{empty}&#10;\begin{document}&#10;\[&#10; \lambda_i = u_i e^{X_i\beta}&#10;\]&#10;\end{document}&#10;"/>
  <p:tag name="IGUANATEXSIZE" val="20"/>
  <p:tag name="IGUANATEXCURSOR" val="109"/>
  <p:tag name="TRANSPARENCY" val="False"/>
  <p:tag name="FILENAME" val=""/>
  <p:tag name="INPUTTYPE" val="0"/>
  <p:tag name="LATEXENGINEID" val="0"/>
  <p:tag name="TEMPFOLDER" val="C:\Users\junke\t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73.341"/>
  <p:tag name="OUTPUTDPI" val="1200"/>
  <p:tag name="LATEXADDIN" val="\documentclass{article}\pagestyle{empty}&#10;\begin{document}&#10;\[&#10; \log(\lambda_i) = \log(u_i) + X_i\beta&#10;\]&#10;\end{document}&#10;"/>
  <p:tag name="IGUANATEXSIZE" val="20"/>
  <p:tag name="IGUANATEXCURSOR" val="119"/>
  <p:tag name="TRANSPARENCY" val="False"/>
  <p:tag name="FILENAME" val=""/>
  <p:tag name="INPUTTYPE" val="0"/>
  <p:tag name="LATEXENGINEID" val="0"/>
  <p:tag name="TEMPFOLDER" val="C:\Users\junke\t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78.1777"/>
  <p:tag name="LATEXADDIN" val="\documentclass{article}&#10;\usepackage{amsmath}&#10;\pagestyle{empty}&#10;\begin{document}&#10;\sf&#10;&#10;$y_i - \hat y_i &lt; 0 $&#10;&#10;\end{document}"/>
  <p:tag name="IGUANATEXSIZE" val="30"/>
  <p:tag name="IGUANATEXCURSOR" val="105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6057</TotalTime>
  <Words>3909</Words>
  <Application>Microsoft Office PowerPoint</Application>
  <PresentationFormat>On-screen Show (4:3)</PresentationFormat>
  <Paragraphs>531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cmmi7</vt:lpstr>
      <vt:lpstr>Wingdings</vt:lpstr>
      <vt:lpstr>Garamond</vt:lpstr>
      <vt:lpstr>cmsy10</vt:lpstr>
      <vt:lpstr>cmmi5</vt:lpstr>
      <vt:lpstr>cmex10</vt:lpstr>
      <vt:lpstr>Arial</vt:lpstr>
      <vt:lpstr>cmr10</vt:lpstr>
      <vt:lpstr>Cambria Math</vt:lpstr>
      <vt:lpstr>cmr7</vt:lpstr>
      <vt:lpstr>cmmi10</vt:lpstr>
      <vt:lpstr>Calibri</vt:lpstr>
      <vt:lpstr>Courier New</vt:lpstr>
      <vt:lpstr>Edge</vt:lpstr>
      <vt:lpstr>36-617: Applied Linear Regression </vt:lpstr>
      <vt:lpstr>Announcements…</vt:lpstr>
      <vt:lpstr>Outline</vt:lpstr>
      <vt:lpstr>Linear Regression, Logistic Regression</vt:lpstr>
      <vt:lpstr>Generalized Linear Models</vt:lpstr>
      <vt:lpstr>Two Other Common GLM’s</vt:lpstr>
      <vt:lpstr>Poisson Regression</vt:lpstr>
      <vt:lpstr>Poisson Regression – The Data</vt:lpstr>
      <vt:lpstr>Poisson Regression – Fitting the Model</vt:lpstr>
      <vt:lpstr>Poisson Regression – Interpreting the Coefficients</vt:lpstr>
      <vt:lpstr>Poisson Regression - Exposure</vt:lpstr>
      <vt:lpstr>Poisson Regression – Exposure</vt:lpstr>
      <vt:lpstr>Poisson Regression – Exposure and Offsets</vt:lpstr>
      <vt:lpstr>Why didn’t log(exposure2) matter much?</vt:lpstr>
      <vt:lpstr>Poisson Regression – Looking at Residuals</vt:lpstr>
      <vt:lpstr>R’s residual plots for glm()’s</vt:lpstr>
      <vt:lpstr>Poisson Regression – Looking at Residuals</vt:lpstr>
      <vt:lpstr>What can we learn from the binned residual plots?</vt:lpstr>
      <vt:lpstr>Let’s see what mmplot tells us…</vt:lpstr>
      <vt:lpstr>Check distribution of the residuals…</vt:lpstr>
      <vt:lpstr>Poisson Regression: Testing Overdispersion</vt:lpstr>
      <vt:lpstr>Poisson Regression – Testing Lack of Fit</vt:lpstr>
      <vt:lpstr>Poisson Regression - Overdispersion</vt:lpstr>
      <vt:lpstr>Poisson Regression - Overdispersion</vt:lpstr>
      <vt:lpstr>Poisson Regression – Zero Inflation</vt:lpstr>
      <vt:lpstr>Aside: DHARMa also has tests for overdispersion and zero-inflation</vt:lpstr>
      <vt:lpstr>Poisson Regression – Zero Inflation</vt:lpstr>
      <vt:lpstr>Crude “Model” for Zero Inflation</vt:lpstr>
      <vt:lpstr>Poisson Regression – Zero Inflation</vt:lpstr>
      <vt:lpstr>Modeling multinomial data</vt:lpstr>
      <vt:lpstr>A Cumulative Logit Model</vt:lpstr>
      <vt:lpstr>A Baseline Category Logit Model</vt:lpstr>
      <vt:lpstr>Let’s try on a small data set with ordered categories…</vt:lpstr>
      <vt:lpstr>Fitting the model…</vt:lpstr>
      <vt:lpstr>Predictions…</vt:lpstr>
      <vt:lpstr>Aside… What does “polr” mean?</vt:lpstr>
      <vt:lpstr>Is the polr model valid for this data?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189</cp:revision>
  <cp:lastPrinted>2018-10-22T01:56:46Z</cp:lastPrinted>
  <dcterms:created xsi:type="dcterms:W3CDTF">2010-08-21T13:04:59Z</dcterms:created>
  <dcterms:modified xsi:type="dcterms:W3CDTF">2022-10-03T19:03:55Z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