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9" r:id="rId22"/>
    <p:sldId id="280" r:id="rId23"/>
    <p:sldId id="277" r:id="rId2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mmi10" panose="020B0604020202020204"/>
      <p:regular r:id="rId31"/>
    </p:embeddedFont>
    <p:embeddedFont>
      <p:font typeface="cmmi5" panose="020B0604020202020204"/>
      <p:regular r:id="rId32"/>
    </p:embeddedFont>
    <p:embeddedFont>
      <p:font typeface="cmmi7" panose="020B0604020202020204"/>
      <p:regular r:id="rId33"/>
    </p:embeddedFont>
    <p:embeddedFont>
      <p:font typeface="cmmi9" panose="020B0604020202020204"/>
      <p:regular r:id="rId34"/>
    </p:embeddedFont>
    <p:embeddedFont>
      <p:font typeface="cmr10" panose="020B0604020202020204"/>
      <p:regular r:id="rId35"/>
    </p:embeddedFont>
    <p:embeddedFont>
      <p:font typeface="cmr5" panose="020B0604020202020204"/>
      <p:regular r:id="rId36"/>
    </p:embeddedFont>
    <p:embeddedFont>
      <p:font typeface="cmr6" panose="020B0604020202020204"/>
      <p:regular r:id="rId37"/>
    </p:embeddedFont>
    <p:embeddedFont>
      <p:font typeface="cmr7" panose="020B0604020202020204"/>
      <p:regular r:id="rId38"/>
    </p:embeddedFont>
    <p:embeddedFont>
      <p:font typeface="cmr9" panose="020B0604020202020204"/>
      <p:regular r:id="rId39"/>
    </p:embeddedFont>
    <p:embeddedFont>
      <p:font typeface="cmss10" panose="020B0604020202020204"/>
      <p:regular r:id="rId40"/>
    </p:embeddedFont>
    <p:embeddedFont>
      <p:font typeface="cmss9" panose="020B0604020202020204"/>
      <p:regular r:id="rId41"/>
    </p:embeddedFont>
    <p:embeddedFont>
      <p:font typeface="cmsy10" panose="020B0604020202020204"/>
      <p:regular r:id="rId42"/>
    </p:embeddedFont>
    <p:embeddedFont>
      <p:font typeface="cmsy6" panose="020B0604020202020204"/>
      <p:regular r:id="rId43"/>
    </p:embeddedFont>
    <p:embeddedFont>
      <p:font typeface="cmsy7" panose="020B0604020202020204"/>
      <p:regular r:id="rId44"/>
    </p:embeddedFont>
    <p:embeddedFont>
      <p:font typeface="cmsy9" panose="020B0604020202020204"/>
      <p:regular r:id="rId45"/>
    </p:embeddedFont>
    <p:embeddedFont>
      <p:font typeface="Garamond" panose="02020404030301010803" pitchFamily="18" charset="0"/>
      <p:regular r:id="rId46"/>
      <p:bold r:id="rId47"/>
      <p:italic r:id="rId48"/>
    </p:embeddedFont>
  </p:embeddedFontLst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51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AD892D6-84E7-1886-0FF0-55E2B53DEB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6BBF4AE-65E7-8F9D-7C0E-C3C0971BE8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444854D8-5EA3-1554-67B8-E96E3F685FE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F3D9FB22-6A2A-CC73-CAB5-C55A7527EB3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79C11B4-E10D-4730-91B0-73C90C292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7C0DCC8-12B1-62F5-8BB0-B4FC4B650E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42AB258-CA84-D502-AC0F-8D4EE74827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509E626-C3AC-9190-D866-5FFBC14DE42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98267E9-E0B1-F64B-D480-809C15E2A80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0DBE3CD-23D6-DE9F-4B86-10178E3237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D536500-E208-9B54-B312-F825E5158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9F687A05-0A8F-4CED-BDB4-0CEC8A63E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8C1F573-822D-D101-5987-2380278ED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920A64-A87E-43E7-86E8-90FC309274DF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22AE208-153B-4F58-E182-B7E604F9C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6F466AD-FCE5-EA1A-8873-327302E5F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074EE65C-ED0F-C89C-5845-1942AB4D1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D6475F60-9128-3D7C-3987-B1532E5A2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61F1E3-D641-8B46-B448-B4FA130109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3ACFD1-6D2E-9755-878E-40F225B497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75D05A-66F6-4E94-88D8-3D4D2798A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C032B03-8831-D8E6-7A17-391F939DE81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6B792-CC24-4172-A1A5-6414ADBDBA05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98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A1A41F-3A31-910D-446F-2F3287540B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819022-34A8-85D2-C306-A42315D7FE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D4AB5-E04C-4D72-9CF6-9630ED0BE7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DFDDC5B-DDF6-E9ED-D198-D28802F9280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E9905-421E-4D0A-9BC5-353648415CFF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88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26CFEE-2778-99F3-EC47-1FCB47DF05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E1A98A-0447-A882-983D-8787EF2B08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B97B9-AC8E-4693-9E54-ADBC1221B9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5A66D1B-4D67-6258-0C58-9C0BAE792C2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F60CC-6D21-4557-89D4-AC6CAB05F63C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30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94043-3DD8-7876-489E-75AFFEC761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9CC0BC-5628-A219-9EFB-9A8D375027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B691B-7057-4A9B-A9D9-99461DE6EB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2449EBE-7ACB-80A7-FB0E-5188A4CFC47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9B563-E1C5-40D6-BFA9-5BD19A976F5A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19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C59833-CE02-C5AE-DEF2-A8129B7DB8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F096D9-3090-CC4A-3F98-A784AC44D1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0FF1-AA2A-48F8-B9EE-1AC8F69E6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2592915-2F2E-15F6-0C02-17355C13F39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F93F6-43C9-4752-93E7-EC625C7D234C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76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10226B-AADE-00F3-2E6A-730C8D8587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89E9AA-E6E6-34C1-5FF2-130D3B5444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A76C0-4936-49B7-9EC3-F975AE634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A0394F4-2457-1DF6-1FBD-00E05F283C8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0761-1408-4A6E-A33D-DBF1D3894E28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6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2DA8D4-5B88-3E33-FED1-F2E5D2F4B3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1665EA-8429-6693-507A-AA11D6FBD3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A195A-F9C1-40AB-A731-278F9B1BAC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E0AB67C-6FA6-40D7-8618-7A259BE370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5D5B3-7DD7-48C0-A4E9-07E6AB5DC0C0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90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D9567D-C456-8124-C42D-95EC022431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F6DECB-F6A0-1460-87CD-E3550B50DE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B26CA-1041-47A6-B3C5-4D038DAE4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70E397-AA0B-02C3-B925-18A69864EED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CEB2-3830-42F0-AC1E-E6CE4C8ABBA0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30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09AE38-70E9-95E6-8CE3-B492B698BF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9E7BCD-F58E-62A2-B388-CEAE5592C6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4A67E-7690-4475-A5EE-A8BD5D170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041E834-6D7D-DF7F-58B6-D65DFF47C16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FACBF-525F-4F9E-9748-B972C6305D28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02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4AE2F2-6502-8DC9-06A4-69FF81B6E1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754C25-A27C-8CA2-08EC-D17543BA2E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0E276-7096-41AC-BE16-01176B946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5F21818-A13D-C3DB-EEDF-3B4F46DB819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8573C-FDAD-4A0A-AB6A-98640C1C9486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36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554F81-3E55-BB53-6325-6D2A6B5A79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1F1DF-D8A3-1E1F-FCBF-ABB3E1FBA7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98E32-40F7-412F-A0AD-F0C89DAB6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C92E31E-D727-9473-A8AB-1A9388C9D01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87C6D-9B48-4B55-87E0-D493FCE31F62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8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12D14C-A106-88E7-564F-9ACC329276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E11991-E239-A336-DDB6-B174789831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7699E-0C2D-4429-8D81-B9D7CC5F0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7A0CCDF-D2F6-1528-CF21-186F865080F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C6006-FA6C-409A-AC0A-172EAEF64650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2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969EB8-B227-933A-BD93-D88CC8D3E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75607C-CA4F-EF11-902B-1B45AC4E7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2208DAF7-2F12-85B8-730C-BF85FB82C3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16D4B69-4792-92DB-4CFE-7830136852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93BF3AF0-327A-4BDD-AF09-AD153664BB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3C46BB3F-9964-E396-8649-30366CA99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552B0A41-A231-0810-F325-D61CB75BB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10C20C19-4E50-C049-6B30-71B71B6B5E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AA6F9358-24E5-4CBF-8B60-9771132B970E}" type="datetime1">
              <a:rPr lang="en-US"/>
              <a:pPr>
                <a:defRPr/>
              </a:pPr>
              <a:t>10/3/2022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5.png"/><Relationship Id="rId5" Type="http://schemas.openxmlformats.org/officeDocument/2006/relationships/tags" Target="../tags/tag18.xml"/><Relationship Id="rId10" Type="http://schemas.openxmlformats.org/officeDocument/2006/relationships/image" Target="../media/image14.png"/><Relationship Id="rId4" Type="http://schemas.openxmlformats.org/officeDocument/2006/relationships/tags" Target="../tags/tag17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2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1.png"/><Relationship Id="rId5" Type="http://schemas.openxmlformats.org/officeDocument/2006/relationships/tags" Target="../tags/tag24.xm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tags" Target="../tags/tag23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28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2.xml"/><Relationship Id="rId7" Type="http://schemas.openxmlformats.org/officeDocument/2006/relationships/image" Target="../media/image30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35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38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3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4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41.png"/><Relationship Id="rId5" Type="http://schemas.openxmlformats.org/officeDocument/2006/relationships/tags" Target="../tags/tag44.xm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tags" Target="../tags/tag43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52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51.png"/><Relationship Id="rId5" Type="http://schemas.openxmlformats.org/officeDocument/2006/relationships/tags" Target="../tags/tag53.xml"/><Relationship Id="rId10" Type="http://schemas.openxmlformats.org/officeDocument/2006/relationships/image" Target="../media/image50.png"/><Relationship Id="rId4" Type="http://schemas.openxmlformats.org/officeDocument/2006/relationships/tags" Target="../tags/tag52.xml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820137E2-B824-2270-1D5B-A98F986949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25D28B-3C19-40D4-B362-F5ED01EF7C66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5A990846-5815-A076-B560-784957BC33F3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DF623C-069F-4BC6-83F2-2A99546B953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10/3/2022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28082F45-C6EC-1EB1-9DDB-5D2FD9935B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F9DBC9C-2DEE-DD95-4039-D0F8DBEFA5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677025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Logistic Regression/GLMs: estimation &amp; diagnostics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7717E781-327C-174F-EF77-14632FC1882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sy7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  <a:r>
              <a:rPr lang="en-US" altLang="en-US" sz="1800">
                <a:latin typeface="cmss10" pitchFamily="34" charset="0"/>
              </a:rPr>
              <a:t>A</a:t>
            </a:r>
            <a:r>
              <a:rPr lang="en-US" altLang="en-US" sz="1800">
                <a:latin typeface="cmss9"/>
              </a:rPr>
              <a:t>A</a:t>
            </a:r>
            <a:r>
              <a:rPr lang="en-US" altLang="en-US" sz="1800">
                <a:latin typeface="cmr9"/>
              </a:rPr>
              <a:t>A</a:t>
            </a:r>
            <a:r>
              <a:rPr lang="en-US" altLang="en-US" sz="1800">
                <a:latin typeface="cmsy6"/>
              </a:rPr>
              <a:t>A</a:t>
            </a:r>
            <a:r>
              <a:rPr lang="en-US" altLang="en-US" sz="1800">
                <a:latin typeface="cmr6"/>
              </a:rPr>
              <a:t>A</a:t>
            </a:r>
            <a:r>
              <a:rPr lang="en-US" altLang="en-US" sz="1800">
                <a:latin typeface="cmmi9"/>
              </a:rPr>
              <a:t>A</a:t>
            </a:r>
            <a:r>
              <a:rPr lang="en-US" altLang="en-US" sz="1800">
                <a:latin typeface="cmsy9"/>
              </a:rPr>
              <a:t>A</a:t>
            </a:r>
            <a:r>
              <a:rPr lang="en-US" altLang="en-US" sz="1800">
                <a:latin typeface="cmr5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FCF38384-A644-A3B4-3AE7-C8FDC802C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Checking the maximum…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660E2614-8331-CD56-7E59-5BAC589284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56C4E6-5155-4FB4-825A-DA0A8162607B}" type="slidenum">
              <a:rPr lang="en-US" altLang="en-US" smtClean="0">
                <a:latin typeface="Garamond" panose="02020404030301010803" pitchFamily="18" charset="0"/>
              </a:rPr>
              <a:pPr/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5364" name="Date Placeholder 4">
            <a:extLst>
              <a:ext uri="{FF2B5EF4-FFF2-40B4-BE49-F238E27FC236}">
                <a16:creationId xmlns:a16="http://schemas.microsoft.com/office/drawing/2014/main" id="{787219F3-0C03-39BB-D9C0-EEEDB534209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275E111-D6B7-4A73-AE34-1BB834801CFA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18CF4901-8BCB-59AD-15FB-00B377E1433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2838"/>
            <a:ext cx="8148638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866CCC8D-02FD-5297-B9D6-549EB374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617663"/>
            <a:ext cx="2413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F550CFD5-E0B5-07E6-FFF9-B13C91F0C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MLE’s by Newton’s method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16A3987-1859-539C-320E-F7DBDA0860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2BCF42-4EF9-4997-9318-D9B8BD033AC8}" type="slidenum">
              <a:rPr lang="en-US" altLang="en-US" smtClean="0">
                <a:latin typeface="Garamond" panose="02020404030301010803" pitchFamily="18" charset="0"/>
              </a:rPr>
              <a:pPr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89" name="Date Placeholder 4">
            <a:extLst>
              <a:ext uri="{FF2B5EF4-FFF2-40B4-BE49-F238E27FC236}">
                <a16:creationId xmlns:a16="http://schemas.microsoft.com/office/drawing/2014/main" id="{8AC6D017-FB84-8D7B-DC76-1C7A10C3211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8E3333-2777-4D35-A5C4-0F932CB31DAC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6390" name="Picture 51">
            <a:extLst>
              <a:ext uri="{FF2B5EF4-FFF2-40B4-BE49-F238E27FC236}">
                <a16:creationId xmlns:a16="http://schemas.microsoft.com/office/drawing/2014/main" id="{EF0D8BAA-9BA0-9E14-E111-DC9FABC54DE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14425"/>
            <a:ext cx="78565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9">
            <a:extLst>
              <a:ext uri="{FF2B5EF4-FFF2-40B4-BE49-F238E27FC236}">
                <a16:creationId xmlns:a16="http://schemas.microsoft.com/office/drawing/2014/main" id="{E4050FCF-8406-7B46-EA8B-47D3D3B70BE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209800"/>
            <a:ext cx="45466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9">
            <a:extLst>
              <a:ext uri="{FF2B5EF4-FFF2-40B4-BE49-F238E27FC236}">
                <a16:creationId xmlns:a16="http://schemas.microsoft.com/office/drawing/2014/main" id="{08A6AEB6-CF58-969A-191B-437AF23E7D3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960813"/>
            <a:ext cx="200025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31">
            <a:extLst>
              <a:ext uri="{FF2B5EF4-FFF2-40B4-BE49-F238E27FC236}">
                <a16:creationId xmlns:a16="http://schemas.microsoft.com/office/drawing/2014/main" id="{FED6C1D2-9AFC-8A7A-52D1-886294E7C27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3959225"/>
            <a:ext cx="3429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6B933F-9C7E-F0D0-82C7-B5730D263C64}"/>
              </a:ext>
            </a:extLst>
          </p:cNvPr>
          <p:cNvCxnSpPr>
            <a:cxnSpLocks/>
          </p:cNvCxnSpPr>
          <p:nvPr/>
        </p:nvCxnSpPr>
        <p:spPr>
          <a:xfrm flipV="1">
            <a:off x="6599238" y="3698875"/>
            <a:ext cx="131762" cy="258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CF34C89-386C-DEC2-C162-F9A19E0099DC}"/>
              </a:ext>
            </a:extLst>
          </p:cNvPr>
          <p:cNvCxnSpPr>
            <a:cxnSpLocks/>
          </p:cNvCxnSpPr>
          <p:nvPr/>
        </p:nvCxnSpPr>
        <p:spPr>
          <a:xfrm flipH="1" flipV="1">
            <a:off x="7527925" y="3749675"/>
            <a:ext cx="139700" cy="184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6" name="Picture 41">
            <a:extLst>
              <a:ext uri="{FF2B5EF4-FFF2-40B4-BE49-F238E27FC236}">
                <a16:creationId xmlns:a16="http://schemas.microsoft.com/office/drawing/2014/main" id="{BD442F42-1B8A-FC24-F79C-E8EB547F0421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2179638"/>
            <a:ext cx="52228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3">
            <a:extLst>
              <a:ext uri="{FF2B5EF4-FFF2-40B4-BE49-F238E27FC236}">
                <a16:creationId xmlns:a16="http://schemas.microsoft.com/office/drawing/2014/main" id="{9C57182C-8D90-B759-5819-2E0D3A7DA8DD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15373">
            <a:off x="5764213" y="2782888"/>
            <a:ext cx="13271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413BF8ED-6CB0-A7A0-6C45-C9740E34547E}"/>
              </a:ext>
            </a:extLst>
          </p:cNvPr>
          <p:cNvCxnSpPr>
            <a:cxnSpLocks/>
          </p:cNvCxnSpPr>
          <p:nvPr/>
        </p:nvCxnSpPr>
        <p:spPr>
          <a:xfrm>
            <a:off x="6427788" y="3038475"/>
            <a:ext cx="442912" cy="31115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E6C7B9E-2BBE-B227-39F1-3F8F9F7C63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(so far…)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9EABA02-4988-1DE6-F9E9-AA615754BE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20750"/>
            <a:ext cx="8229600" cy="4530725"/>
          </a:xfrm>
        </p:spPr>
        <p:txBody>
          <a:bodyPr/>
          <a:lstStyle/>
          <a:p>
            <a:r>
              <a:rPr lang="en-US" altLang="en-US" sz="2800"/>
              <a:t>The log-likelihood for Binomial</a:t>
            </a:r>
            <a:r>
              <a:rPr lang="en-US" altLang="en-US" sz="2800" baseline="30000"/>
              <a:t>1</a:t>
            </a:r>
            <a:r>
              <a:rPr lang="en-US" altLang="en-US" sz="2800"/>
              <a:t> logistic regression is (proportional to)</a:t>
            </a:r>
          </a:p>
          <a:p>
            <a:endParaRPr lang="en-US" altLang="en-US" sz="2800"/>
          </a:p>
          <a:p>
            <a:r>
              <a:rPr lang="en-US" altLang="en-US" sz="2800"/>
              <a:t>We can find the MLE’s      by solving</a:t>
            </a:r>
            <a:br>
              <a:rPr lang="en-US" altLang="en-US" sz="2800"/>
            </a:br>
            <a:br>
              <a:rPr lang="en-US" altLang="en-US" sz="2800"/>
            </a:br>
            <a:r>
              <a:rPr lang="en-US" altLang="en-US" sz="2800"/>
              <a:t>by iteration</a:t>
            </a:r>
            <a:r>
              <a:rPr lang="en-US" altLang="en-US" sz="2800" baseline="30000"/>
              <a:t>2</a:t>
            </a:r>
          </a:p>
          <a:p>
            <a:endParaRPr lang="en-US" altLang="en-US" sz="2800" baseline="30000"/>
          </a:p>
          <a:p>
            <a:endParaRPr lang="en-US" altLang="en-US" sz="2800" baseline="30000"/>
          </a:p>
          <a:p>
            <a:endParaRPr lang="en-US" altLang="en-US" sz="2800" baseline="30000"/>
          </a:p>
          <a:p>
            <a:endParaRPr lang="en-US" altLang="en-US" sz="2800" baseline="30000"/>
          </a:p>
          <a:p>
            <a:r>
              <a:rPr lang="en-US" altLang="en-US" sz="2800"/>
              <a:t>            given</a:t>
            </a:r>
            <a:r>
              <a:rPr lang="en-US" altLang="en-US" sz="2800" baseline="30000"/>
              <a:t>3</a:t>
            </a:r>
            <a:r>
              <a:rPr lang="en-US" altLang="en-US" sz="2800"/>
              <a:t> by the square roots of the diagonal elements of  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314DD19F-9B96-4543-8C54-CA5168249B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9A888D-1D01-4A34-8AD6-0200D9F2C06E}" type="slidenum">
              <a:rPr lang="en-US" altLang="en-US" smtClean="0">
                <a:latin typeface="Garamond" panose="02020404030301010803" pitchFamily="18" charset="0"/>
              </a:rPr>
              <a:pPr/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7413" name="Date Placeholder 4">
            <a:extLst>
              <a:ext uri="{FF2B5EF4-FFF2-40B4-BE49-F238E27FC236}">
                <a16:creationId xmlns:a16="http://schemas.microsoft.com/office/drawing/2014/main" id="{9209FBAE-ADE8-182C-4E7D-A007C427DE1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20A2AD-E6AA-4170-BE96-44AE6134A72B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7414" name="Picture 8">
            <a:extLst>
              <a:ext uri="{FF2B5EF4-FFF2-40B4-BE49-F238E27FC236}">
                <a16:creationId xmlns:a16="http://schemas.microsoft.com/office/drawing/2014/main" id="{413C974C-4D1E-D6F0-1D05-CA1471A274A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881188"/>
            <a:ext cx="5194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0">
            <a:extLst>
              <a:ext uri="{FF2B5EF4-FFF2-40B4-BE49-F238E27FC236}">
                <a16:creationId xmlns:a16="http://schemas.microsoft.com/office/drawing/2014/main" id="{7F5F59E8-886F-FCB6-0F61-F30DFB3A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6208713"/>
            <a:ext cx="5146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baseline="30000"/>
              <a:t>1</a:t>
            </a:r>
            <a:r>
              <a:rPr lang="en-US" altLang="en-US" sz="1200"/>
              <a:t>Same for Bernoulli, but with </a:t>
            </a:r>
            <a:r>
              <a:rPr lang="en-US" altLang="en-US" sz="1200" i="1"/>
              <a:t>N=n</a:t>
            </a:r>
            <a:r>
              <a:rPr lang="en-US" altLang="en-US" sz="1200"/>
              <a:t> and </a:t>
            </a:r>
            <a:r>
              <a:rPr lang="en-US" altLang="en-US" sz="1200" i="1"/>
              <a:t>n</a:t>
            </a:r>
            <a:r>
              <a:rPr lang="en-US" altLang="en-US" sz="1200" i="1" baseline="-25000"/>
              <a:t>i</a:t>
            </a:r>
            <a:r>
              <a:rPr lang="en-US" altLang="en-US" sz="1200" i="1"/>
              <a:t>=1</a:t>
            </a:r>
            <a:br>
              <a:rPr lang="en-US" altLang="en-US" sz="1200" i="1"/>
            </a:br>
            <a:r>
              <a:rPr lang="en-US" altLang="en-US" sz="1200" baseline="30000"/>
              <a:t>2</a:t>
            </a:r>
            <a:r>
              <a:rPr lang="en-US" altLang="en-US" sz="1200"/>
              <a:t>With more work, can convert this to a </a:t>
            </a:r>
            <a:r>
              <a:rPr lang="en-US" altLang="en-US" sz="1200" i="1"/>
              <a:t>weighted least squares</a:t>
            </a:r>
            <a:r>
              <a:rPr lang="en-US" altLang="en-US" sz="1200"/>
              <a:t> calculation</a:t>
            </a:r>
          </a:p>
          <a:p>
            <a:r>
              <a:rPr lang="en-US" altLang="en-US" sz="1200" baseline="30000"/>
              <a:t>3</a:t>
            </a:r>
            <a:r>
              <a:rPr lang="en-US" altLang="en-US" sz="1200"/>
              <a:t>By std MLE theory (CLT for MLE’s) </a:t>
            </a:r>
            <a:endParaRPr lang="en-US" altLang="en-US" sz="1200" i="1"/>
          </a:p>
        </p:txBody>
      </p:sp>
      <p:pic>
        <p:nvPicPr>
          <p:cNvPr id="17416" name="Picture 26">
            <a:extLst>
              <a:ext uri="{FF2B5EF4-FFF2-40B4-BE49-F238E27FC236}">
                <a16:creationId xmlns:a16="http://schemas.microsoft.com/office/drawing/2014/main" id="{593F76D3-1061-5B9D-8B86-FCFD5D64236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783013"/>
            <a:ext cx="676275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4">
            <a:extLst>
              <a:ext uri="{FF2B5EF4-FFF2-40B4-BE49-F238E27FC236}">
                <a16:creationId xmlns:a16="http://schemas.microsoft.com/office/drawing/2014/main" id="{5CA94E9D-FEF0-72E9-25F6-C295163A26F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2525"/>
            <a:ext cx="21113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36">
            <a:extLst>
              <a:ext uri="{FF2B5EF4-FFF2-40B4-BE49-F238E27FC236}">
                <a16:creationId xmlns:a16="http://schemas.microsoft.com/office/drawing/2014/main" id="{C49A45E8-3B46-B750-5E0F-E12B8EDAA003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2924175"/>
            <a:ext cx="35385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8">
            <a:extLst>
              <a:ext uri="{FF2B5EF4-FFF2-40B4-BE49-F238E27FC236}">
                <a16:creationId xmlns:a16="http://schemas.microsoft.com/office/drawing/2014/main" id="{8E16FF12-9685-C809-AFC3-A6D55B860381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4267200"/>
            <a:ext cx="5080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30">
            <a:extLst>
              <a:ext uri="{FF2B5EF4-FFF2-40B4-BE49-F238E27FC236}">
                <a16:creationId xmlns:a16="http://schemas.microsoft.com/office/drawing/2014/main" id="{712FF8C9-B5DF-47DC-3406-005BBAB32523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211763"/>
            <a:ext cx="7953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4">
            <a:extLst>
              <a:ext uri="{FF2B5EF4-FFF2-40B4-BE49-F238E27FC236}">
                <a16:creationId xmlns:a16="http://schemas.microsoft.com/office/drawing/2014/main" id="{85A9B0EE-8980-DC0F-0183-A17DA4F46F13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5607050"/>
            <a:ext cx="35575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94F8FF33-EB31-525D-7F6C-BCA2C8B1E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Predicted values for 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1B0D-F84F-A886-35EC-8F9C95222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8426450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Predicted or fitted values that may be useful:</a:t>
            </a:r>
          </a:p>
          <a:p>
            <a:pPr lvl="1">
              <a:defRPr/>
            </a:pPr>
            <a:r>
              <a:rPr lang="en-US" dirty="0"/>
              <a:t>raw: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fitted(glm.1)*glm.1$prior.weights</a:t>
            </a:r>
            <a:br>
              <a:rPr lang="en-US" dirty="0"/>
            </a:br>
            <a:endParaRPr lang="en-US" dirty="0"/>
          </a:p>
          <a:p>
            <a:pPr lvl="1">
              <a:defRPr/>
            </a:pPr>
            <a:r>
              <a:rPr lang="en-US" dirty="0"/>
              <a:t>response: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fitted(glm.1)</a:t>
            </a:r>
            <a:r>
              <a:rPr lang="en-US" sz="1800" dirty="0">
                <a:latin typeface="+mj-lt"/>
                <a:cs typeface="Courier New" panose="02070309020205020404" pitchFamily="49" charset="0"/>
              </a:rPr>
              <a:t> or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predict(glm.1,type=“response”)</a:t>
            </a:r>
            <a:br>
              <a:rPr lang="en-US" dirty="0"/>
            </a:br>
            <a:endParaRPr lang="en-US" dirty="0"/>
          </a:p>
          <a:p>
            <a:pPr lvl="1">
              <a:defRPr/>
            </a:pPr>
            <a:r>
              <a:rPr lang="en-US" dirty="0"/>
              <a:t>link: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predict(glm.1)</a:t>
            </a:r>
            <a:r>
              <a:rPr lang="en-US" sz="1800" dirty="0">
                <a:cs typeface="Courier New" panose="02070309020205020404" pitchFamily="49" charset="0"/>
              </a:rPr>
              <a:t>or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predict(glm.1,type=“link”)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br>
              <a:rPr lang="en-US" sz="1800" dirty="0">
                <a:latin typeface="+mj-lt"/>
                <a:cs typeface="Courier New" panose="02070309020205020404" pitchFamily="49" charset="0"/>
              </a:rPr>
            </a:br>
            <a:r>
              <a:rPr lang="en-US" sz="1800" dirty="0">
                <a:latin typeface="+mj-lt"/>
                <a:cs typeface="Courier New" panose="02070309020205020404" pitchFamily="49" charset="0"/>
              </a:rPr>
              <a:t>(there is another prediction type,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predict(…, type=“terms”)</a:t>
            </a:r>
            <a:r>
              <a:rPr lang="en-US" sz="1800" dirty="0">
                <a:latin typeface="+mj-lt"/>
                <a:cs typeface="Courier New" panose="02070309020205020404" pitchFamily="49" charset="0"/>
              </a:rPr>
              <a:t>, that is </a:t>
            </a:r>
            <a:br>
              <a:rPr lang="en-US" sz="1800" dirty="0">
                <a:latin typeface="+mj-lt"/>
                <a:cs typeface="Courier New" panose="02070309020205020404" pitchFamily="49" charset="0"/>
              </a:rPr>
            </a:br>
            <a:r>
              <a:rPr lang="en-US" sz="1800" dirty="0">
                <a:latin typeface="+mj-lt"/>
                <a:cs typeface="Courier New" panose="02070309020205020404" pitchFamily="49" charset="0"/>
              </a:rPr>
              <a:t>not very useful for us…)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800" dirty="0">
                <a:latin typeface="+mj-lt"/>
                <a:cs typeface="Courier New" panose="02070309020205020404" pitchFamily="49" charset="0"/>
              </a:rPr>
              <a:t>You can add SE’s by adding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se.fit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=TRUE</a:t>
            </a:r>
            <a:r>
              <a:rPr lang="en-US" sz="2800" dirty="0">
                <a:latin typeface="+mj-lt"/>
                <a:cs typeface="Courier New" panose="02070309020205020404" pitchFamily="49" charset="0"/>
              </a:rPr>
              <a:t> to the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predict()</a:t>
            </a:r>
            <a:r>
              <a:rPr lang="en-US" sz="2800" dirty="0">
                <a:latin typeface="+mj-lt"/>
                <a:cs typeface="Courier New" panose="02070309020205020404" pitchFamily="49" charset="0"/>
              </a:rPr>
              <a:t> arguments…</a:t>
            </a:r>
            <a:br>
              <a:rPr lang="en-US" sz="3600" dirty="0"/>
            </a:b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CBC09F5-D8A0-35E5-3801-612563729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6E1057-C478-4EF1-9A45-7ECB790800DC}" type="slidenum">
              <a:rPr lang="en-US" altLang="en-US" smtClean="0">
                <a:latin typeface="Garamond" panose="02020404030301010803" pitchFamily="18" charset="0"/>
              </a:rPr>
              <a:pPr/>
              <a:t>13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8437" name="Date Placeholder 4">
            <a:extLst>
              <a:ext uri="{FF2B5EF4-FFF2-40B4-BE49-F238E27FC236}">
                <a16:creationId xmlns:a16="http://schemas.microsoft.com/office/drawing/2014/main" id="{60F8AFA1-66C3-1467-9BAB-981D84A20B2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E5BAD0-21AA-43DB-9892-7066FC69DE0B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8438" name="Picture 16">
            <a:extLst>
              <a:ext uri="{FF2B5EF4-FFF2-40B4-BE49-F238E27FC236}">
                <a16:creationId xmlns:a16="http://schemas.microsoft.com/office/drawing/2014/main" id="{E79572F6-B75C-63AA-7D2E-964BF8B2041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14525"/>
            <a:ext cx="417988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>
            <a:extLst>
              <a:ext uri="{FF2B5EF4-FFF2-40B4-BE49-F238E27FC236}">
                <a16:creationId xmlns:a16="http://schemas.microsoft.com/office/drawing/2014/main" id="{ABF4CBD5-4960-5584-EFE5-942089340A5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2808288"/>
            <a:ext cx="16668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>
            <a:extLst>
              <a:ext uri="{FF2B5EF4-FFF2-40B4-BE49-F238E27FC236}">
                <a16:creationId xmlns:a16="http://schemas.microsoft.com/office/drawing/2014/main" id="{B2DA8DC2-5E52-130B-B29B-6DC7B1A5BD9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838575"/>
            <a:ext cx="2111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59096D32-3F29-609C-7F0F-39F86ECD4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Logistic Regression Residuals</a:t>
            </a:r>
            <a:r>
              <a:rPr lang="en-US" altLang="en-US" baseline="3000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93A2E-F03B-46C5-0B30-E3227212C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8875"/>
            <a:ext cx="8612188" cy="4843463"/>
          </a:xfrm>
        </p:spPr>
        <p:txBody>
          <a:bodyPr/>
          <a:lstStyle/>
          <a:p>
            <a:pPr>
              <a:defRPr/>
            </a:pPr>
            <a:r>
              <a:rPr lang="en-US" dirty="0"/>
              <a:t>Residuals that correspond to fitted values:</a:t>
            </a:r>
          </a:p>
          <a:p>
            <a:pPr lvl="1">
              <a:defRPr/>
            </a:pPr>
            <a:r>
              <a:rPr lang="en-US" dirty="0"/>
              <a:t>Raw residuals:      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(glm.1,type=“response”)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*glm.1$prior.weights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Response residuals: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(glm.1,type=“response”)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Pearson residuals: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(glm.1,type=“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pearson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”)</a:t>
            </a:r>
          </a:p>
          <a:p>
            <a:pPr lvl="1">
              <a:defRPr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defRPr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Note that the Pearson residuals can be written in vector form as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8A0D6D10-E15C-964F-9A8D-25ADE7D44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916839-9173-41FE-B50E-F6C0D96A06FD}" type="slidenum">
              <a:rPr lang="en-US" altLang="en-US" smtClean="0">
                <a:latin typeface="Garamond" panose="02020404030301010803" pitchFamily="18" charset="0"/>
              </a:rPr>
              <a:pPr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9461" name="Date Placeholder 4">
            <a:extLst>
              <a:ext uri="{FF2B5EF4-FFF2-40B4-BE49-F238E27FC236}">
                <a16:creationId xmlns:a16="http://schemas.microsoft.com/office/drawing/2014/main" id="{507B317E-7743-2A54-2F60-86CE4C1C4A2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933ACD-A8D7-4BB6-A747-4FB572F0617F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9462" name="Picture 21">
            <a:extLst>
              <a:ext uri="{FF2B5EF4-FFF2-40B4-BE49-F238E27FC236}">
                <a16:creationId xmlns:a16="http://schemas.microsoft.com/office/drawing/2014/main" id="{0C68F191-51CF-7091-0A62-AA79296A320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432050"/>
            <a:ext cx="57165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3">
            <a:extLst>
              <a:ext uri="{FF2B5EF4-FFF2-40B4-BE49-F238E27FC236}">
                <a16:creationId xmlns:a16="http://schemas.microsoft.com/office/drawing/2014/main" id="{CF4A8780-06DA-E0BD-07F8-9FFAB8026B3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38513"/>
            <a:ext cx="52212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5">
            <a:extLst>
              <a:ext uri="{FF2B5EF4-FFF2-40B4-BE49-F238E27FC236}">
                <a16:creationId xmlns:a16="http://schemas.microsoft.com/office/drawing/2014/main" id="{657FA89B-1453-0EAB-8778-5026FD1B9A7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4352925"/>
            <a:ext cx="4908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9">
            <a:extLst>
              <a:ext uri="{FF2B5EF4-FFF2-40B4-BE49-F238E27FC236}">
                <a16:creationId xmlns:a16="http://schemas.microsoft.com/office/drawing/2014/main" id="{9AC87EB2-90C5-B183-54E8-BA333FCFA4D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5494338"/>
            <a:ext cx="42814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30">
            <a:extLst>
              <a:ext uri="{FF2B5EF4-FFF2-40B4-BE49-F238E27FC236}">
                <a16:creationId xmlns:a16="http://schemas.microsoft.com/office/drawing/2014/main" id="{811BBB14-97AA-31A7-08F4-97D1BA043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6392863"/>
            <a:ext cx="3752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aseline="30000"/>
              <a:t>1</a:t>
            </a:r>
            <a:r>
              <a:rPr lang="en-US" altLang="en-US" sz="1400"/>
              <a:t>“Deviance” residuals are on the next page…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C2401A9-5034-12F9-2B26-264EA4B26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Logistic Regression Goodness of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4C7B8-A1E3-932A-722A-29B1B2F19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3613"/>
            <a:ext cx="8420100" cy="4530725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Pearson Chi-squared statistic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(Residual) Deviance statistic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Both are                  when the model is correct (small is good)</a:t>
            </a:r>
          </a:p>
          <a:p>
            <a:pPr lvl="1">
              <a:defRPr/>
            </a:pPr>
            <a:r>
              <a:rPr lang="en-US" sz="2000" i="1" dirty="0"/>
              <a:t>D(X)</a:t>
            </a:r>
            <a:r>
              <a:rPr lang="en-US" sz="2000" dirty="0"/>
              <a:t> a little better than </a:t>
            </a:r>
            <a:r>
              <a:rPr lang="en-US" sz="2000" i="1" dirty="0"/>
              <a:t>P(X)</a:t>
            </a:r>
            <a:r>
              <a:rPr lang="en-US" sz="2000" dirty="0"/>
              <a:t>; need 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i</a:t>
            </a:r>
            <a:r>
              <a:rPr lang="en-US" sz="2000" i="1" dirty="0"/>
              <a:t>&gt;5</a:t>
            </a:r>
            <a:r>
              <a:rPr lang="en-US" sz="2000" dirty="0"/>
              <a:t> or so for either to be trustworthy</a:t>
            </a:r>
          </a:p>
          <a:p>
            <a:pPr lvl="1">
              <a:defRPr/>
            </a:pPr>
            <a:r>
              <a:rPr lang="en-US" sz="2000" i="1" dirty="0" err="1"/>
              <a:t>r</a:t>
            </a:r>
            <a:r>
              <a:rPr lang="en-US" sz="2000" i="1" baseline="-25000" dirty="0" err="1"/>
              <a:t>deviance,i</a:t>
            </a:r>
            <a:r>
              <a:rPr lang="en-US" sz="2000" i="1" dirty="0"/>
              <a:t> </a:t>
            </a:r>
            <a:r>
              <a:rPr lang="en-US" sz="2000" dirty="0"/>
              <a:t>tends to follow normal distribution better than other residuals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30379E0-E540-2376-B780-DC4B11BD1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9B4B48-B160-430F-82A8-036E37C3E683}" type="slidenum">
              <a:rPr lang="en-US" altLang="en-US" smtClean="0">
                <a:latin typeface="Garamond" panose="02020404030301010803" pitchFamily="18" charset="0"/>
              </a:rPr>
              <a:pPr/>
              <a:t>15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0485" name="Date Placeholder 4">
            <a:extLst>
              <a:ext uri="{FF2B5EF4-FFF2-40B4-BE49-F238E27FC236}">
                <a16:creationId xmlns:a16="http://schemas.microsoft.com/office/drawing/2014/main" id="{A69ADBBD-0476-FBA1-9A6E-ACDFF6F04E5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A94B8A-F781-4EAE-9B35-34746B78F334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0486" name="Picture 38">
            <a:extLst>
              <a:ext uri="{FF2B5EF4-FFF2-40B4-BE49-F238E27FC236}">
                <a16:creationId xmlns:a16="http://schemas.microsoft.com/office/drawing/2014/main" id="{6864D9AE-7C3E-C59B-C5EB-0B3C7AB5EEF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303338"/>
            <a:ext cx="60928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0">
            <a:extLst>
              <a:ext uri="{FF2B5EF4-FFF2-40B4-BE49-F238E27FC236}">
                <a16:creationId xmlns:a16="http://schemas.microsoft.com/office/drawing/2014/main" id="{5C89FCD7-AC94-F14C-8CFC-2AAD509D13B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2346325"/>
            <a:ext cx="74136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6">
            <a:extLst>
              <a:ext uri="{FF2B5EF4-FFF2-40B4-BE49-F238E27FC236}">
                <a16:creationId xmlns:a16="http://schemas.microsoft.com/office/drawing/2014/main" id="{4D9DE14E-6398-1460-FEE6-57CF310CA3E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5002213"/>
            <a:ext cx="1046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19D2592-FA47-A157-A7A1-6CC1AB765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Logistic Regression Hat Matrix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688FA4F5-E9A3-5264-B7C7-8432477590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66788"/>
            <a:ext cx="8229600" cy="4530725"/>
          </a:xfrm>
        </p:spPr>
        <p:txBody>
          <a:bodyPr/>
          <a:lstStyle/>
          <a:p>
            <a:r>
              <a:rPr lang="en-US" altLang="en-US"/>
              <a:t>For logistic regression, define</a:t>
            </a:r>
          </a:p>
          <a:p>
            <a:endParaRPr lang="en-US" altLang="en-US"/>
          </a:p>
          <a:p>
            <a:r>
              <a:rPr lang="en-US" altLang="en-US"/>
              <a:t>This mostly works like a hat matrix</a:t>
            </a:r>
          </a:p>
          <a:p>
            <a:pPr lvl="1"/>
            <a:r>
              <a:rPr lang="en-US" altLang="en-US"/>
              <a:t>Sadly                , but no matrix can satisfy this since logistic regression doesn’t produce a linear fit</a:t>
            </a:r>
            <a:r>
              <a:rPr lang="en-US" altLang="en-US" baseline="30000"/>
              <a:t>1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But H still acts like a projection matrix: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49EC93F0-8E2D-8576-2D68-CDAB58CCE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E8E027-FAAC-449A-93BE-1F9928B49104}" type="slidenum">
              <a:rPr lang="en-US" altLang="en-US" smtClean="0">
                <a:latin typeface="Garamond" panose="02020404030301010803" pitchFamily="18" charset="0"/>
              </a:rPr>
              <a:pPr/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A390419D-6626-A6C5-54D4-36569CC04F2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7E1CF7-83EA-4838-9C0D-1B6BAE36B272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1510" name="Picture 7">
            <a:extLst>
              <a:ext uri="{FF2B5EF4-FFF2-40B4-BE49-F238E27FC236}">
                <a16:creationId xmlns:a16="http://schemas.microsoft.com/office/drawing/2014/main" id="{D766EAF8-FDF3-001F-7F7E-D70107D17A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646238"/>
            <a:ext cx="6251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>
            <a:extLst>
              <a:ext uri="{FF2B5EF4-FFF2-40B4-BE49-F238E27FC236}">
                <a16:creationId xmlns:a16="http://schemas.microsoft.com/office/drawing/2014/main" id="{24876A92-F6C7-B9BF-AD87-3BBA03A0E2A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2722563"/>
            <a:ext cx="1060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1">
            <a:extLst>
              <a:ext uri="{FF2B5EF4-FFF2-40B4-BE49-F238E27FC236}">
                <a16:creationId xmlns:a16="http://schemas.microsoft.com/office/drawing/2014/main" id="{629ADE0C-7E48-45F1-C1DE-961B5A82CF4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983038"/>
            <a:ext cx="71151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7">
            <a:extLst>
              <a:ext uri="{FF2B5EF4-FFF2-40B4-BE49-F238E27FC236}">
                <a16:creationId xmlns:a16="http://schemas.microsoft.com/office/drawing/2014/main" id="{8ED1C215-1A49-92DE-EAAC-0A5A19ADD9B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286250" y="6288088"/>
            <a:ext cx="35750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" baseline="30000"/>
              <a:t>1</a:t>
            </a:r>
            <a:r>
              <a:rPr lang="en-US" altLang="en-US" sz="1100"/>
              <a:t>This projection property actually does work in the guts of weighted least squares, but we will skip this for now.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83442FD-695E-A9B7-8F6B-AD47CBF9E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Leverage and “standardized” resids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AEF70763-2F01-D28E-921E-3E30C9363B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00125"/>
            <a:ext cx="8229600" cy="4530725"/>
          </a:xfrm>
        </p:spPr>
        <p:txBody>
          <a:bodyPr/>
          <a:lstStyle/>
          <a:p>
            <a:r>
              <a:rPr lang="en-US" altLang="en-US" sz="2800" i="1"/>
              <a:t>h</a:t>
            </a:r>
            <a:r>
              <a:rPr lang="en-US" altLang="en-US" sz="2800" i="1" baseline="-25000"/>
              <a:t>ii</a:t>
            </a:r>
            <a:r>
              <a:rPr lang="en-US" altLang="en-US" sz="2800"/>
              <a:t> = (i</a:t>
            </a:r>
            <a:r>
              <a:rPr lang="en-US" altLang="en-US" sz="2800" baseline="30000"/>
              <a:t>th</a:t>
            </a:r>
            <a:r>
              <a:rPr lang="en-US" altLang="en-US" sz="2800"/>
              <a:t> diag element of H) is again a measure of leverage</a:t>
            </a:r>
          </a:p>
          <a:p>
            <a:pPr lvl="1"/>
            <a:r>
              <a:rPr lang="en-US" altLang="en-US" sz="2400"/>
              <a:t>  </a:t>
            </a:r>
          </a:p>
          <a:p>
            <a:pPr lvl="1"/>
            <a:r>
              <a:rPr lang="en-US" altLang="en-US" sz="2400" i="1"/>
              <a:t>h</a:t>
            </a:r>
            <a:r>
              <a:rPr lang="en-US" altLang="en-US" sz="2400" i="1" baseline="-25000"/>
              <a:t>ii</a:t>
            </a:r>
            <a:r>
              <a:rPr lang="en-US" altLang="en-US" sz="2400" i="1"/>
              <a:t>&gt;2(p+1)/n</a:t>
            </a:r>
            <a:r>
              <a:rPr lang="en-US" altLang="en-US" sz="2400"/>
              <a:t> is a common rule of thumb for “high leverage”</a:t>
            </a:r>
          </a:p>
          <a:p>
            <a:r>
              <a:rPr lang="en-US" altLang="en-US" sz="2800"/>
              <a:t>Again use </a:t>
            </a:r>
            <a:r>
              <a:rPr lang="en-US" altLang="en-US" sz="2800" i="1"/>
              <a:t>(1-h</a:t>
            </a:r>
            <a:r>
              <a:rPr lang="en-US" altLang="en-US" sz="2800" i="1" baseline="-25000"/>
              <a:t>ii</a:t>
            </a:r>
            <a:r>
              <a:rPr lang="en-US" altLang="en-US" sz="2800" i="1"/>
              <a:t>)</a:t>
            </a:r>
            <a:r>
              <a:rPr lang="en-US" altLang="en-US" sz="2800"/>
              <a:t> to correct for under-estimated standard errors:</a:t>
            </a:r>
          </a:p>
          <a:p>
            <a:pPr lvl="1"/>
            <a:r>
              <a:rPr lang="en-US" altLang="en-US" sz="2400"/>
              <a:t>Standardized Pearson Residuals:</a:t>
            </a:r>
            <a:br>
              <a:rPr lang="en-US" altLang="en-US" sz="2400"/>
            </a:br>
            <a:endParaRPr lang="en-US" altLang="en-US" sz="2400"/>
          </a:p>
          <a:p>
            <a:pPr lvl="1"/>
            <a:r>
              <a:rPr lang="en-US" altLang="en-US" sz="2400"/>
              <a:t>Deviance Residuals:</a:t>
            </a:r>
          </a:p>
          <a:p>
            <a:pPr lvl="1"/>
            <a:endParaRPr lang="en-US" altLang="en-US" sz="2400"/>
          </a:p>
          <a:p>
            <a:pPr lvl="1"/>
            <a:r>
              <a:rPr lang="en-US" altLang="en-US" sz="2400"/>
              <a:t>Standardized Deviance Residuals: </a:t>
            </a:r>
          </a:p>
          <a:p>
            <a:pPr lvl="1"/>
            <a:endParaRPr lang="en-US" altLang="en-US" sz="240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D4BA6E9F-BC5C-040B-73FF-48D71F1703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A195D1-24B8-4DD7-BDE8-251984B21DEE}" type="slidenum">
              <a:rPr lang="en-US" altLang="en-US" smtClean="0">
                <a:latin typeface="Garamond" panose="02020404030301010803" pitchFamily="18" charset="0"/>
              </a:rPr>
              <a:pPr/>
              <a:t>17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2533" name="Date Placeholder 4">
            <a:extLst>
              <a:ext uri="{FF2B5EF4-FFF2-40B4-BE49-F238E27FC236}">
                <a16:creationId xmlns:a16="http://schemas.microsoft.com/office/drawing/2014/main" id="{9F6BB26D-782A-07FE-20CE-027B041B38B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6DF303-D427-4265-AF51-82DE1CD03A30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2534" name="Picture 33">
            <a:extLst>
              <a:ext uri="{FF2B5EF4-FFF2-40B4-BE49-F238E27FC236}">
                <a16:creationId xmlns:a16="http://schemas.microsoft.com/office/drawing/2014/main" id="{C257E8A7-8D34-7340-0A96-99FD960C4D7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958975"/>
            <a:ext cx="42814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>
            <a:extLst>
              <a:ext uri="{FF2B5EF4-FFF2-40B4-BE49-F238E27FC236}">
                <a16:creationId xmlns:a16="http://schemas.microsoft.com/office/drawing/2014/main" id="{0395DE8E-719E-01CE-F310-8266F360DFF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798888"/>
            <a:ext cx="2844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3">
            <a:extLst>
              <a:ext uri="{FF2B5EF4-FFF2-40B4-BE49-F238E27FC236}">
                <a16:creationId xmlns:a16="http://schemas.microsoft.com/office/drawing/2014/main" id="{415EBA32-48C8-335E-B1A3-12F8D26E1AA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5416550"/>
            <a:ext cx="30241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4">
            <a:extLst>
              <a:ext uri="{FF2B5EF4-FFF2-40B4-BE49-F238E27FC236}">
                <a16:creationId xmlns:a16="http://schemas.microsoft.com/office/drawing/2014/main" id="{8137FDAD-8730-36A4-C3C6-6C7625C71EB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4344988"/>
            <a:ext cx="5902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31">
            <a:extLst>
              <a:ext uri="{FF2B5EF4-FFF2-40B4-BE49-F238E27FC236}">
                <a16:creationId xmlns:a16="http://schemas.microsoft.com/office/drawing/2014/main" id="{359A1BD1-BCEA-388E-0E11-CB02BB19DC2D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5137150"/>
            <a:ext cx="507365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7">
            <a:extLst>
              <a:ext uri="{FF2B5EF4-FFF2-40B4-BE49-F238E27FC236}">
                <a16:creationId xmlns:a16="http://schemas.microsoft.com/office/drawing/2014/main" id="{3B99A4D9-2820-66E8-1E80-E945D2ADEA7C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5892800"/>
            <a:ext cx="159861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9">
            <a:extLst>
              <a:ext uri="{FF2B5EF4-FFF2-40B4-BE49-F238E27FC236}">
                <a16:creationId xmlns:a16="http://schemas.microsoft.com/office/drawing/2014/main" id="{23E86A62-9EC7-4435-204C-A3AAC1954453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4613275"/>
            <a:ext cx="42433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55DFD57-E4E6-F88A-532D-95454579F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Cook’s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DD20-81BC-AD31-004C-24A6A9BBB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9188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For ordinary regression, Cook’s Distance was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We can imitate this for logistic regression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Again, </a:t>
            </a:r>
            <a:r>
              <a:rPr lang="en-US" i="1" dirty="0"/>
              <a:t>D</a:t>
            </a:r>
            <a:r>
              <a:rPr lang="en-US" i="1" baseline="-25000" dirty="0"/>
              <a:t>i</a:t>
            </a:r>
            <a:r>
              <a:rPr lang="en-US" dirty="0"/>
              <a:t> gives us a measure of both </a:t>
            </a:r>
          </a:p>
          <a:p>
            <a:pPr lvl="1">
              <a:defRPr/>
            </a:pPr>
            <a:r>
              <a:rPr lang="en-US" dirty="0"/>
              <a:t>“</a:t>
            </a:r>
            <a:r>
              <a:rPr lang="en-US" dirty="0" err="1"/>
              <a:t>outlierness</a:t>
            </a:r>
            <a:r>
              <a:rPr lang="en-US" dirty="0"/>
              <a:t>” (how large is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i="1" dirty="0"/>
              <a:t> – </a:t>
            </a:r>
            <a:r>
              <a:rPr lang="en-US" i="1" dirty="0" err="1"/>
              <a:t>n</a:t>
            </a:r>
            <a:r>
              <a:rPr lang="en-US" i="1" baseline="-25000" dirty="0" err="1"/>
              <a:t>i</a:t>
            </a:r>
            <a:r>
              <a:rPr lang="en-US" i="1" dirty="0" err="1"/>
              <a:t>p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/>
              <a:t>?)</a:t>
            </a:r>
          </a:p>
          <a:p>
            <a:pPr lvl="1">
              <a:defRPr/>
            </a:pPr>
            <a:r>
              <a:rPr lang="en-US" dirty="0"/>
              <a:t>“leverage”      (how large is </a:t>
            </a:r>
            <a:r>
              <a:rPr lang="en-US" i="1" dirty="0" err="1"/>
              <a:t>h</a:t>
            </a:r>
            <a:r>
              <a:rPr lang="en-US" i="1" baseline="-25000" dirty="0" err="1"/>
              <a:t>ii</a:t>
            </a:r>
            <a:r>
              <a:rPr lang="en-US" i="1" baseline="-25000" dirty="0"/>
              <a:t> </a:t>
            </a:r>
            <a:r>
              <a:rPr lang="en-US" dirty="0"/>
              <a:t>?)</a:t>
            </a:r>
            <a:endParaRPr lang="en-US" baseline="-25000" dirty="0"/>
          </a:p>
          <a:p>
            <a:pPr>
              <a:defRPr/>
            </a:pPr>
            <a:endParaRPr lang="en-US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F955DC4-712A-C4F4-211B-38A96C6B2B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D707F2-A5FD-446B-893E-D9FA5129B484}" type="slidenum">
              <a:rPr lang="en-US" altLang="en-US" smtClean="0">
                <a:latin typeface="Garamond" panose="02020404030301010803" pitchFamily="18" charset="0"/>
              </a:rPr>
              <a:pPr/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401A4DE8-9815-6430-18FD-AF705784AB1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3172BA-1572-4703-A1E1-1F3720DD03C1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3558" name="Picture 3">
            <a:extLst>
              <a:ext uri="{FF2B5EF4-FFF2-40B4-BE49-F238E27FC236}">
                <a16:creationId xmlns:a16="http://schemas.microsoft.com/office/drawing/2014/main" id="{2E69822F-8B6D-C518-ED56-2B4F75A0E0C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1704975"/>
            <a:ext cx="51625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1">
            <a:extLst>
              <a:ext uri="{FF2B5EF4-FFF2-40B4-BE49-F238E27FC236}">
                <a16:creationId xmlns:a16="http://schemas.microsoft.com/office/drawing/2014/main" id="{2CC564F8-81F0-E9E6-CD2E-73AB59351E6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2800350"/>
            <a:ext cx="57451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23D134E-AF20-996D-F972-75972BF38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Interpreting casewise diagnostic plots for logistic regression</a:t>
            </a:r>
          </a:p>
        </p:txBody>
      </p:sp>
      <p:sp>
        <p:nvSpPr>
          <p:cNvPr id="24579" name="Content Placeholder 7">
            <a:extLst>
              <a:ext uri="{FF2B5EF4-FFF2-40B4-BE49-F238E27FC236}">
                <a16:creationId xmlns:a16="http://schemas.microsoft.com/office/drawing/2014/main" id="{21C0FF35-5D38-6BBD-18C9-E207A3C8BC8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2009775"/>
            <a:ext cx="4038600" cy="4530725"/>
          </a:xfrm>
        </p:spPr>
        <p:txBody>
          <a:bodyPr/>
          <a:lstStyle/>
          <a:p>
            <a:r>
              <a:rPr lang="en-US" altLang="en-US" sz="2000"/>
              <a:t>Raw residual plot nearly useless</a:t>
            </a:r>
          </a:p>
          <a:p>
            <a:pPr lvl="1"/>
            <a:r>
              <a:rPr lang="en-US" altLang="en-US" sz="1600"/>
              <a:t>Except for detecting extreme under- or over-prediction</a:t>
            </a:r>
          </a:p>
          <a:p>
            <a:pPr lvl="1"/>
            <a:r>
              <a:rPr lang="en-US" altLang="en-US" sz="1600"/>
              <a:t>Binned raw residuals somewhat useful</a:t>
            </a:r>
          </a:p>
          <a:p>
            <a:r>
              <a:rPr lang="en-US" altLang="en-US" sz="2000"/>
              <a:t>Normal QQ plot useful</a:t>
            </a:r>
          </a:p>
          <a:p>
            <a:pPr lvl="1"/>
            <a:r>
              <a:rPr lang="en-US" altLang="en-US" sz="1600" i="1"/>
              <a:t>s</a:t>
            </a:r>
            <a:r>
              <a:rPr lang="en-US" altLang="en-US" sz="1600" i="1" baseline="-25000"/>
              <a:t>deviance,i</a:t>
            </a:r>
            <a:r>
              <a:rPr lang="en-US" altLang="en-US" sz="1600"/>
              <a:t> nearly normal when model holds</a:t>
            </a:r>
          </a:p>
          <a:p>
            <a:r>
              <a:rPr lang="en-US" altLang="en-US" sz="2000"/>
              <a:t>Scale-location plot mostly useless</a:t>
            </a:r>
          </a:p>
          <a:p>
            <a:pPr lvl="1"/>
            <a:r>
              <a:rPr lang="en-US" altLang="en-US" sz="1600"/>
              <a:t>Since </a:t>
            </a:r>
            <a:r>
              <a:rPr lang="en-US" altLang="en-US" sz="1600" i="1"/>
              <a:t>Var(y</a:t>
            </a:r>
            <a:r>
              <a:rPr lang="en-US" altLang="en-US" sz="1600" i="1" baseline="-25000"/>
              <a:t>i</a:t>
            </a:r>
            <a:r>
              <a:rPr lang="en-US" altLang="en-US" sz="1600" i="1"/>
              <a:t>) = n</a:t>
            </a:r>
            <a:r>
              <a:rPr lang="en-US" altLang="en-US" sz="1600" i="1" baseline="-25000"/>
              <a:t>i</a:t>
            </a:r>
            <a:r>
              <a:rPr lang="en-US" altLang="en-US" sz="1600" i="1"/>
              <a:t>p</a:t>
            </a:r>
            <a:r>
              <a:rPr lang="en-US" altLang="en-US" sz="1600" i="1" baseline="-25000"/>
              <a:t>i</a:t>
            </a:r>
            <a:r>
              <a:rPr lang="en-US" altLang="en-US" sz="1600" i="1"/>
              <a:t>(1-p</a:t>
            </a:r>
            <a:r>
              <a:rPr lang="en-US" altLang="en-US" sz="1600" i="1" baseline="-25000"/>
              <a:t>i</a:t>
            </a:r>
            <a:r>
              <a:rPr lang="en-US" altLang="en-US" sz="1600" i="1"/>
              <a:t>)</a:t>
            </a:r>
            <a:r>
              <a:rPr lang="en-US" altLang="en-US" sz="1600"/>
              <a:t> depends on location, always expect patterns here</a:t>
            </a:r>
          </a:p>
          <a:p>
            <a:r>
              <a:rPr lang="en-US" altLang="en-US" sz="2000"/>
              <a:t>Plot of </a:t>
            </a:r>
            <a:r>
              <a:rPr lang="en-US" altLang="en-US" sz="2000" i="1"/>
              <a:t>h</a:t>
            </a:r>
            <a:r>
              <a:rPr lang="en-US" altLang="en-US" sz="2000" i="1" baseline="-25000"/>
              <a:t>ii</a:t>
            </a:r>
            <a:r>
              <a:rPr lang="en-US" altLang="en-US" sz="2000" i="1"/>
              <a:t>, D</a:t>
            </a:r>
            <a:r>
              <a:rPr lang="en-US" altLang="en-US" sz="2000" i="1" baseline="-25000"/>
              <a:t>i</a:t>
            </a:r>
            <a:r>
              <a:rPr lang="en-US" altLang="en-US" sz="2000" i="1"/>
              <a:t>, s</a:t>
            </a:r>
            <a:r>
              <a:rPr lang="en-US" altLang="en-US" sz="2000" i="1" baseline="-25000"/>
              <a:t>pearson</a:t>
            </a:r>
            <a:r>
              <a:rPr lang="en-US" altLang="en-US" sz="2000"/>
              <a:t> quite useful</a:t>
            </a:r>
          </a:p>
          <a:p>
            <a:pPr lvl="1"/>
            <a:r>
              <a:rPr lang="en-US" altLang="en-US" sz="1600"/>
              <a:t>Less useful for Bernoulli logistic regression than for Binomial 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0D3F8BE-5DAA-A474-04BB-1CEDBE406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121829-C81F-4197-ADCF-437A73FEA8AB}" type="slidenum">
              <a:rPr lang="en-US" altLang="en-US" smtClean="0">
                <a:latin typeface="Garamond" panose="02020404030301010803" pitchFamily="18" charset="0"/>
              </a:rPr>
              <a:pPr/>
              <a:t>19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4581" name="Date Placeholder 4">
            <a:extLst>
              <a:ext uri="{FF2B5EF4-FFF2-40B4-BE49-F238E27FC236}">
                <a16:creationId xmlns:a16="http://schemas.microsoft.com/office/drawing/2014/main" id="{FC05DE9E-F4BE-2280-51FC-33FD2C70E5A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DEE74B-DAB8-416C-8965-5F43093B7020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id="{4063571A-E2D1-59C1-A1FD-62485F10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03375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5">
            <a:extLst>
              <a:ext uri="{FF2B5EF4-FFF2-40B4-BE49-F238E27FC236}">
                <a16:creationId xmlns:a16="http://schemas.microsoft.com/office/drawing/2014/main" id="{817AFA15-7EB3-321A-CF14-F23E4548055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616075"/>
            <a:ext cx="16446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7">
            <a:extLst>
              <a:ext uri="{FF2B5EF4-FFF2-40B4-BE49-F238E27FC236}">
                <a16:creationId xmlns:a16="http://schemas.microsoft.com/office/drawing/2014/main" id="{07A9A41E-A2E6-A52E-3AD8-C27D5E14F30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463675"/>
            <a:ext cx="39878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1">
            <a:extLst>
              <a:ext uri="{FF2B5EF4-FFF2-40B4-BE49-F238E27FC236}">
                <a16:creationId xmlns:a16="http://schemas.microsoft.com/office/drawing/2014/main" id="{D3480AFD-98B8-653B-D255-1D096BE7BD5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381375"/>
            <a:ext cx="2413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3">
            <a:extLst>
              <a:ext uri="{FF2B5EF4-FFF2-40B4-BE49-F238E27FC236}">
                <a16:creationId xmlns:a16="http://schemas.microsoft.com/office/drawing/2014/main" id="{204822C1-609C-5A71-48BA-C69DF6913364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5392738"/>
            <a:ext cx="1682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4">
            <a:extLst>
              <a:ext uri="{FF2B5EF4-FFF2-40B4-BE49-F238E27FC236}">
                <a16:creationId xmlns:a16="http://schemas.microsoft.com/office/drawing/2014/main" id="{8A26AE2B-107E-0B83-9D81-EB4F13488637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5384800"/>
            <a:ext cx="2413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3824A7D9-37A3-FC80-B557-586FF7B5CC6F}"/>
              </a:ext>
            </a:extLst>
          </p:cNvPr>
          <p:cNvCxnSpPr>
            <a:cxnSpLocks/>
          </p:cNvCxnSpPr>
          <p:nvPr/>
        </p:nvCxnSpPr>
        <p:spPr>
          <a:xfrm rot="5400000">
            <a:off x="2536031" y="1774032"/>
            <a:ext cx="428625" cy="31908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6B94D140-A580-F6A0-68E8-8C455A76AEC1}"/>
              </a:ext>
            </a:extLst>
          </p:cNvPr>
          <p:cNvCxnSpPr>
            <a:cxnSpLocks/>
          </p:cNvCxnSpPr>
          <p:nvPr/>
        </p:nvCxnSpPr>
        <p:spPr>
          <a:xfrm rot="5400000">
            <a:off x="346869" y="1975644"/>
            <a:ext cx="549275" cy="157163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90" name="Picture 37">
            <a:extLst>
              <a:ext uri="{FF2B5EF4-FFF2-40B4-BE49-F238E27FC236}">
                <a16:creationId xmlns:a16="http://schemas.microsoft.com/office/drawing/2014/main" id="{2497F11B-B755-C88B-9F01-3721861D095C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5621338"/>
            <a:ext cx="24479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95CD222C-5B0A-3DFF-F8E8-2566278166C8}"/>
              </a:ext>
            </a:extLst>
          </p:cNvPr>
          <p:cNvCxnSpPr>
            <a:cxnSpLocks/>
          </p:cNvCxnSpPr>
          <p:nvPr/>
        </p:nvCxnSpPr>
        <p:spPr>
          <a:xfrm rot="16200000" flipV="1">
            <a:off x="2318544" y="5193506"/>
            <a:ext cx="781050" cy="31908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04A7AB9C-0306-C261-AF9E-9428A31B7BDF}"/>
              </a:ext>
            </a:extLst>
          </p:cNvPr>
          <p:cNvCxnSpPr>
            <a:cxnSpLocks/>
          </p:cNvCxnSpPr>
          <p:nvPr/>
        </p:nvCxnSpPr>
        <p:spPr>
          <a:xfrm rot="10800000">
            <a:off x="4308475" y="3124200"/>
            <a:ext cx="392113" cy="30480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92E87EFB-4FD2-657C-8A2F-0A2046171B1D}"/>
              </a:ext>
            </a:extLst>
          </p:cNvPr>
          <p:cNvCxnSpPr>
            <a:cxnSpLocks/>
          </p:cNvCxnSpPr>
          <p:nvPr/>
        </p:nvCxnSpPr>
        <p:spPr>
          <a:xfrm rot="10800000">
            <a:off x="4308475" y="4956175"/>
            <a:ext cx="392113" cy="304800"/>
          </a:xfrm>
          <a:prstGeom prst="curvedConnector3">
            <a:avLst>
              <a:gd name="adj1" fmla="val 5485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9D254DC-9599-6E2C-85E7-7F82BD465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Announcements…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03536BD9-23AA-63D8-3613-990683C569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63638"/>
            <a:ext cx="8553450" cy="4530725"/>
          </a:xfrm>
        </p:spPr>
        <p:txBody>
          <a:bodyPr/>
          <a:lstStyle/>
          <a:p>
            <a:r>
              <a:rPr lang="en-US" altLang="en-US" sz="2800" dirty="0"/>
              <a:t>Take-home midterm due Wed 11:59pm</a:t>
            </a:r>
          </a:p>
          <a:p>
            <a:r>
              <a:rPr lang="en-US" altLang="en-US" sz="2800" dirty="0"/>
              <a:t>No quiz today</a:t>
            </a:r>
          </a:p>
          <a:p>
            <a:pPr lvl="1"/>
            <a:r>
              <a:rPr lang="en-US" altLang="en-US" sz="2400" dirty="0"/>
              <a:t>Next Monday: class survey (for credit) instead of quiz</a:t>
            </a:r>
          </a:p>
          <a:p>
            <a:r>
              <a:rPr lang="en-US" altLang="en-US" sz="2800" dirty="0"/>
              <a:t>HW05 will come out Weds, </a:t>
            </a:r>
            <a:r>
              <a:rPr lang="en-US" altLang="en-US" sz="2800" b="1" i="1" u="sng" dirty="0"/>
              <a:t>due Weds again</a:t>
            </a:r>
          </a:p>
          <a:p>
            <a:r>
              <a:rPr lang="en-US" altLang="en-US" sz="2800" dirty="0"/>
              <a:t>This week: More on logistic regression, GLMs</a:t>
            </a:r>
            <a:endParaRPr lang="en-US" altLang="en-US" sz="2400" dirty="0"/>
          </a:p>
          <a:p>
            <a:r>
              <a:rPr lang="en-US" altLang="en-US" sz="2800" dirty="0"/>
              <a:t>Next week: </a:t>
            </a:r>
          </a:p>
          <a:p>
            <a:pPr lvl="1"/>
            <a:r>
              <a:rPr lang="en-US" altLang="en-US" sz="2400" dirty="0"/>
              <a:t>A brief introduction to nonparametric regression</a:t>
            </a:r>
          </a:p>
          <a:p>
            <a:pPr lvl="1"/>
            <a:r>
              <a:rPr lang="en-US" altLang="en-US" sz="2400" dirty="0"/>
              <a:t>Readings:</a:t>
            </a:r>
          </a:p>
          <a:p>
            <a:pPr lvl="2"/>
            <a:r>
              <a:rPr lang="en-US" altLang="en-US" sz="2000" dirty="0" err="1"/>
              <a:t>Sheather</a:t>
            </a:r>
            <a:r>
              <a:rPr lang="en-US" altLang="en-US" sz="2000" dirty="0"/>
              <a:t>, Appendix on nonparametric smoothing</a:t>
            </a:r>
          </a:p>
          <a:p>
            <a:pPr lvl="2"/>
            <a:r>
              <a:rPr lang="en-US" altLang="en-US" sz="2000" dirty="0"/>
              <a:t>ISLR, Ch 7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B484A39E-3DE3-B25C-E052-8B6B9E4C6B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90693A-B87C-408D-AABA-5000AE9FED47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B1606F74-63B3-51AA-4855-B280FAFA549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A0E0E0-3BC8-4D35-A520-D28FA3A26CF6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4D36433-ACD3-09C0-F76F-2A50D4D96D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Alternative residuals for glm’s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D71D0-D77F-0D25-47FB-3B947F07C8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078454"/>
            <a:ext cx="8310282" cy="4530725"/>
          </a:xfrm>
          <a:blipFill>
            <a:blip r:embed="rId2"/>
            <a:stretch>
              <a:fillRect l="-587" t="-1615" r="-1687" b="-15209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247BB38-48B5-FAE2-9F6E-84B980C43E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AD3B2E-1797-45B4-95E0-9B4495AB1F09}" type="slidenum">
              <a:rPr lang="en-US" altLang="en-US" smtClean="0">
                <a:latin typeface="Garamond" panose="02020404030301010803" pitchFamily="18" charset="0"/>
              </a:rPr>
              <a:pPr/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5605" name="Date Placeholder 4">
            <a:extLst>
              <a:ext uri="{FF2B5EF4-FFF2-40B4-BE49-F238E27FC236}">
                <a16:creationId xmlns:a16="http://schemas.microsoft.com/office/drawing/2014/main" id="{9D232207-BB00-C562-B522-0FC17C23456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9B7578-54E2-4DF0-A02C-381C5E4C3D13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5606" name="TextBox 1">
            <a:extLst>
              <a:ext uri="{FF2B5EF4-FFF2-40B4-BE49-F238E27FC236}">
                <a16:creationId xmlns:a16="http://schemas.microsoft.com/office/drawing/2014/main" id="{E69E394C-959C-8782-E765-08C5330F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627688"/>
            <a:ext cx="5372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residuals will be uniformly distributed</a:t>
            </a:r>
          </a:p>
        </p:txBody>
      </p:sp>
      <p:sp>
        <p:nvSpPr>
          <p:cNvPr id="25607" name="TextBox 3">
            <a:extLst>
              <a:ext uri="{FF2B5EF4-FFF2-40B4-BE49-F238E27FC236}">
                <a16:creationId xmlns:a16="http://schemas.microsoft.com/office/drawing/2014/main" id="{EF3D9C4D-E58F-E6F1-15BF-5D097A598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8" y="6211888"/>
            <a:ext cx="2867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See “DHARMa overview.pdf” </a:t>
            </a:r>
          </a:p>
          <a:p>
            <a:r>
              <a:rPr lang="en-US" altLang="en-US" sz="1600"/>
              <a:t>for some additional detail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F8DE3FB-51EB-AF2B-377B-33A72392D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Example: the wells data…</a:t>
            </a:r>
          </a:p>
        </p:txBody>
      </p:sp>
      <p:sp>
        <p:nvSpPr>
          <p:cNvPr id="26627" name="Content Placeholder 5">
            <a:extLst>
              <a:ext uri="{FF2B5EF4-FFF2-40B4-BE49-F238E27FC236}">
                <a16:creationId xmlns:a16="http://schemas.microsoft.com/office/drawing/2014/main" id="{389AA773-EF59-77D6-3E8C-8BCE8E63FE1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065213"/>
            <a:ext cx="4114800" cy="50657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&gt; library(DHARMa)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&gt; data &lt;- read.table("wells.dat",header=T)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&gt; summary(glm.all &lt;- glm(switch ~ .,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+ data=data,family=binomial))</a:t>
            </a:r>
          </a:p>
          <a:p>
            <a:pPr marL="0" indent="0">
              <a:buFont typeface="Wingdings" panose="05000000000000000000" pitchFamily="2" charset="2"/>
              <a:buNone/>
            </a:pPr>
            <a:b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           Est    SE     z Pr(&gt;|z|)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(Int)    -0.16  0.10 -1.57     0.12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arsenic   0.47  0.04 11.23     0.00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dist     -0.01  0.00 -8.57     0.00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assoc    -0.12  0.08 -1.61     0.11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educ      0.04  0.01  4.43     0.00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&gt; par(mfrow=c(2,2))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&gt; plot(glm.all)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&gt; dev.new()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&gt; simdata &lt;- simulateResiduals(glm.all)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&gt; plot(simdata)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0200B605-B4F4-4A3D-EF9B-5FB51238B3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19BE1C-9566-4DC9-BD0F-98B538E7767A}" type="slidenum">
              <a:rPr lang="en-US" altLang="en-US" smtClean="0">
                <a:latin typeface="Garamond" panose="02020404030301010803" pitchFamily="18" charset="0"/>
              </a:rPr>
              <a:pPr/>
              <a:t>21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6629" name="Date Placeholder 4">
            <a:extLst>
              <a:ext uri="{FF2B5EF4-FFF2-40B4-BE49-F238E27FC236}">
                <a16:creationId xmlns:a16="http://schemas.microsoft.com/office/drawing/2014/main" id="{95EECBE9-D9A2-FE46-264A-D4120B229A8B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7CD744-C435-41D8-ACB0-C0383F9B03ED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6630" name="Picture 7">
            <a:extLst>
              <a:ext uri="{FF2B5EF4-FFF2-40B4-BE49-F238E27FC236}">
                <a16:creationId xmlns:a16="http://schemas.microsoft.com/office/drawing/2014/main" id="{DB00DA6C-AA80-DA1B-4494-B1DBC0054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001713"/>
            <a:ext cx="3076575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>
            <a:extLst>
              <a:ext uri="{FF2B5EF4-FFF2-40B4-BE49-F238E27FC236}">
                <a16:creationId xmlns:a16="http://schemas.microsoft.com/office/drawing/2014/main" id="{19B0FC19-218B-FAA7-70D4-6575D77F5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3562350"/>
            <a:ext cx="30765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265CD38F-9946-1CE6-0222-222B3C826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strategy for checking residuals of glm’s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B523F7A2-7C5F-45B1-7BE1-ADD05B8545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Fit 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mymodel &lt;- glm(y ~ x1 + x2 + ..., data=mydata, family=binomial) </a:t>
            </a:r>
            <a:r>
              <a:rPr lang="en-US" altLang="en-US"/>
              <a:t>as usual</a:t>
            </a:r>
          </a:p>
          <a:p>
            <a:r>
              <a:rPr lang="en-US" altLang="en-US"/>
              <a:t>Check the residuals vs leverage plot (lower right) from 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plot(mymodel) </a:t>
            </a:r>
            <a:r>
              <a:rPr lang="en-US" altLang="en-US"/>
              <a:t>for high leverage or influential observations</a:t>
            </a:r>
          </a:p>
          <a:p>
            <a:r>
              <a:rPr lang="en-US" altLang="en-US"/>
              <a:t>Use residual plot from DHARMa to check</a:t>
            </a:r>
          </a:p>
          <a:p>
            <a:pPr lvl="1"/>
            <a:r>
              <a:rPr lang="en-US" altLang="en-US"/>
              <a:t>Residuals Unif(0,1) (suggests model is good fit)?</a:t>
            </a:r>
          </a:p>
          <a:p>
            <a:pPr lvl="1"/>
            <a:r>
              <a:rPr lang="en-US" altLang="en-US"/>
              <a:t>Skewed left or right? Overdispersed? Underdispersed?</a:t>
            </a:r>
          </a:p>
          <a:p>
            <a:pPr lvl="1"/>
            <a:r>
              <a:rPr lang="en-US" altLang="en-US"/>
              <a:t>Outlying residuals?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25BFAA5-2E60-553D-B210-9C96273A2C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21370A-CB15-4F6C-8FCC-1D2E0211CE74}" type="slidenum">
              <a:rPr lang="en-US" altLang="en-US" smtClean="0">
                <a:latin typeface="Garamond" panose="02020404030301010803" pitchFamily="18" charset="0"/>
              </a:rPr>
              <a:pPr/>
              <a:t>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7653" name="Date Placeholder 4">
            <a:extLst>
              <a:ext uri="{FF2B5EF4-FFF2-40B4-BE49-F238E27FC236}">
                <a16:creationId xmlns:a16="http://schemas.microsoft.com/office/drawing/2014/main" id="{9F5E7FD0-CEBA-B34C-D0BA-4F3B33E51B30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7A2B78-2F8A-460A-A3B4-B75913031900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90527EE6-0242-8320-F44E-246BB0940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481C2086-3853-E452-ACF6-18972AF1C5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09675"/>
            <a:ext cx="8229600" cy="4530725"/>
          </a:xfrm>
        </p:spPr>
        <p:txBody>
          <a:bodyPr/>
          <a:lstStyle/>
          <a:p>
            <a:r>
              <a:rPr lang="en-US" altLang="en-US"/>
              <a:t>An example where AIC (and BIC) are not comparable across “model families”</a:t>
            </a:r>
          </a:p>
          <a:p>
            <a:r>
              <a:rPr lang="en-US" altLang="en-US"/>
              <a:t>MLE’s and diagnostics for logistic regression</a:t>
            </a:r>
          </a:p>
          <a:p>
            <a:pPr lvl="1"/>
            <a:r>
              <a:rPr lang="en-US" altLang="en-US"/>
              <a:t>Finding MLE’s by Newton’s Method </a:t>
            </a:r>
          </a:p>
          <a:p>
            <a:pPr lvl="1"/>
            <a:r>
              <a:rPr lang="en-US" altLang="en-US"/>
              <a:t>Predicted values</a:t>
            </a:r>
          </a:p>
          <a:p>
            <a:pPr lvl="1"/>
            <a:r>
              <a:rPr lang="en-US" altLang="en-US"/>
              <a:t>Residuals</a:t>
            </a:r>
          </a:p>
          <a:p>
            <a:pPr lvl="1"/>
            <a:r>
              <a:rPr lang="en-US" altLang="en-US"/>
              <a:t>Goodness of Fit, Deviance Residuals</a:t>
            </a:r>
          </a:p>
          <a:p>
            <a:pPr lvl="1"/>
            <a:r>
              <a:rPr lang="en-US" altLang="en-US"/>
              <a:t>Hat Matrix, Standardized Residuals, Cook’s Distance</a:t>
            </a:r>
          </a:p>
          <a:p>
            <a:r>
              <a:rPr lang="en-US" altLang="en-US"/>
              <a:t>Interpreting R’s casewise diagnostic plots</a:t>
            </a:r>
          </a:p>
          <a:p>
            <a:r>
              <a:rPr lang="en-US" altLang="en-US"/>
              <a:t>Alternative residuals: DHARMa</a:t>
            </a:r>
          </a:p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73C758D-034C-F18C-4DFA-BD7606838B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F30894-65A4-4A0C-9106-75708C1FEBFD}" type="slidenum">
              <a:rPr lang="en-US" altLang="en-US" smtClean="0">
                <a:latin typeface="Garamond" panose="02020404030301010803" pitchFamily="18" charset="0"/>
              </a:rPr>
              <a:pPr/>
              <a:t>23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8677" name="Date Placeholder 4">
            <a:extLst>
              <a:ext uri="{FF2B5EF4-FFF2-40B4-BE49-F238E27FC236}">
                <a16:creationId xmlns:a16="http://schemas.microsoft.com/office/drawing/2014/main" id="{15FCDFFA-A3BC-FDF6-3180-244A54C5736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543C56-60A9-4514-849D-E045A5BEFBEF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32C150B-3908-0446-87A8-41E4027242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9FAA429-9E4A-75D3-1810-CC9BA63E88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61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An example where AIC (and BIC) are not comparable across “model families”</a:t>
            </a:r>
          </a:p>
          <a:p>
            <a:pPr>
              <a:defRPr/>
            </a:pPr>
            <a:r>
              <a:rPr lang="en-US" altLang="en-US" dirty="0"/>
              <a:t>MLE’s and diagnostics for logistic regression</a:t>
            </a:r>
          </a:p>
          <a:p>
            <a:pPr lvl="1">
              <a:defRPr/>
            </a:pPr>
            <a:r>
              <a:rPr lang="en-US" altLang="en-US" dirty="0"/>
              <a:t>Finding MLE’s by Newton’s Method </a:t>
            </a:r>
          </a:p>
          <a:p>
            <a:pPr lvl="1">
              <a:defRPr/>
            </a:pPr>
            <a:r>
              <a:rPr lang="en-US" altLang="en-US" dirty="0"/>
              <a:t>Predicted values</a:t>
            </a:r>
          </a:p>
          <a:p>
            <a:pPr lvl="1">
              <a:defRPr/>
            </a:pPr>
            <a:r>
              <a:rPr lang="en-US" altLang="en-US" dirty="0"/>
              <a:t>Residuals</a:t>
            </a:r>
          </a:p>
          <a:p>
            <a:pPr lvl="1">
              <a:defRPr/>
            </a:pPr>
            <a:r>
              <a:rPr lang="en-US" altLang="en-US" dirty="0"/>
              <a:t>Goodness of Fit, Deviance Residuals</a:t>
            </a:r>
          </a:p>
          <a:p>
            <a:pPr lvl="1">
              <a:defRPr/>
            </a:pPr>
            <a:r>
              <a:rPr lang="en-US" altLang="en-US" dirty="0"/>
              <a:t>Hat Matrix, Standardized Residuals, Cook’s Distance</a:t>
            </a:r>
          </a:p>
          <a:p>
            <a:pPr>
              <a:defRPr/>
            </a:pPr>
            <a:r>
              <a:rPr lang="en-US" altLang="en-US" dirty="0"/>
              <a:t>Interpreting R’s </a:t>
            </a:r>
            <a:r>
              <a:rPr lang="en-US" altLang="en-US" dirty="0" err="1"/>
              <a:t>casewise</a:t>
            </a:r>
            <a:r>
              <a:rPr lang="en-US" altLang="en-US" dirty="0"/>
              <a:t> diagnostic plots</a:t>
            </a:r>
          </a:p>
          <a:p>
            <a:pPr>
              <a:defRPr/>
            </a:pPr>
            <a:r>
              <a:rPr lang="en-US" altLang="en-US" dirty="0"/>
              <a:t>Alternative residuals: </a:t>
            </a:r>
            <a:r>
              <a:rPr lang="en-US" altLang="en-US" dirty="0" err="1"/>
              <a:t>DHARMa</a:t>
            </a: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3BFE34A-638F-5532-7EE7-60187BD514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F8584D-4E53-4AB8-885B-70550D441C56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197" name="Date Placeholder 4">
            <a:extLst>
              <a:ext uri="{FF2B5EF4-FFF2-40B4-BE49-F238E27FC236}">
                <a16:creationId xmlns:a16="http://schemas.microsoft.com/office/drawing/2014/main" id="{7F00F9E8-B124-9B38-958F-91D78138724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D19E5A-A6F0-475A-829F-AC7D56639327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E63AECD-507A-91B4-1713-4B84CF1FF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example of non-comparability of AIC/BIC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30ACFB81-7DB4-9172-8E9E-DEB71B2297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Logistic regression model says</a:t>
            </a:r>
          </a:p>
          <a:p>
            <a:endParaRPr lang="en-US" altLang="en-US" sz="2400"/>
          </a:p>
          <a:p>
            <a:r>
              <a:rPr lang="en-US" altLang="en-US" sz="2400"/>
              <a:t>Suppose we have i=1..N binomial outcomes with n</a:t>
            </a:r>
            <a:r>
              <a:rPr lang="en-US" altLang="en-US" sz="2400" baseline="-25000"/>
              <a:t>i</a:t>
            </a:r>
            <a:r>
              <a:rPr lang="en-US" altLang="en-US" sz="2400"/>
              <a:t> trials per outcome and y</a:t>
            </a:r>
            <a:r>
              <a:rPr lang="en-US" altLang="en-US" sz="2400" baseline="-25000"/>
              <a:t>i</a:t>
            </a:r>
            <a:r>
              <a:rPr lang="en-US" altLang="en-US" sz="2400"/>
              <a:t> successes per outcome.   We can write the likelihood as 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301E6EF-9A9D-56C0-B00E-3B4CF044D1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564D73-6303-4357-90E5-87DC8551072C}" type="slidenum">
              <a:rPr lang="en-US" altLang="en-US" smtClean="0">
                <a:latin typeface="Garamond" panose="02020404030301010803" pitchFamily="18" charset="0"/>
              </a:rPr>
              <a:pPr/>
              <a:t>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221" name="Date Placeholder 4">
            <a:extLst>
              <a:ext uri="{FF2B5EF4-FFF2-40B4-BE49-F238E27FC236}">
                <a16:creationId xmlns:a16="http://schemas.microsoft.com/office/drawing/2014/main" id="{BCEF201B-060E-6AC3-4B16-0EA2CEAB727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93E48F-BDFB-4B55-865F-C57997F08130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9222" name="Picture 7">
            <a:extLst>
              <a:ext uri="{FF2B5EF4-FFF2-40B4-BE49-F238E27FC236}">
                <a16:creationId xmlns:a16="http://schemas.microsoft.com/office/drawing/2014/main" id="{F38B4D93-6015-C532-7580-DB373F6E39E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901825"/>
            <a:ext cx="370046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0">
            <a:extLst>
              <a:ext uri="{FF2B5EF4-FFF2-40B4-BE49-F238E27FC236}">
                <a16:creationId xmlns:a16="http://schemas.microsoft.com/office/drawing/2014/main" id="{F9ADC364-E407-5798-F465-C2302FBDBBC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3429000"/>
            <a:ext cx="62563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B41B65D1-B825-B81C-47F9-AEDA0A5F5B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89063"/>
            <a:ext cx="8229600" cy="4530725"/>
          </a:xfrm>
        </p:spPr>
        <p:txBody>
          <a:bodyPr/>
          <a:lstStyle/>
          <a:p>
            <a:r>
              <a:rPr lang="en-US" altLang="en-US"/>
              <a:t>The log-likelihoods are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so</a:t>
            </a:r>
          </a:p>
          <a:p>
            <a:endParaRPr lang="en-US" altLang="en-US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D68D3713-38CB-A265-90D1-F0AF60EF4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C17088-8E51-495C-BD17-03EEDB74DB0E}" type="slidenum">
              <a:rPr lang="en-US" altLang="en-US" smtClean="0">
                <a:latin typeface="Garamond" panose="02020404030301010803" pitchFamily="18" charset="0"/>
              </a:rPr>
              <a:pPr/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0244" name="Date Placeholder 4">
            <a:extLst>
              <a:ext uri="{FF2B5EF4-FFF2-40B4-BE49-F238E27FC236}">
                <a16:creationId xmlns:a16="http://schemas.microsoft.com/office/drawing/2014/main" id="{4F58D6B4-8F4B-9CCE-2F57-DD0972DA287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E51EFD-F8D2-48F7-BDB5-709A31D7FAE5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0245" name="Picture 9">
            <a:extLst>
              <a:ext uri="{FF2B5EF4-FFF2-40B4-BE49-F238E27FC236}">
                <a16:creationId xmlns:a16="http://schemas.microsoft.com/office/drawing/2014/main" id="{58FE5795-A167-FE09-1073-7C5EDC1F80C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2113"/>
            <a:ext cx="81946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>
            <a:extLst>
              <a:ext uri="{FF2B5EF4-FFF2-40B4-BE49-F238E27FC236}">
                <a16:creationId xmlns:a16="http://schemas.microsoft.com/office/drawing/2014/main" id="{71AB00C8-CA1E-5689-4F9A-3BC4618D61C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063750"/>
            <a:ext cx="776605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>
            <a:extLst>
              <a:ext uri="{FF2B5EF4-FFF2-40B4-BE49-F238E27FC236}">
                <a16:creationId xmlns:a16="http://schemas.microsoft.com/office/drawing/2014/main" id="{C6C9AB9C-C0C8-FF68-1320-7C05D38711B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208463"/>
            <a:ext cx="78771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54C88B7-44B3-C095-5673-3314A2ED5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Example…</a:t>
            </a:r>
          </a:p>
        </p:txBody>
      </p:sp>
      <p:sp>
        <p:nvSpPr>
          <p:cNvPr id="11267" name="Content Placeholder 5">
            <a:extLst>
              <a:ext uri="{FF2B5EF4-FFF2-40B4-BE49-F238E27FC236}">
                <a16:creationId xmlns:a16="http://schemas.microsoft.com/office/drawing/2014/main" id="{F437F59E-3800-8BFA-F07B-D9547FBA052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922338"/>
            <a:ext cx="4038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&gt; data &lt;- read.table("MissAmericato2008.txt",header=T)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solidFill>
                  <a:srgbClr val="FF0000"/>
                </a:solidFill>
              </a:rPr>
              <a:t>&gt; # arranged so that each row represents yi = # of top 10</a:t>
            </a:r>
            <a:br>
              <a:rPr lang="en-US" altLang="en-US" sz="1200">
                <a:solidFill>
                  <a:srgbClr val="FF0000"/>
                </a:solidFill>
              </a:rPr>
            </a:br>
            <a:r>
              <a:rPr lang="en-US" altLang="en-US" sz="1200">
                <a:solidFill>
                  <a:srgbClr val="FF0000"/>
                </a:solidFill>
              </a:rPr>
              <a:t>&gt; # finalists from each state in the US, in ni = 9 years</a:t>
            </a:r>
            <a:br>
              <a:rPr lang="en-US" altLang="en-US" sz="1200"/>
            </a:br>
            <a:r>
              <a:rPr lang="en-US" altLang="en-US" sz="1200"/>
              <a:t>&gt; glm.1 &lt;- glm(cbind(Top10,9-Top10) ~ . - abbreviation,</a:t>
            </a:r>
            <a:br>
              <a:rPr lang="en-US" altLang="en-US" sz="1200"/>
            </a:br>
            <a:r>
              <a:rPr lang="en-US" altLang="en-US" sz="1200"/>
              <a:t>+               data=data, family=binomial)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&gt; newdata &lt;- data[1,]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&gt; for (r in 1:dim(data)[1])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+     row &lt;- data[r,]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+     row$Top10 &lt;- 1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+     reps &lt;- data$Top10[r]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+     if (reps&gt;0) for (j in 1:reps)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+         newdata &lt;- rbind(newdata,row)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+     }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+     row$Top10 &lt;- 0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+     if(reps&lt;9) for (j in 1:(9-reps))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+         newdata &lt;- rbind(newdata,row)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+     }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+ }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&gt; newdata &lt;- newdata[-1,]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solidFill>
                  <a:srgbClr val="FF0000"/>
                </a:solidFill>
              </a:rPr>
              <a:t>&gt; # arranged so that each state is represented by 10 rows, </a:t>
            </a:r>
            <a:br>
              <a:rPr lang="en-US" altLang="en-US" sz="1200">
                <a:solidFill>
                  <a:srgbClr val="FF0000"/>
                </a:solidFill>
              </a:rPr>
            </a:br>
            <a:r>
              <a:rPr lang="en-US" altLang="en-US" sz="1200">
                <a:solidFill>
                  <a:srgbClr val="FF0000"/>
                </a:solidFill>
              </a:rPr>
              <a:t>&gt; # with a 1 or 0 indicating “top 10 finalist” or not, from that</a:t>
            </a:r>
            <a:br>
              <a:rPr lang="en-US" altLang="en-US" sz="1200">
                <a:solidFill>
                  <a:srgbClr val="FF0000"/>
                </a:solidFill>
              </a:rPr>
            </a:br>
            <a:r>
              <a:rPr lang="en-US" altLang="en-US" sz="1200">
                <a:solidFill>
                  <a:srgbClr val="FF0000"/>
                </a:solidFill>
              </a:rPr>
              <a:t>&gt; # state, in each of 10 years.</a:t>
            </a:r>
            <a:br>
              <a:rPr lang="en-US" altLang="en-US" sz="1200">
                <a:solidFill>
                  <a:srgbClr val="FF0000"/>
                </a:solidFill>
              </a:rPr>
            </a:br>
            <a:r>
              <a:rPr lang="en-US" altLang="en-US" sz="1200"/>
              <a:t>&gt; glm.2 &lt;- glm(Top10 ~ . - abbreviation, data=newdata,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/>
              <a:t>+              family=binomial)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1ED45F-4E63-5C06-A567-E348115E7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1025" y="922338"/>
            <a:ext cx="4586288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/>
              <a:t>&gt; round(</a:t>
            </a:r>
            <a:r>
              <a:rPr lang="en-US" sz="1200" dirty="0" err="1"/>
              <a:t>cbind</a:t>
            </a:r>
            <a:r>
              <a:rPr lang="en-US" sz="1200" dirty="0"/>
              <a:t>(</a:t>
            </a:r>
            <a:r>
              <a:rPr lang="en-US" sz="1200" dirty="0" err="1"/>
              <a:t>coef</a:t>
            </a:r>
            <a:r>
              <a:rPr lang="en-US" sz="1200" dirty="0"/>
              <a:t>(summary(glm.1)),</a:t>
            </a:r>
            <a:r>
              <a:rPr lang="en-US" sz="1200" dirty="0" err="1"/>
              <a:t>coef</a:t>
            </a:r>
            <a:r>
              <a:rPr lang="en-US" sz="1200" dirty="0"/>
              <a:t>(summary(glm.2))),2)</a:t>
            </a:r>
            <a:br>
              <a:rPr lang="en-US" sz="1200" dirty="0"/>
            </a:br>
            <a:r>
              <a:rPr lang="en-US" sz="1200" dirty="0">
                <a:solidFill>
                  <a:srgbClr val="FF0000"/>
                </a:solidFill>
              </a:rPr>
              <a:t>&gt; #                          ---------  glm.1 -------     ---------  glm.2 --------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solidFill>
                  <a:srgbClr val="FF0000"/>
                </a:solidFill>
              </a:rPr>
              <a:t>                               Est      SE       z        p    Est       SE       z        p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solidFill>
                  <a:srgbClr val="FF0000"/>
                </a:solidFill>
              </a:rPr>
              <a:t>(Intercept)         -7.52  2.53 -2.97 0.00 -7.52  2.53 -2.97  0.00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 err="1">
                <a:solidFill>
                  <a:srgbClr val="FF0000"/>
                </a:solidFill>
              </a:rPr>
              <a:t>LogPopulation</a:t>
            </a:r>
            <a:r>
              <a:rPr lang="en-US" sz="1200" dirty="0">
                <a:solidFill>
                  <a:srgbClr val="FF0000"/>
                </a:solidFill>
              </a:rPr>
              <a:t>    0.60  0.18  3.36  0.00  0.60  0.18  3.36  0.00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 err="1">
                <a:solidFill>
                  <a:srgbClr val="FF0000"/>
                </a:solidFill>
              </a:rPr>
              <a:t>LogContestants</a:t>
            </a:r>
            <a:r>
              <a:rPr lang="en-US" sz="1200" dirty="0">
                <a:solidFill>
                  <a:srgbClr val="FF0000"/>
                </a:solidFill>
              </a:rPr>
              <a:t>  1.37  0.41  3.32  0.00  1.37  0.41  3.32  0.00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 err="1">
                <a:solidFill>
                  <a:srgbClr val="FF0000"/>
                </a:solidFill>
              </a:rPr>
              <a:t>LogTotalArea</a:t>
            </a:r>
            <a:r>
              <a:rPr lang="en-US" sz="1200" dirty="0">
                <a:solidFill>
                  <a:srgbClr val="FF0000"/>
                </a:solidFill>
              </a:rPr>
              <a:t>     -0.36  0.14 -2.64  0.01 -0.36  0.14 -2.64  0.01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solidFill>
                  <a:srgbClr val="FF0000"/>
                </a:solidFill>
              </a:rPr>
              <a:t>Latitude              -0.06  0.03 -2.15  0.03 -0.06  0.03 -2.15  0.03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solidFill>
                  <a:srgbClr val="FF0000"/>
                </a:solidFill>
              </a:rPr>
              <a:t>Longitude            0.01  0.01   0.67  0.51  0.01  0.01  0.67  0.51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/>
              <a:t>&gt; round(</a:t>
            </a:r>
            <a:r>
              <a:rPr lang="en-US" sz="1200" dirty="0" err="1"/>
              <a:t>data.frame</a:t>
            </a:r>
            <a:r>
              <a:rPr lang="en-US" sz="1200" dirty="0"/>
              <a:t>(AIC=c(glm.1=AIC(glm.1),glm.2=AIC(glm.2)),</a:t>
            </a:r>
            <a:br>
              <a:rPr lang="en-US" sz="1200" dirty="0"/>
            </a:br>
            <a:r>
              <a:rPr lang="en-US" sz="1200" dirty="0"/>
              <a:t>+ BIC=c(glm.1=BIC(glm.1),glm.2=BIC(glm.2))),2)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solidFill>
                  <a:srgbClr val="FF0000"/>
                </a:solidFill>
              </a:rPr>
              <a:t>                 AIC       BIC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solidFill>
                  <a:srgbClr val="FF0000"/>
                </a:solidFill>
              </a:rPr>
              <a:t>glm.1 144.57 156.16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solidFill>
                  <a:srgbClr val="FF0000"/>
                </a:solidFill>
              </a:rPr>
              <a:t>glm.2 420.83 446.24</a:t>
            </a:r>
            <a:br>
              <a:rPr lang="en-US" sz="1200" dirty="0"/>
            </a:br>
            <a:endParaRPr lang="en-US" sz="1200" dirty="0"/>
          </a:p>
          <a:p>
            <a:pPr>
              <a:defRPr/>
            </a:pPr>
            <a:r>
              <a:rPr lang="en-US" sz="1600" dirty="0"/>
              <a:t>glm.1 fit the data as a binomial logistic </a:t>
            </a:r>
            <a:r>
              <a:rPr lang="en-US" sz="1600" dirty="0" err="1"/>
              <a:t>regr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glm.2 fit the data as a Bernoulli logistic </a:t>
            </a:r>
            <a:r>
              <a:rPr lang="en-US" sz="1600" dirty="0" err="1"/>
              <a:t>regr</a:t>
            </a:r>
            <a:r>
              <a:rPr lang="en-US" sz="1600" dirty="0"/>
              <a:t>.</a:t>
            </a:r>
          </a:p>
          <a:p>
            <a:pPr>
              <a:defRPr/>
            </a:pPr>
            <a:r>
              <a:rPr lang="en-US" sz="1600" dirty="0"/>
              <a:t>The fit to the data is the same, estimated betas, SE’s, etc. all the same; AIC &amp; BIC “should” reflect this</a:t>
            </a:r>
          </a:p>
          <a:p>
            <a:pPr>
              <a:defRPr/>
            </a:pPr>
            <a:r>
              <a:rPr lang="en-US" sz="1600" dirty="0"/>
              <a:t>AIC &amp; BIC show different values for glm.1 &amp; glm.2, because “normalizing constants” different</a:t>
            </a:r>
            <a:endParaRPr lang="en-US" sz="1400" dirty="0"/>
          </a:p>
        </p:txBody>
      </p:sp>
      <p:sp>
        <p:nvSpPr>
          <p:cNvPr id="11269" name="Slide Number Placeholder 3">
            <a:extLst>
              <a:ext uri="{FF2B5EF4-FFF2-40B4-BE49-F238E27FC236}">
                <a16:creationId xmlns:a16="http://schemas.microsoft.com/office/drawing/2014/main" id="{22EFB531-DEA1-BB22-82DD-358078FE76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6A4ED5-F906-4759-A4D0-FE1DDDD334D1}" type="slidenum">
              <a:rPr lang="en-US" altLang="en-US" smtClean="0">
                <a:latin typeface="Garamond" panose="02020404030301010803" pitchFamily="18" charset="0"/>
              </a:rPr>
              <a:pPr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1270" name="Date Placeholder 4">
            <a:extLst>
              <a:ext uri="{FF2B5EF4-FFF2-40B4-BE49-F238E27FC236}">
                <a16:creationId xmlns:a16="http://schemas.microsoft.com/office/drawing/2014/main" id="{4C3D55BD-E237-9C09-7769-69DEADD72A2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C67CE6-4079-424B-A4FF-9A2E7CB24B51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0C9FA-0951-3318-F09C-AB4D3CBA5861}"/>
              </a:ext>
            </a:extLst>
          </p:cNvPr>
          <p:cNvSpPr/>
          <p:nvPr/>
        </p:nvSpPr>
        <p:spPr>
          <a:xfrm>
            <a:off x="4391025" y="4079875"/>
            <a:ext cx="4586288" cy="2017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E753428-1A5E-8D19-B067-5051A9C59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MLE’s &amp; Diagnostics for Binomial Logistic Regression…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2D3F505-BA12-4F62-4A0B-DDB4993C9E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Let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For Bernoulli, n</a:t>
            </a:r>
            <a:r>
              <a:rPr lang="en-US" altLang="en-US" baseline="-25000"/>
              <a:t>i</a:t>
            </a:r>
            <a:r>
              <a:rPr lang="en-US" altLang="en-US"/>
              <a:t>=1,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 baseline="-25000"/>
              <a:t>i</a:t>
            </a:r>
            <a:r>
              <a:rPr lang="en-US" altLang="en-US"/>
              <a:t>=p</a:t>
            </a:r>
            <a:r>
              <a:rPr lang="en-US" altLang="en-US" baseline="-25000"/>
              <a:t>i</a:t>
            </a:r>
            <a:r>
              <a:rPr lang="en-US" altLang="en-US"/>
              <a:t>, and y</a:t>
            </a:r>
            <a:r>
              <a:rPr lang="en-US" altLang="en-US" baseline="-25000"/>
              <a:t>i</a:t>
            </a:r>
            <a:r>
              <a:rPr lang="en-US" altLang="en-US"/>
              <a:t> = 0, 1</a:t>
            </a:r>
          </a:p>
          <a:p>
            <a:r>
              <a:rPr lang="en-US" altLang="en-US"/>
              <a:t>For Binomial, n</a:t>
            </a:r>
            <a:r>
              <a:rPr lang="en-US" altLang="en-US" baseline="-25000"/>
              <a:t>i</a:t>
            </a:r>
            <a:r>
              <a:rPr lang="en-US" altLang="en-US"/>
              <a:t>&gt;1,  </a:t>
            </a:r>
            <a:r>
              <a:rPr lang="en-US" altLang="en-US">
                <a:latin typeface="Symbol" panose="05050102010706020507" pitchFamily="18" charset="2"/>
              </a:rPr>
              <a:t>m</a:t>
            </a:r>
            <a:r>
              <a:rPr lang="en-US" altLang="en-US" baseline="-25000"/>
              <a:t>i</a:t>
            </a:r>
            <a:r>
              <a:rPr lang="en-US" altLang="en-US"/>
              <a:t>=n</a:t>
            </a:r>
            <a:r>
              <a:rPr lang="en-US" altLang="en-US" baseline="-25000"/>
              <a:t>i</a:t>
            </a:r>
            <a:r>
              <a:rPr lang="en-US" altLang="en-US"/>
              <a:t>p</a:t>
            </a:r>
            <a:r>
              <a:rPr lang="en-US" altLang="en-US" baseline="-25000"/>
              <a:t>i</a:t>
            </a:r>
            <a:r>
              <a:rPr lang="en-US" altLang="en-US"/>
              <a:t> and y</a:t>
            </a:r>
            <a:r>
              <a:rPr lang="en-US" altLang="en-US" baseline="-25000"/>
              <a:t>i</a:t>
            </a:r>
            <a:r>
              <a:rPr lang="en-US" altLang="en-US"/>
              <a:t>=0,1,…,n</a:t>
            </a:r>
            <a:r>
              <a:rPr lang="en-US" altLang="en-US" baseline="-25000"/>
              <a:t>i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11A0BC9-72D4-1B86-5302-809D08A6F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1701FB-138F-419F-960D-8D55C9B04545}" type="slidenum">
              <a:rPr lang="en-US" altLang="en-US" smtClean="0">
                <a:latin typeface="Garamond" panose="02020404030301010803" pitchFamily="18" charset="0"/>
              </a:rPr>
              <a:pPr/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2293" name="Date Placeholder 4">
            <a:extLst>
              <a:ext uri="{FF2B5EF4-FFF2-40B4-BE49-F238E27FC236}">
                <a16:creationId xmlns:a16="http://schemas.microsoft.com/office/drawing/2014/main" id="{15B9BCFF-8B9C-EDCE-A69F-1F5DCCE8DDB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DF5FC8-D0C6-467F-B730-5ECA7C2E545D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2294" name="Picture 12">
            <a:extLst>
              <a:ext uri="{FF2B5EF4-FFF2-40B4-BE49-F238E27FC236}">
                <a16:creationId xmlns:a16="http://schemas.microsoft.com/office/drawing/2014/main" id="{0CE277F6-AB6D-4FB9-69A0-55777AE5A85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163763"/>
            <a:ext cx="6415087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DDF3DB9-C3C8-6D62-EF78-6C7D191C7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Binomial logistic regression</a:t>
            </a: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C4D1B304-A5FC-3BCE-F674-82DFE7E563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989DA8-1352-4C22-85DA-417FBB222428}" type="slidenum">
              <a:rPr lang="en-US" altLang="en-US" smtClean="0">
                <a:latin typeface="Garamond" panose="02020404030301010803" pitchFamily="18" charset="0"/>
              </a:rPr>
              <a:pPr/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3316" name="Date Placeholder 4">
            <a:extLst>
              <a:ext uri="{FF2B5EF4-FFF2-40B4-BE49-F238E27FC236}">
                <a16:creationId xmlns:a16="http://schemas.microsoft.com/office/drawing/2014/main" id="{1E1390DA-9D6B-05C4-EBA0-B5AAE4B4757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1276DC-6011-4931-BA27-F12C2487759A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05511180-C47C-E4F2-615F-77B1D8B9400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979488"/>
            <a:ext cx="7564438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C769BD4-022B-C6A3-0424-B48B0D997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Maximize, set the gradient         </a:t>
            </a:r>
            <a:br>
              <a:rPr lang="en-US" altLang="en-US"/>
            </a:br>
            <a:r>
              <a:rPr lang="en-US" altLang="en-US"/>
              <a:t> to zero and solve for    .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53E8EFB3-5ECA-E52C-277C-525C29D0F7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D5849D-072D-4599-8434-75A168DFBD38}" type="slidenum">
              <a:rPr lang="en-US" altLang="en-US" smtClean="0">
                <a:latin typeface="Garamond" panose="02020404030301010803" pitchFamily="18" charset="0"/>
              </a:rPr>
              <a:pPr/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4340" name="Date Placeholder 4">
            <a:extLst>
              <a:ext uri="{FF2B5EF4-FFF2-40B4-BE49-F238E27FC236}">
                <a16:creationId xmlns:a16="http://schemas.microsoft.com/office/drawing/2014/main" id="{44BF9B02-C42A-F66A-7CD9-11CB19E73C2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8F34BD-96BC-45C5-8FF0-0C53EF34A31A}" type="datetime1">
              <a:rPr lang="en-US" altLang="en-US" smtClean="0">
                <a:latin typeface="Garamond" panose="02020404030301010803" pitchFamily="18" charset="0"/>
              </a:rPr>
              <a:pPr/>
              <a:t>10/3/2022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4341" name="Picture 13">
            <a:extLst>
              <a:ext uri="{FF2B5EF4-FFF2-40B4-BE49-F238E27FC236}">
                <a16:creationId xmlns:a16="http://schemas.microsoft.com/office/drawing/2014/main" id="{A81EBB8A-CFC0-5AEB-2811-5CC174CC08E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468313"/>
            <a:ext cx="13874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>
            <a:extLst>
              <a:ext uri="{FF2B5EF4-FFF2-40B4-BE49-F238E27FC236}">
                <a16:creationId xmlns:a16="http://schemas.microsoft.com/office/drawing/2014/main" id="{2B19D884-75D5-A751-0B31-3EE9556201E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066800"/>
            <a:ext cx="266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9">
            <a:extLst>
              <a:ext uri="{FF2B5EF4-FFF2-40B4-BE49-F238E27FC236}">
                <a16:creationId xmlns:a16="http://schemas.microsoft.com/office/drawing/2014/main" id="{AB97DC07-6B02-1CC6-B333-2845DE75120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608138"/>
            <a:ext cx="6945312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9835"/>
  <p:tag name="ORIGINALWIDTH" val="359.2051"/>
  <p:tag name="LATEXADDIN" val="\documentclass{article}&#10;\usepackage{amsmath}&#10;\pagestyle{empty}&#10;\begin{document}&#10;&#10;\[&#10;\ell'_{bin}(\beta)&#10;\]&#10;&#10;&#10;&#10;\end{document}"/>
  <p:tag name="IGUANATEXSIZE" val="30"/>
  <p:tag name="IGUANATEXCURSOR" val="89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68.99134"/>
  <p:tag name="LATEXADDIN" val="\documentclass{article}&#10;\usepackage{amsmath}&#10;\pagestyle{empty}&#10;\begin{document}&#10;&#10;\[&#10;\beta&#10;\]&#10;&#10;&#10;&#10;\end{document}"/>
  <p:tag name="IGUANATEXSIZE" val="30"/>
  <p:tag name="IGUANATEXCURSOR" val="89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6.505"/>
  <p:tag name="ORIGINALWIDTH" val="3103.862"/>
  <p:tag name="LATEXADDIN" val="\documentclass{article}&#10;\usepackage{amsmath}&#10;\pagestyle{empty}&#10;\begin{document}&#10;\sf&#10;\parbox{4in}{&#10;\[&#10;\ell_{bin}'(\beta) = (\frac{\partial \ell}{\partial\beta_0}, \ldots, \frac{\partial \ell}{\partial\beta_p})^T&#10;\]&#10;where&#10;\begin{eqnarray*}&#10;\frac{\partial \ell}{\partial\beta_r} &amp; = &amp; &#10;\sum_{i=1}^N y_iX_{ir} - n_i\left(\frac{e^{X_i\beta}}{1 + e^{X_i\beta}}&#10;\right) X_{ir} \\&#10;&amp; = &amp; \sum_{i=1}^N (y_i - n_ip_i)X_{ir} ~ = ~ \sum_{i=1}^N (y_i - \mu_i)X_{ir}&#10;\end{eqnarray*}&#10;which we can write in matrix form as&#10;\[&#10;\ell'(\beta) = X^T(y-\mu(\beta))&#10;\]&#10;}&#10;&#10;\end{document}"/>
  <p:tag name="IGUANATEXSIZE" val="30"/>
  <p:tag name="IGUANATEXCURSOR" val="528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0.934"/>
  <p:tag name="ORIGINALWIDTH" val="4176.228"/>
  <p:tag name="LATEXADDIN" val="\documentclass{article}&#10;\usepackage{amsmath}&#10;\pagestyle{empty}&#10;\begin{document}&#10;\sf&#10;\noindent&#10;At the value $\beta$ at which &#10;\[&#10;\ell'(\beta) = X^T(y-\mu(\beta)) = 0&#10;\]&#10;we can verify that we have achieved a maximum, by checking that&#10;\[&#10;\ell''(\beta) = \left[\frac{\partial^2 \ell}{\partial\beta_r\partial\beta_s} \right]_{r,s=0}^p&#10;\]&#10;is negative definite.    We can calculate that&#10;\begin{eqnarray*}&#10;\frac{\partial^2\ell}{\partial\beta_r\partial\beta_s} &amp; = &amp; &#10;\frac{\partial}{\partial\beta_s}\left[&#10;\sum_{i=1}^N \left(y_i - n_i\frac{e^{X_i\beta}}{1 + e^{X_i\beta}}\right)\right]&#10;X_{ir} \\&#10;&amp; = &amp; -\sum_{i=1}^N n_i X_{is}\frac{e^{X_i\beta}}{(1+e^{X_i\beta})^2} X_{ir} ~ = ~ -\sum_{i=1}^N n_i X_{is}p_i(1-p_i)X_{ir}\\&#10;\mbox{so~~~~~~} \ell''(\beta) &#10;&amp; = &amp; -X^TDX, ~~\mbox{where $D=\mbox{diag}(n_ip_i(1-p_i), i=1\ldots,N)$},\end{eqnarray*}&#10;&#10;&#10;\end{document}"/>
  <p:tag name="IGUANATEXSIZE" val="30"/>
  <p:tag name="IGUANATEXCURSOR" val="775"/>
  <p:tag name="TRANSPARENCY" val="True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1.676"/>
  <p:tag name="ORIGINALWIDTH" val="4097.488"/>
  <p:tag name="LATEXADDIN" val="\documentclass{article}&#10;\usepackage{amsmath}&#10;\pagestyle{empty}&#10;\begin{document}&#10;\sf&#10;\begin{itemize}&#10;\item $\ell'(\beta) = X^T(y-\mu(\beta)) \equiv 0$ seldom has a closed-form solution, so instead we want an iterative approach\ldots &#10;\item Newton's method for a single variable:&#10;\vspace*{6em}&#10;&#10;\item We apply the multivariate version to $\ell'(\beta)$ and get&#10;\begin{eqnarray*}&#10;    \beta^{(r+1)} &amp; = &amp; \beta^{(r)} - [\ell''(\beta^{(r)})]^{-1}\ell'(\beta^{(r)}) \\&#10;&amp; = &amp; \beta^{(r)} + (X^TD(\beta^{(r)})X)^{-1}X^T(y - \mu^{(r)})\\&#10;\mbox{where~~~~}&#10;D(\beta^{(r)}) &amp; = &amp; \mbox{diag}(n_ip_i^{(r)}(1-p_i^{(r)}),~ i=1,\ldots, N)\\&#10;\mbox{and~~~~}&#10;\mu^{(r)} &amp; = &amp; n_i p_i^{(r)} = n_i\frac{e^{X_i\beta^{(r)}}}{(1+e^{X_i\beta^{(r)}})}&#10;\end{eqnarray*}&#10;&#10;\end{itemize}&#10;&#10;&#10;\end{document}"/>
  <p:tag name="IGUANATEXSIZE" val="30"/>
  <p:tag name="IGUANATEXCURSOR" val="127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5.617"/>
  <p:tag name="ORIGINALWIDTH" val="3130.109"/>
  <p:tag name="LATEXADDIN" val="\documentclass{article}&#10;\usepackage{amsmath}&#10;\pagestyle{empty}&#10;\begin{document}&#10;\parbox{3.5in}{&#10;\sf\em&#10;Solve $f(t)=0$ iteratively:&#10;\begin{itemize}&#10;\item[$\circ$] Find tangent line at $t^{(r)}$: &#10;$&#10;y-f(t^{(r)}) = f'(t^{(r)})(t - t^{(r)})&#10;$&#10;\item[$\circ$] Find $t^{(r+1)}$ by solving $y=0$ for $t$:&#10;\[&#10;t^{(r+1)} = t^{(r)} - \frac{f(t^{(r)})}{f'(t^{(r)})}&#10;\]&#10;\end{itemize}&#10;}&#10;\end{document}"/>
  <p:tag name="IGUANATEXSIZE" val="30"/>
  <p:tag name="IGUANATEXCURSOR" val="102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59.73"/>
  <p:tag name="LATEXADDIN" val="\documentclass{article}&#10;\usepackage{amsmath}&#10;\pagestyle{empty}&#10;\begin{document}&#10;&#10;&#10;$t^{(r)}$&#10;&#10;\end{document}"/>
  <p:tag name="IGUANATEXSIZE" val="30"/>
  <p:tag name="IGUANATEXCURSOR" val="91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285.7143"/>
  <p:tag name="LATEXADDIN" val="\documentclass{article}&#10;\usepackage{amsmath}&#10;\pagestyle{empty}&#10;\begin{document}&#10;&#10;$t^{(r+1)}$&#10;&#10;&#10;\end{document}"/>
  <p:tag name="IGUANATEXSIZE" val="30"/>
  <p:tag name="IGUANATEXCURSOR" val="89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32.6959"/>
  <p:tag name="LATEXADDIN" val="\documentclass{article}&#10;\usepackage{amsmath}&#10;\pagestyle{empty}&#10;\begin{document}&#10;&#10;$y=f(t)$&#10;&#10;&#10;\end{document}"/>
  <p:tag name="IGUANATEXSIZE" val="30"/>
  <p:tag name="IGUANATEXCURSOR" val="89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573.303"/>
  <p:tag name="LATEXADDIN" val="\documentclass{article}&#10;\usepackage{amsmath}&#10;\pagestyle{empty}&#10;\begin{document}&#10;&#10;&#10;$y-f(t^{(r)}) = f'(t^{(r)})(t - t^{(r)})$&#10;&#10;\end{document}"/>
  <p:tag name="IGUANATEXSIZE" val="30"/>
  <p:tag name="IGUANATEXCURSOR" val="123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4792"/>
  <p:tag name="ORIGINALWIDTH" val="2061.492"/>
  <p:tag name="LATEXADDIN" val="\documentclass{article}&#10;\usepackage{amsmath}&#10;\pagestyle{empty}&#10;\begin{document}&#10;&#10;&#10;$\ell(\beta) = \sum_{i=1}^N y_i X_i \beta - n_i\log\left(1 + e^{X_i\beta}\right)$&#10;&#10;\end{document}"/>
  <p:tag name="IGUANATEXSIZE" val="30"/>
  <p:tag name="IGUANATEXCURSOR" val="87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2684.665"/>
  <p:tag name="LATEXADDIN" val="\documentclass{article}&#10;\usepackage{amsmath}&#10;\pagestyle{empty}&#10;\begin{document}&#10;&#10;$\beta^{(r+1)} = \beta^{(r)} + (X^TD(\beta^{(r)})X)^{-1}X^T(y - \mu(\beta^{(r)}))$&#10;&#10;&#10;\end{document}"/>
  <p:tag name="IGUANATEXSIZE" val="30"/>
  <p:tag name="IGUANATEXCURSOR" val="161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68.99134"/>
  <p:tag name="LATEXADDIN" val="\documentclass{article}&#10;\usepackage{amsmath}&#10;\pagestyle{empty}&#10;\begin{document}&#10;&#10;&#10;$\hat \beta$&#10;&#10;\end{document}"/>
  <p:tag name="IGUANATEXSIZE" val="30"/>
  <p:tag name="IGUANATEXCURSOR" val="94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404.574"/>
  <p:tag name="LATEXADDIN" val="\documentclass{article}&#10;\usepackage{amsmath}&#10;\pagestyle{empty}&#10;\begin{document}&#10;&#10;$\ell'(\hat\beta) = X^T(y-\mu(\hat\beta)) \equiv 0$&#10;&#10;&#10;\end{document}"/>
  <p:tag name="IGUANATEXSIZE" val="30"/>
  <p:tag name="IGUANATEXCURSOR" val="106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3.4308"/>
  <p:tag name="ORIGINALWIDTH" val="3103.112"/>
  <p:tag name="LATEXADDIN" val="\documentclass{article}&#10;\usepackage{amsmath}&#10;\pagestyle{empty}&#10;\begin{document}&#10;\sf&#10;\begin{eqnarray*}&#10;\mbox{where~~~~}&#10;D(\beta^{(r)}) &amp; = &amp; \mbox{diag}(n_ip_i^{(r)}(1-p_i^{(r)}),~ i=1,\ldots, N)\\&#10;\mbox{and~~~~}&#10;\mu(\beta^{(r)}) &amp; = &amp; n_i p_i^{(r)} = n_i\frac{e^{X_i\beta^{(r)}}}{(1+e^{X_i\beta^{(r)}})}&#10;\end{eqnarray*}&#10;&#10;&#10;\end{document}"/>
  <p:tag name="IGUANATEXSIZE" val="30"/>
  <p:tag name="IGUANATEXCURSOR" val="228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338.2077"/>
  <p:tag name="LATEXADDIN" val="\documentclass{article}&#10;\usepackage{amsmath}&#10;\pagestyle{empty}&#10;\begin{document}&#10;\sf&#10;$SE(\hat\beta)$&#10;&#10;&#10;\end{document}"/>
  <p:tag name="IGUANATEXSIZE" val="28"/>
  <p:tag name="IGUANATEXCURSOR" val="85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541.807"/>
  <p:tag name="LATEXADDIN" val="\documentclass{article}&#10;\usepackage{amsmath}&#10;\pagestyle{empty}&#10;\begin{document}&#10;&#10;&#10;$[-\ell''(\hat\beta)]^{-1} = (X^TD(\hat\beta)X)^{-1}$&#10;&#10;&#10;&#10;\end{document}"/>
  <p:tag name="IGUANATEXSIZE" val="28"/>
  <p:tag name="IGUANATEXCURSOR" val="118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7221"/>
  <p:tag name="ORIGINALWIDTH" val="1582.302"/>
  <p:tag name="LATEXADDIN" val="\documentclass{article}&#10;\usepackage{amsmath}&#10;\pagestyle{empty}&#10;\begin{document}&#10;\sf&#10;$\hat y_i = n_i \hat p_i = n_i \frac{e^{X_i\hat\beta}}{1 + e^{X_i\hat \beta}} = \mu_i(\hat\beta)$&#10;&#10;&#10;\end{document}"/>
  <p:tag name="IGUANATEXSIZE" val="26"/>
  <p:tag name="IGUANATEXCURSOR" val="169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7221"/>
  <p:tag name="ORIGINALWIDTH" val="630.6712"/>
  <p:tag name="LATEXADDIN" val="\documentclass{article}&#10;\usepackage{amsmath}&#10;\pagestyle{empty}&#10;\begin{document}&#10;\sf&#10;$\hat p_i = \frac{e^{X_i\hat\beta}}{1 + e^{X_i\hat \beta}}$&#10;&#10;&#10;\end{document}"/>
  <p:tag name="IGUANATEXSIZE" val="26"/>
  <p:tag name="IGUANATEXCURSOR" val="142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.2276"/>
  <p:tag name="ORIGINALWIDTH" val="799.4001"/>
  <p:tag name="LATEXADDIN" val="\documentclass{article}&#10;\usepackage{amsmath}&#10;\pagestyle{empty}&#10;\begin{document}&#10;\sf&#10;$X_i\hat \beta = \log \frac{\hat p_i}{1-\hat p_i}$&#10;&#10;&#10;\end{document}"/>
  <p:tag name="IGUANATEXSIZE" val="26"/>
  <p:tag name="IGUANATEXCURSOR" val="133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.7143"/>
  <p:tag name="ORIGINALWIDTH" val="1592.801"/>
  <p:tag name="LATEXADDIN" val="\documentclass{article}&#10;\usepackage{amsmath}&#10;\pagestyle{empty}&#10;\begin{document}&#10;&#10;\[&#10;p_i = P[y_i=1|X_i] = \frac{e^{X_i\beta}}{1+e^{X_i\beta}}&#10;\]&#10;&#10;&#10;\end{document}"/>
  <p:tag name="IGUANATEXSIZE" val="3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2164.229"/>
  <p:tag name="LATEXADDIN" val="\documentclass{article}&#10;\usepackage{amsmath}&#10;\pagestyle{empty}&#10;\begin{document}&#10;\sf&#10;$r_{raw,i} = y_i - \hat y_i = y_i - n_i \hat p_i = y_i - \mu_i(\hat\beta)$&#10;&#10;&#10;\end{document}"/>
  <p:tag name="IGUANATEXSIZE" val="26"/>
  <p:tag name="IGUANATEXCURSOR" val="97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.7221"/>
  <p:tag name="ORIGINALWIDTH" val="1976.753"/>
  <p:tag name="LATEXADDIN" val="\documentclass{article}&#10;\usepackage{amsmath}&#10;\pagestyle{empty}&#10;\begin{document}&#10;\sf&#10;$r_{resp,i} = y_i/n_i - \hat p_i = y_i/n_i - \frac{e^{X_i\hat\beta}}{1 + e^{X_i\hat \beta}}$&#10;&#10;&#10;\end{document}"/>
  <p:tag name="IGUANATEXSIZE" val="26"/>
  <p:tag name="IGUANATEXCURSOR" val="98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1858.268"/>
  <p:tag name="LATEXADDIN" val="\documentclass{article}&#10;\usepackage{amsmath}&#10;\pagestyle{empty}&#10;\begin{document}&#10;\sf&#10;$r_{pearson,i} = \frac{y_i - \mu_i(\hat\beta)}{\widehat{SE}(\hat y_i)} = \frac{y_i - n_i \hat p_i}{\sqrt{n_i\hat p_i(1-\hat p_i)}}$&#10;&#10;&#10;\end{document}"/>
  <p:tag name="IGUANATEXSIZE" val="26"/>
  <p:tag name="IGUANATEXCURSOR" val="101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2306"/>
  <p:tag name="ORIGINALWIDTH" val="1620.547"/>
  <p:tag name="LATEXADDIN" val="\documentclass{article}&#10;\usepackage{amsmath}&#10;\pagestyle{empty}&#10;\begin{document}&#10;\sf&#10;$r_{pearson} = D(\hat\beta)^{-1/2} [y - \mu(\hat\beta)]$&#10;&#10;&#10;\end{document}"/>
  <p:tag name="IGUANATEXSIZE" val="26"/>
  <p:tag name="IGUANATEXCURSOR" val="121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1.1998"/>
  <p:tag name="ORIGINALWIDTH" val="4000.75"/>
  <p:tag name="LATEXADDIN" val="\documentclass{article}&#10;\usepackage{amsmath}&#10;\pagestyle{empty}&#10;\begin{document}&#10;\sf&#10;&#10;\begin{eqnarray*}&#10;P(X) &amp; = &amp; \sum_{i=1}^N \left(\frac{y_i - \hat y_i}{SE(\hat y_i)}\right)^2&#10;~ = ~ \sum_{i=1}^N \left(\frac{y_i - n_i\hat p_i}{\sqrt{n_i\hat p_i(1-\hat p_i)}}\right)^2&#10;~ = ~ \sum_{i=1}^N r_{pearson,i}^2&#10;\end{eqnarray*}&#10;&#10;\end{document}"/>
  <p:tag name="IGUANATEXSIZE" val="30"/>
  <p:tag name="IGUANATEXCURSOR" val="107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9.284"/>
  <p:tag name="ORIGINALWIDTH" val="5057.368"/>
  <p:tag name="LATEXADDIN" val="\documentclass{article}&#10;\usepackage{amsmath}&#10;\pagestyle{empty}&#10;\begin{document}&#10;\sf&#10;&#10;\begin{eqnarray*}&#10;D(X) &amp; = &amp; -2[\ell(\hat\beta) - \log L(\mbox{``saturated model''})] ~ = ~ 2[\log L(\mbox{``saturated model''}) - \ell(\hat\beta)] \\&#10;     &amp; = &amp; 2\left[\log \prod_{i=1}^N {n_i \choose y_i} \left(\frac{y_i}{n_i}\right)^{y_i}\left(1-\left(\frac{y_i}{n_i}\right)\right)^{n_i - y_i} - \log \prod_{i=1}^N {n_i \choose y_i} \hat p_i^{y_i}(1-\hat p_i)^{n_i - y_i}\right]\\&#10;&amp; = &amp; 2\left[\log \mbox{$\prod_{i=1}^N$}  y_i^{y_i}(n_i-y_i)^{n_i - y_i} - \log \mbox{$\prod_{i=1}^N$}  (n_i\hat p_i)^{y_i}(n_i-n_i\hat p_i)^{n_i - y_i}\right]\\&#10;&amp; = &amp; 2\sum_{i=1}^N y_i\log\left(\frac{y_i}{\hat y_i}\right) &#10;+ (n_i-y_i)\log\left(\frac{n_i-y_i}{n_i-\hat y_i}\right), ~~~~~~ \hat y_i = n_i\hat p_i = \mu_i(\hat\beta)\\&#10;&amp; = &amp; \sum_{i=1}^N r_{deviance,i}^2, ~~~~~&#10;r_{deviance,i} = \mbox{sgn}(r_{raw,i})\sqrt{y_i\log\left(\frac{y_i}{\hat y_i}\right) &#10;+ (n_i-y_i)\log\left(\frac{n_i-y_i}{n_i-\hat y_i}\right)}&#10;\end{eqnarray*}&#10;&#10;&#10;\end{document}"/>
  <p:tag name="IGUANATEXSIZE" val="30"/>
  <p:tag name="IGUANATEXCURSOR" val="798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1.4811"/>
  <p:tag name="ORIGINALWIDTH" val="512.186"/>
  <p:tag name="LATEXADDIN" val="\documentclass{article}&#10;\usepackage{amsmath}&#10;\pagestyle{empty}&#10;\begin{document}&#10;\sf&#10;$\approx \chi^2_{n-p-1}$ &#10;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2256.468"/>
  <p:tag name="LATEXADDIN" val="\documentclass{article}&#10;\usepackage{amsmath}&#10;\pagestyle{empty}&#10;\begin{document}&#10;\sf&#10;\[&#10;H = D(\hat\beta)^{1/2}X(X^TD(\hat\beta)X)^{-1}X^TD(\hat\beta)^{1/2}&#10;\]&#10;&#10;&#10;&#10;\end{document}"/>
  <p:tag name="IGUANATEXSIZE" val="30"/>
  <p:tag name="IGUANATEXCURSOR" val="158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401.9498"/>
  <p:tag name="LATEXADDIN" val="\documentclass{article}&#10;\usepackage{amsmath}&#10;\pagestyle{empty}&#10;\begin{document}&#10;\sf&#10;\[&#10;Hy \neq \hat y&#10;\]&#10;&#10;&#10;\end{document}"/>
  <p:tag name="IGUANATEXSIZE" val="26"/>
  <p:tag name="IGUANATEXCURSOR" val="104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4.1395"/>
  <p:tag name="ORIGINALWIDTH" val="3307.836"/>
  <p:tag name="LATEXADDIN" val="\documentclass{article}&#10;\usepackage{amsmath}&#10;\pagestyle{empty}&#10;\begin{document}&#10;\sf&#10;\begin{eqnarray*}&#10;H r_{pearson} &amp; = &amp; D^{1/2} X(X^TDX)^{-1}X^TD^{1/2} [D^{-1/2}(y - \mu(\hat\beta))]\\&#10;&amp; = &amp; \mbox{(stuff)}X^T(y-\mu(\hat\beta)) &#10;~ = ~ \mbox{(stuff)} \ell'(\hat\beta) = 0\\&#10;H^T &amp; = &amp; H ~~~\mbox{(symmetric)}\\&#10;H^2 &amp; = &amp; H ~~~\mbox{(idempotent)}\\&#10;HD^{1/2}X &amp; = &amp; D^{1/2} X&#10;\end{eqnarray*}&#10;&#10;&#10;\end{document}"/>
  <p:tag name="IGUANATEXSIZE" val="26"/>
  <p:tag name="IGUANATEXCURSOR" val="187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6.093"/>
  <p:tag name="ORIGINALWIDTH" val="3079.115"/>
  <p:tag name="LATEXADDIN" val="\documentclass{article}&#10;\usepackage{amsmath}&#10;\pagestyle{empty}&#10;\begin{document}&#10;\sf&#10;\[&#10;L_{bin}(\beta) = \prod_{i=1}^N {n_i \choose y_i} p_i^{y_i}(1-p_i)^{n_i-y_i}&#10;\]&#10;or&#10;\[&#10;L_{ber}(\beta)= \prod_{i=1}^n p_i^{y_i}(1-p_i)^{1-y_i}&#10;\]&#10;where&#10;\[&#10;n = \mbox{$\sum_{i=1}^N$} n_i&#10;\]&#10;\end{document}"/>
  <p:tag name="IGUANATEXSIZE" val="20"/>
  <p:tag name="IGUANATEXCURSOR" val="2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1700.037"/>
  <p:tag name="LATEXADDIN" val="\documentclass{article}&#10;\usepackage{amsmath}&#10;\pagestyle{empty}&#10;\begin{document}&#10;\sf&#10;$\sum_{i=1}^N h_{ii} = p+1$; ~~~$0\leq h_{ii}\leq 1$&#10;&#10;&#10;\end{document}"/>
  <p:tag name="IGUANATEXSIZE" val="30"/>
  <p:tag name="IGUANATEXCURSOR" val="110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.7278"/>
  <p:tag name="ORIGINALWIDTH" val="1076.865"/>
  <p:tag name="LATEXADDIN" val="\documentclass{article}&#10;\usepackage{amsmath}&#10;\pagestyle{empty}&#10;\begin{document}&#10;\sf&#10;&#10;$s_{pearson,i} = \frac{r_{pearson_i}}{\sqrt{1-h_{ii}}}$&#10;&#10;&#10;\end{document}"/>
  <p:tag name="IGUANATEXSIZE" val="26"/>
  <p:tag name="IGUANATEXCURSOR" val="122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8.4777"/>
  <p:tag name="ORIGINALWIDTH" val="1145.107"/>
  <p:tag name="LATEXADDIN" val="\documentclass{article}&#10;\usepackage{amsmath}&#10;\pagestyle{empty}&#10;\begin{document}&#10;\sf&#10;&#10;$s_{deviance,i} = \frac{r_{deviance_i}}{\sqrt{1-h_{ii}}}$&#10;&#10;&#10;\end{document}"/>
  <p:tag name="IGUANATEXSIZE" val="26"/>
  <p:tag name="IGUANATEXCURSOR" val="97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4856"/>
  <p:tag name="ORIGINALWIDTH" val="3765.279"/>
  <p:tag name="LATEXADDIN" val="\documentclass{article}&#10;\usepackage{amsmath}&#10;\pagestyle{empty}&#10;\begin{document}&#10;\sf&#10;\tt&#10;resid(glm.1, type=&quot;pearson&quot;)/sqrt(1 - hatvalules(object)))&#10;&#10;&#10;\end{document}"/>
  <p:tag name="IGUANATEXSIZE" val="30"/>
  <p:tag name="IGUANATEXCURSOR" val="99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235.846"/>
  <p:tag name="LATEXADDIN" val="\documentclass{article}&#10;\usepackage{amsmath}&#10;\pagestyle{empty}&#10;\begin{document}&#10;\sf&#10;\tt&#10;resid(glm.1, type=&quot;deviance&quot;)\mbox{\sf ~~~or just~~~}resid(glm.1)&#10;&#10;&#10;\end{document}"/>
  <p:tag name="IGUANATEXSIZE" val="30"/>
  <p:tag name="IGUANATEXCURSOR" val="139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019.872"/>
  <p:tag name="LATEXADDIN" val="\documentclass{article}&#10;\usepackage{amsmath}&#10;\pagestyle{empty}&#10;\begin{document}&#10;\sf&#10;\tt&#10;rstandard(glm.1)&#10;&#10;&#10;\end{document}"/>
  <p:tag name="IGUANATEXSIZE" val="30"/>
  <p:tag name="IGUANATEXCURSOR" val="104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228.346"/>
  <p:tag name="LATEXADDIN" val="\documentclass{article}&#10;\usepackage{amsmath}&#10;\pagestyle{empty}&#10;\begin{document}&#10;\sf&#10;$r_{deviance,i} = \mbox{sgn}(r_{raw,i})\sqrt{y_i\log\left(\frac{y_i}{\hat y_i}\right) &#10;+ (n_i-y_i)\log\left(\frac{n_i-y_i}{n_i-\hat y_i}\right)}$&#10;&#10;&#10;\end{document}"/>
  <p:tag name="IGUANATEXSIZE" val="30"/>
  <p:tag name="IGUANATEXCURSOR" val="229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7.2141"/>
  <p:tag name="ORIGINALWIDTH" val="2803.15"/>
  <p:tag name="LATEXADDIN" val="\documentclass{article}&#10;\usepackage{amsmath}&#10;\pagestyle{empty}&#10;\begin{document}&#10;\sf&#10;\[&#10;D_i = \frac{r_{standardized,i}}{p+1}\cdot\frac{h_{ii}}{1-h_{ii}} = \frac{y_i - \hat y_i}{(p+1)\hat\sigma}\cdot\frac{h_{ii}}{(1-h_{ii})^2}&#10;\]&#10;&#10;&#10;\end{document}"/>
  <p:tag name="IGUANATEXSIZE" val="30"/>
  <p:tag name="IGUANATEXCURSOR" val="191"/>
  <p:tag name="TRANSPARENCY" val="True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1.2111"/>
  <p:tag name="ORIGINALWIDTH" val="3257.593"/>
  <p:tag name="LATEXADDIN" val="\documentclass{article}&#10;\usepackage{amsmath}&#10;\pagestyle{empty}&#10;\begin{document}&#10;\sf&#10;\[&#10;D_i = \frac{s_{pearson,i}}{p+1}\cdot\frac{h_{ii}}{1-h_{ii}}&#10;= \frac{y_i - n_i\hat p_i}{(p+1)\sqrt{n_i\hat p_i(1-\hat p_i)}}\cdot\frac{h_{ii}}{(1-h_{ii})^2}&#10;\]&#10;&#10;&#10;\end{document}"/>
  <p:tag name="IGUANATEXSIZE" val="30"/>
  <p:tag name="IGUANATEXCURSOR" val="204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1454.818"/>
  <p:tag name="LATEXADDIN" val="\documentclass{article}&#10;\usepackage{amsmath}&#10;\pagestyle{empty}&#10;\begin{document}&#10;\sf&#10; $r_{raw,i} = y_i - n_ip_i = y_i - \hat y_i$&#10;&#10;&#10;\end{document}"/>
  <p:tag name="IGUANATEXSIZE" val="30"/>
  <p:tag name="IGUANATEXCURSOR" val="127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3.7046"/>
  <p:tag name="ORIGINALWIDTH" val="3820.022"/>
  <p:tag name="LATEXADDIN" val="\documentclass{article}&#10;\usepackage{amsmath}&#10;\pagestyle{empty}&#10;\begin{document}&#10;\sf&#10;\[&#10;L_{bin}(\beta) = \prod_{i=1}^N {n_i \choose y_i} p_i^{y_i}(1-p_i)^{n_i-p_i}&#10;\mbox{~~~vs.~~~}&#10;L_{ber}(\beta) = \prod_{i=1}^n p_i^{y_i}(1-p_i)^{1-p_i}&#10;\]&#10;\end{document}"/>
  <p:tag name="IGUANATEXSIZE" val="20"/>
  <p:tag name="IGUANATEXCURSOR" val="19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3859.018"/>
  <p:tag name="LATEXADDIN" val="\documentclass{article}&#10;\usepackage{amsmath}&#10;\pagestyle{empty}&#10;\begin{document}&#10;\sf&#10;$s_{deviance,i} = \left.\mbox{sgn}(r_{raw,i})\sqrt{y_i\log\left(\frac{y_i}{\hat y_i}\right) &#10;+ (n_i-y_i)\log\left(\frac{n_i-y_i}{n_i-\hat y_i}\right)}\right/\sqrt{1-h_{ii}}$&#10;&#10;&#10;&#10;\end{document}"/>
  <p:tag name="IGUANATEXSIZE" val="30"/>
  <p:tag name="IGUANATEXCURSOR" val="108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213.7233"/>
  <p:tag name="LATEXADDIN" val="\documentclass{article}&#10;\usepackage{amsmath}&#10;\pagestyle{empty}&#10;\begin{document}&#10;\sf&#10;&#10;$X_i\hat\beta$&#10;&#10;\end{document}"/>
  <p:tag name="IGUANATEXSIZE" val="30"/>
  <p:tag name="IGUANATEXCURSOR" val="99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31.2336"/>
  <p:tag name="LATEXADDIN" val="\documentclass{article}&#10;\usepackage{amsmath}&#10;\pagestyle{empty}&#10;\begin{document}&#10;\sf&#10;&#10;$h_{ii}$&#10;&#10;&#10;\end{document}"/>
  <p:tag name="IGUANATEXSIZE" val="30"/>
  <p:tag name="IGUANATEXCURSOR" val="93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213.7233"/>
  <p:tag name="LATEXADDIN" val="\documentclass{article}&#10;\usepackage{amsmath}&#10;\pagestyle{empty}&#10;\begin{document}&#10;\sf&#10;&#10;$X_i\hat\beta$&#10;&#10;\end{document}"/>
  <p:tag name="IGUANATEXSIZE" val="30"/>
  <p:tag name="IGUANATEXCURSOR" val="99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902.512"/>
  <p:tag name="LATEXADDIN" val="\documentclass{article}&#10;\usepackage{amsmath}&#10;\pagestyle{empty}&#10;\begin{document}&#10;\sf&#10;$s_{pearson,i} = \left.\frac{y_i - n_i \hat p_i}{\sqrt{n_i\hat p_i(1-\hat p_i)}}\right/\sqrt{1-h_{ii}}$&#10;&#10;&#10;&#10;&#10;\end{document}"/>
  <p:tag name="IGUANATEXSIZE" val="30"/>
  <p:tag name="IGUANATEXCURSOR" val="186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6.6329"/>
  <p:tag name="ORIGINALWIDTH" val="3821.522"/>
  <p:tag name="LATEXADDIN" val="\documentclass{article}&#10;\usepackage{amsmath}&#10;\pagestyle{empty}&#10;\begin{document}&#10;\sf&#10; &#10;\[&#10;\ell_{ber}(\beta) = \log L_{ber}(\beta) = &#10;\sum_{i=1}^N  \left[y_i \log (p_i/(1-p_i)) + n_i\log(1 - p_i)\right]&#10;\]&#10;and &#10;\[&#10;\ell_{bin}(\beta) = \ell_{ber}(\beta) + &#10;\sum_{i=1}^N \log {n_i \choose y_i} &#10;\]&#10;&#10;\end{document}"/>
  <p:tag name="IGUANATEXSIZE" val="20"/>
  <p:tag name="IGUANATEXCURSOR" val="308"/>
  <p:tag name="TRANSPARENCY" val="True"/>
  <p:tag name="FILENAME" val=""/>
  <p:tag name="LATEXENGINEID" val="0"/>
  <p:tag name="TEMPFOLDER" val="c:\temp\"/>
  <p:tag name="LATEXFORMHEIGHT" val="396.9"/>
  <p:tag name="LATEXFORMWIDTH" val="483.3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0.367"/>
  <p:tag name="ORIGINALWIDTH" val="4287.214"/>
  <p:tag name="LATEXADDIN" val="\documentclass{article}&#10;\usepackage{amsmath}&#10;\pagestyle{empty}&#10;\begin{document}&#10;&#10;&#10;\sf&#10;&#10;\[&#10;AIC_{ber} = -2\ell_{ber}(\hat\beta) + 2(p+1) = AIC_{bin} + 2\sum_{i=1}^N \log{n_i \choose y_i}&#10;\]&#10;and&#10;\[&#10;BIC_{ber} = -2\ell_{ber}(\hat\beta) + (p+1)\log N = BIC_{bin} + 2\sum_{i=1}^N \log{n_i \choose y_i} - 2(p+1)\log n/N&#10;\]&#10;&#10;&#10;\end{document}"/>
  <p:tag name="IGUANATEXSIZE" val="30"/>
  <p:tag name="IGUANATEXCURSOR" val="14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6.1417"/>
  <p:tag name="ORIGINALWIDTH" val="2104.237"/>
  <p:tag name="LATEXADDIN" val="\documentclass{article}&#10;\usepackage{amsmath}&#10;\pagestyle{empty}&#10;\begin{document}&#10;&#10;\sf&#10;\begin{eqnarray*}&#10;i&amp; = &amp; 1\ldots N \mbox{, total \# of observations}\\&#10;n_i &amp; = &amp; \mbox{(number of trials)}_i\\&#10;p_i &amp; = &amp; P[\mbox{(success)}|X_i]\\&#10;y_i &amp; = &amp; \mbox{(number of successes)}_i\\&#10;\mu_i &amp; = &amp; E[y_i|X_i]&#10;\end{eqnarray*}&#10;&#10;\end{document}"/>
  <p:tag name="IGUANATEXSIZE" val="30"/>
  <p:tag name="IGUANATEXCURSOR" val="136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68.392"/>
  <p:tag name="ORIGINALWIDTH" val="4257.218"/>
  <p:tag name="LATEXADDIN" val="\documentclass{article}&#10;\usepackage{amsmath}&#10;\pagestyle{empty}&#10;\begin{document}&#10;\sf&#10;\begin{itemize}&#10;\item $p_i = P[\mbox{(success)} | X_i] = \displaystyle\frac{e^{X_i\beta}}{1 + e^{X_i\beta}} = p_i(\beta)$&#10;\item $\mu_i = E[y_i|X_i] = n_ip_i = \mu_i(\beta)$&#10;\end{itemize}&#10;and&#10;\begin{eqnarray*}&#10;L_{bin}(\beta) &amp; = &amp; \prod_{i=1}^N {n_i \choose y_i} p_i^{y_i}(1-p_i)^{n_i - y_i} ~ \propto ~ \prod_{i=1}^N  p_i^{y_i}(1-p_i)^{n_i - y_i}\\&#10;&amp; = &amp; \prod_{i=1}^N \left(\frac{e^{X_i\beta}}{1 + e^{X_i\beta}}\right)^{y_i} \left(\frac{1}{1 + e^{X_i\beta}}\right)^{n_i-y_i} ~ = ~ \prod_{i=1}^N e^{y_iX_i\beta}\left(1 + e^{X_i\beta}\right)^{-n_i}&#10;\end{eqnarray*} &#10;so&#10;\begin{eqnarray*}&#10;\ell_{bin}(\beta) &amp; = &amp; \sum_{i=1}^N y_i X_i \beta - n_i\log\left(1 + e^{X_i\beta}\right) + C_{[we~don't~care]}\\&#10;&amp; = &amp; \sum_{i=1}^N y_i\sum_{s=0}^p X_{is}\beta_s - n_i\log\left(1 + e^{\sum_{s=0}^p X_{is}\beta_s}\right) + C_{[we~don't~care]}&#10;\end{eqnarray*}&#10;&#10;&#10;\end{document}"/>
  <p:tag name="IGUANATEXSIZE" val="22"/>
  <p:tag name="IGUANATEXCURSOR" val="911"/>
  <p:tag name="TRANSPARENCY" val="True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5419</TotalTime>
  <Words>1688</Words>
  <Application>Microsoft Office PowerPoint</Application>
  <PresentationFormat>On-screen Show (4:3)</PresentationFormat>
  <Paragraphs>255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5" baseType="lpstr">
      <vt:lpstr>cmr9</vt:lpstr>
      <vt:lpstr>Arial</vt:lpstr>
      <vt:lpstr>cmsy6</vt:lpstr>
      <vt:lpstr>cmmi9</vt:lpstr>
      <vt:lpstr>cmmi10</vt:lpstr>
      <vt:lpstr>cmsy10</vt:lpstr>
      <vt:lpstr>cmr6</vt:lpstr>
      <vt:lpstr>cmmi5</vt:lpstr>
      <vt:lpstr>cmss10</vt:lpstr>
      <vt:lpstr>cmsy7</vt:lpstr>
      <vt:lpstr>cmr10</vt:lpstr>
      <vt:lpstr>Calibri</vt:lpstr>
      <vt:lpstr>Symbol</vt:lpstr>
      <vt:lpstr>Wingdings</vt:lpstr>
      <vt:lpstr>cmr7</vt:lpstr>
      <vt:lpstr>cmmi7</vt:lpstr>
      <vt:lpstr>Garamond</vt:lpstr>
      <vt:lpstr>cmss9</vt:lpstr>
      <vt:lpstr>cmsy9</vt:lpstr>
      <vt:lpstr>cmr5</vt:lpstr>
      <vt:lpstr>Courier New</vt:lpstr>
      <vt:lpstr>Edge</vt:lpstr>
      <vt:lpstr>36-617: Applied Linear Models </vt:lpstr>
      <vt:lpstr>Announcements…</vt:lpstr>
      <vt:lpstr>Outline</vt:lpstr>
      <vt:lpstr>An example of non-comparability of AIC/BIC</vt:lpstr>
      <vt:lpstr>PowerPoint Presentation</vt:lpstr>
      <vt:lpstr>Example…</vt:lpstr>
      <vt:lpstr>MLE’s &amp; Diagnostics for Binomial Logistic Regression…</vt:lpstr>
      <vt:lpstr>For Binomial logistic regression</vt:lpstr>
      <vt:lpstr>To Maximize, set the gradient           to zero and solve for    .</vt:lpstr>
      <vt:lpstr>Checking the maximum…</vt:lpstr>
      <vt:lpstr>Finding MLE’s by Newton’s method</vt:lpstr>
      <vt:lpstr>Summary (so far…)</vt:lpstr>
      <vt:lpstr>Predicted values for logistic regression</vt:lpstr>
      <vt:lpstr>Logistic Regression Residuals1</vt:lpstr>
      <vt:lpstr>Logistic Regression Goodness of Fit</vt:lpstr>
      <vt:lpstr>Logistic Regression Hat Matrix</vt:lpstr>
      <vt:lpstr>Leverage and “standardized” resids</vt:lpstr>
      <vt:lpstr>Cook’s Distance</vt:lpstr>
      <vt:lpstr>Interpreting casewise diagnostic plots for logistic regression</vt:lpstr>
      <vt:lpstr>Alternative residuals for glm’s</vt:lpstr>
      <vt:lpstr>Example: the wells data…</vt:lpstr>
      <vt:lpstr>A strategy for checking residuals of glm’s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216</cp:revision>
  <cp:lastPrinted>2018-10-10T06:39:44Z</cp:lastPrinted>
  <dcterms:created xsi:type="dcterms:W3CDTF">2010-08-21T13:04:59Z</dcterms:created>
  <dcterms:modified xsi:type="dcterms:W3CDTF">2022-10-03T15:51:57Z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