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5" r:id="rId3"/>
    <p:sldId id="313" r:id="rId4"/>
    <p:sldId id="366" r:id="rId5"/>
    <p:sldId id="342" r:id="rId6"/>
    <p:sldId id="345" r:id="rId7"/>
    <p:sldId id="333" r:id="rId8"/>
    <p:sldId id="334" r:id="rId9"/>
    <p:sldId id="336" r:id="rId10"/>
    <p:sldId id="338" r:id="rId11"/>
    <p:sldId id="341" r:id="rId12"/>
    <p:sldId id="356" r:id="rId13"/>
    <p:sldId id="343" r:id="rId14"/>
    <p:sldId id="340" r:id="rId15"/>
    <p:sldId id="344" r:id="rId16"/>
    <p:sldId id="357" r:id="rId17"/>
    <p:sldId id="358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46" r:id="rId34"/>
    <p:sldId id="367" r:id="rId3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mex10" panose="020B0604020202020204"/>
      <p:regular r:id="rId42"/>
    </p:embeddedFont>
    <p:embeddedFont>
      <p:font typeface="cmmi10" panose="020B0604020202020204"/>
      <p:regular r:id="rId43"/>
    </p:embeddedFont>
    <p:embeddedFont>
      <p:font typeface="cmmi5" panose="020B0604020202020204"/>
      <p:regular r:id="rId44"/>
    </p:embeddedFont>
    <p:embeddedFont>
      <p:font typeface="cmmi7" panose="020B0604020202020204"/>
      <p:regular r:id="rId45"/>
    </p:embeddedFont>
    <p:embeddedFont>
      <p:font typeface="cmr10" panose="020B0604020202020204"/>
      <p:regular r:id="rId46"/>
    </p:embeddedFont>
    <p:embeddedFont>
      <p:font typeface="cmr7" panose="020B0604020202020204"/>
      <p:regular r:id="rId47"/>
    </p:embeddedFont>
    <p:embeddedFont>
      <p:font typeface="cmss10" panose="020B0604020202020204"/>
      <p:regular r:id="rId48"/>
    </p:embeddedFont>
    <p:embeddedFont>
      <p:font typeface="cmsy10" panose="020B0604020202020204"/>
      <p:regular r:id="rId49"/>
    </p:embeddedFont>
    <p:embeddedFont>
      <p:font typeface="cmsy7" panose="020B0604020202020204"/>
      <p:regular r:id="rId50"/>
    </p:embeddedFont>
    <p:embeddedFont>
      <p:font typeface="Garamond" panose="02020404030301010803" pitchFamily="18" charset="0"/>
      <p:regular r:id="rId51"/>
      <p:bold r:id="rId52"/>
      <p:italic r:id="rId53"/>
    </p:embeddedFont>
  </p:embeddedFontLst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77" d="100"/>
          <a:sy n="77" d="100"/>
        </p:scale>
        <p:origin x="87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23FC70-3C29-7F47-8C9B-8C1C03A69F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B83E3AF-46BC-4F36-46DD-41CF00B9B5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D66F21F-974C-97C3-42F5-38CE8465CD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FC4A354-C3EF-B7FF-7847-22FD89B6F5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44BC1-BA49-4327-BCD4-EEC7B8C1E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02FDBD-CC5F-5747-5C01-96570A06F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ED106FB-3D8E-FA4D-322D-976C342298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0269A62-958E-A28E-5B8F-C0579CF935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7174A1-028D-F8C4-EEB1-E03BA92797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1D5F00D-7577-755E-3345-6CD9EC212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C65B0-92E0-7B52-7ECF-2801E2DEE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4858A590-D061-40B6-8562-96C7322AA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4FD5228-B7CD-6789-AC6A-01AA3EEAD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7839B8-1953-4165-AA47-3DE2703BB9D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0BF7F3-B02E-21E1-6E67-D85789687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D89FC49-F1E2-2EB0-6F89-DFA6C04ED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508DBCB-9285-58E6-455E-342C55443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38FA1F5-B91F-FC32-3B41-5D01A4E5B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95A68C5-FCC6-9998-B774-BC7598519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DE379D-D515-476E-AE57-A52568F057E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B186B2-6872-6F2B-8CDF-E9EF0B08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98C62AC7-CF77-F88B-3B50-8880114EF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5F783-9B71-B057-8970-9E16B70F0B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A8B7F-4442-9477-9C67-7939486CE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4DE4DF-1F18-4E7C-90A2-0A5DA6C43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E3BAC1-1BCE-FB89-ABF3-25A735A260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5DA7-089F-426D-8C9C-44E0D62F660A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8D259-9C36-52FB-7A35-01D2F8A4AC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025A2-0BDB-3C91-1F7B-19EB42A613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6AE9-D58E-42BA-B954-FE0264498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5F3864-9F65-6952-FB52-0242433B6D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955E-FFAC-4204-A26B-E7CC9B3D6AB7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6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521CF-9EBA-AABE-B3E9-AC0CE51A2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6BDDCA-E9BD-A0CE-9F88-86E78FEF2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2EDC-D38B-4304-9807-BF0EDB2EC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F9BB81C-4082-33AC-48C5-5EE7B890DF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73FB-4292-4D18-B76F-4BCEFE6B6EA8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4A74C-B746-9058-C7E8-00C5B8DB6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F5A6B-C6A0-6112-D487-2ED501058E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354B-38E3-4EED-805F-F3CECB809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F07A960-A791-8277-D30F-47FA2843DE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353A-B351-4DC7-9CFA-ABC6D619653F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4929B-9BF5-3C03-7275-3BA8EE366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89B61-8294-4AB9-043E-83EAF82EE1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40D4-96AB-4A3E-82F3-CE817A182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86B829-9716-0EA5-D1E3-5B8B8C1FECC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32F0-8611-4188-A469-80D1F5E6B489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4D5B9-300F-0C23-16A2-ECF68F4D94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E334EF-641D-8706-C7FD-4A214C0D04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C1D3-9C4F-42FC-8013-4B5016637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7C4CD0-B65A-1FF6-6454-48E83689BD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10943-8410-4380-9862-78881E64C7CB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1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B1DA8-E74F-992B-A8F3-9A8F55527B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E7DCB-ABAF-C1F1-7D37-1AAC2FD65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BA1D-5EC8-4B0B-8552-739A4996B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2E6527-BB54-2873-1004-2508D108CA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B48D-37C0-4B43-8E80-99D2FE6EFB3F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A1B3E4-78EC-491B-8B23-103C22BAF6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997884-3711-F473-06DF-95562B2AB8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3EF6-00C4-41A7-B8A4-2E07C210F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6214B-9289-4088-D3E6-45CCC3F1A8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73BB-4C6B-48D9-B668-E8B1D6E2E02A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F0D994-FF91-5CDD-1093-440CC30C2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6A7BB0-47A7-E7A4-DD14-306EDE9E2C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DAAA-B1D6-4F37-AE01-0D3EEA303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2671FCD-264C-1DCB-D371-F91182F5B3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4F15-88F6-475E-9B8B-1771DDDA8427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05820D-889D-D299-4DCD-CDE2E1CFD3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0F53C9-D0AC-CC0D-90E2-84B8F9502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2039-A6A7-4A6D-97E1-72354F127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E105A2-D0CD-958A-396F-4F02FAFDFE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DDDB-4D1D-4093-B2B4-A3D952EE918B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D86C8-42A6-2431-725E-F87BECCBD8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DD33A-1626-23AD-299F-81F70D2D5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7E73-0E37-4020-B56B-8DF8A8F1A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6C7F7A9-41AB-A4F7-C8DF-FD66E8B63F5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ED48-0E27-4E4F-AB22-59CF63C6823F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841BC-94DC-9A6D-8A80-A343BFA9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566B-C743-4BDB-A5E8-EA471BB485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6EEF-9527-4926-B665-DFA8300B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3A97A7E-C22C-BB65-A74F-4BD5C3BDBC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BC6E-AA51-4F5D-823B-95E488E10605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A562C8-C4E5-E129-9F7D-F6651D92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25E15-424F-7AB9-5F57-E112E0770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4A2EC69-C341-F3BB-0F4D-B731A3416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3F043E4-17E7-452B-358F-3F91AB6ED1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0F91461E-ED4E-4C14-875B-5F5BC188F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BE55EA89-268E-3923-2A5F-6FB6CC410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4BB8808-EEBB-FA85-207F-01854C1F0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04D29C42-C5FA-F313-AF9D-C487DC7077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B2194B8-ACFA-4687-8DA7-B5E9CA4F25A0}" type="datetime1">
              <a:rPr lang="en-US" altLang="en-US" smtClean="0"/>
              <a:t>9/14/2022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5.png"/><Relationship Id="rId5" Type="http://schemas.openxmlformats.org/officeDocument/2006/relationships/tags" Target="../tags/tag17.xml"/><Relationship Id="rId10" Type="http://schemas.openxmlformats.org/officeDocument/2006/relationships/image" Target="../media/image14.png"/><Relationship Id="rId4" Type="http://schemas.openxmlformats.org/officeDocument/2006/relationships/tags" Target="../tags/tag1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0715593-C5D6-1501-97C7-A299C17F23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C7C74-A9D4-4ACB-8208-A1DEF1F78E7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5B6EDB03-6DC5-864E-B3A7-F6CBDDF1543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0827DC-C8F0-4A56-965F-4B99DA04F4D4}" type="datetime1">
              <a:rPr lang="en-US" altLang="en-US" sz="1200" smtClean="0">
                <a:latin typeface="Garamond" panose="02020404030301010803" pitchFamily="18" charset="0"/>
              </a:rPr>
              <a:t>9/14/2022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1D290B1-904B-4E53-D037-E78E22EAC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737CDD8A-D7CF-B498-90D8-09A1A7AB5A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Graphical Tools for Transformations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E258CD00-01A5-56CE-D6F2-E5B339D2DD1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/>
              </a:rPr>
              <a:t>A</a:t>
            </a:r>
            <a:r>
              <a:rPr lang="en-US" altLang="en-US" sz="1800">
                <a:latin typeface="cmmi7"/>
              </a:rPr>
              <a:t>A</a:t>
            </a:r>
            <a:r>
              <a:rPr lang="en-US" altLang="en-US" sz="1800">
                <a:latin typeface="cmr10"/>
              </a:rPr>
              <a:t>A</a:t>
            </a:r>
            <a:r>
              <a:rPr lang="en-US" altLang="en-US" sz="1800">
                <a:latin typeface="cmr7"/>
              </a:rPr>
              <a:t>A</a:t>
            </a:r>
            <a:r>
              <a:rPr lang="en-US" altLang="en-US" sz="1800">
                <a:latin typeface="cmss10"/>
              </a:rPr>
              <a:t>A</a:t>
            </a:r>
            <a:r>
              <a:rPr lang="en-US" altLang="en-US" sz="1800">
                <a:latin typeface="cmsy1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0A19268D-6DD4-29B0-48F1-E5ADA910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>
            <a:extLst>
              <a:ext uri="{FF2B5EF4-FFF2-40B4-BE49-F238E27FC236}">
                <a16:creationId xmlns:a16="http://schemas.microsoft.com/office/drawing/2014/main" id="{E7DEEB9B-5BA6-704A-8182-D7BE9F3F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5">
            <a:extLst>
              <a:ext uri="{FF2B5EF4-FFF2-40B4-BE49-F238E27FC236}">
                <a16:creationId xmlns:a16="http://schemas.microsoft.com/office/drawing/2014/main" id="{F30A92FA-48B3-C0A4-4C7E-A4C47C75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3317" name="Content Placeholder 6">
            <a:extLst>
              <a:ext uri="{FF2B5EF4-FFF2-40B4-BE49-F238E27FC236}">
                <a16:creationId xmlns:a16="http://schemas.microsoft.com/office/drawing/2014/main" id="{60711340-518A-ED1C-A9DB-8FA665B005D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318" name="Slide Number Placeholder 3">
            <a:extLst>
              <a:ext uri="{FF2B5EF4-FFF2-40B4-BE49-F238E27FC236}">
                <a16:creationId xmlns:a16="http://schemas.microsoft.com/office/drawing/2014/main" id="{2E6B50FC-DCA7-6778-30D1-FCBC5E600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540149-1174-4BAE-9135-A35D38B24BD9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9" name="Date Placeholder 4">
            <a:extLst>
              <a:ext uri="{FF2B5EF4-FFF2-40B4-BE49-F238E27FC236}">
                <a16:creationId xmlns:a16="http://schemas.microsoft.com/office/drawing/2014/main" id="{B9339599-52D9-BEB6-1B57-03F37B2C54E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63D946-CE99-4209-B996-9D19E7115476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3C7B877-4D86-6F53-B72F-6ED63C0AE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69E3682-CFC8-2C4E-81FB-A42B58CD4A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x1 &lt;-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x2 &lt;-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y &lt;- 1 + x1 + 2*x2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+ 10*x1*x2 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 &lt;- lm(y ~ x1 +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lm.x1mx2 &lt;- lm(y ~ x1 *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40" name="Content Placeholder 5">
            <a:extLst>
              <a:ext uri="{FF2B5EF4-FFF2-40B4-BE49-F238E27FC236}">
                <a16:creationId xmlns:a16="http://schemas.microsoft.com/office/drawing/2014/main" id="{583CBDEB-9A07-26E1-1649-09416F0DC2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762000"/>
            <a:ext cx="4419600" cy="5368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Est   SE     t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(Int) -0.05 0.82 -0.06 0.95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     1.77 0.87  2.03 0.04 *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x2     3.44 0.82  4.20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8.13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0.1722,    Adjusted R-squared:  0.1551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F-statistic: 10.09 on 2 and 97 DF,  p-value: 0.0001045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9FD2ECA3-0531-C617-8780-2CF840B7B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003F52-FBB9-4E8E-ACB1-A4F5297F8565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2" name="Date Placeholder 4">
            <a:extLst>
              <a:ext uri="{FF2B5EF4-FFF2-40B4-BE49-F238E27FC236}">
                <a16:creationId xmlns:a16="http://schemas.microsoft.com/office/drawing/2014/main" id="{9375A43B-0D74-3422-C261-D6A0DBAE30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357154-F6B3-49C3-AD11-A7D14090F392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A1DE0A6A-1879-81C7-8C78-C10202A8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7C80BC12-8CB2-BB00-5B83-A415A595E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F088DBB0-0D00-B3E0-CF6A-0AE02E0AF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5F750-C290-4EFC-B268-60950198971C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44961665-5FFB-9248-3BFE-6DE70E137BE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7C0C1-85F1-45DA-B64C-5610F024269E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6" name="TextBox 11">
            <a:extLst>
              <a:ext uri="{FF2B5EF4-FFF2-40B4-BE49-F238E27FC236}">
                <a16:creationId xmlns:a16="http://schemas.microsoft.com/office/drawing/2014/main" id="{AEC21B24-0E16-2E94-926D-93B8CB59E10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A5EC2DE-1C14-AA6A-DAE0-B50D38B7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DED4C03-5AFF-7E0B-1B3C-F6DF0F00F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566C53-7769-4D84-BDE3-B548684375F2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8" name="Date Placeholder 4">
            <a:extLst>
              <a:ext uri="{FF2B5EF4-FFF2-40B4-BE49-F238E27FC236}">
                <a16:creationId xmlns:a16="http://schemas.microsoft.com/office/drawing/2014/main" id="{8B791AE7-D6AB-1F59-45A4-AFBABD40F9D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4B20CC-9FA6-4D00-B6AD-752BE4864F57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A0F9FB5D-9383-9235-759C-8B54A5EF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>
            <a:extLst>
              <a:ext uri="{FF2B5EF4-FFF2-40B4-BE49-F238E27FC236}">
                <a16:creationId xmlns:a16="http://schemas.microsoft.com/office/drawing/2014/main" id="{18AA2715-2575-3148-C982-E1AA17A1F56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8C91277-2381-DF4F-8EDA-42D3BDAD0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75044AB-991F-EFFE-1385-A6FB6A014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/>
          <a:lstStyle/>
          <a:p>
            <a:r>
              <a:rPr lang="en-US" altLang="en-US"/>
              <a:t>The idea is very simple:</a:t>
            </a:r>
          </a:p>
          <a:p>
            <a:pPr lvl="1"/>
            <a:r>
              <a:rPr lang="en-US" altLang="en-US"/>
              <a:t>Plot y against a predictor (e.g. one of the          or even</a:t>
            </a:r>
            <a:br>
              <a:rPr lang="en-US" altLang="en-US"/>
            </a:br>
            <a:r>
              <a:rPr lang="en-US" altLang="en-US"/>
              <a:t>   ); we’ll call it x.</a:t>
            </a:r>
          </a:p>
          <a:p>
            <a:pPr lvl="1"/>
            <a:r>
              <a:rPr lang="en-US" altLang="en-US"/>
              <a:t>Use a nonparametric regression procedure (e.g. loess) to estimate E[y|x]</a:t>
            </a:r>
          </a:p>
          <a:p>
            <a:pPr lvl="1"/>
            <a:r>
              <a:rPr lang="en-US" altLang="en-US"/>
              <a:t>Use the fitted model to estimate E[y|x]</a:t>
            </a:r>
          </a:p>
          <a:p>
            <a:r>
              <a:rPr lang="en-US" altLang="en-US"/>
              <a:t>The two should agree.  If they do not,</a:t>
            </a:r>
          </a:p>
          <a:p>
            <a:pPr lvl="1"/>
            <a:r>
              <a:rPr lang="en-US" altLang="en-US"/>
              <a:t> x or y may need to be transformed</a:t>
            </a:r>
          </a:p>
          <a:p>
            <a:pPr lvl="1"/>
            <a:r>
              <a:rPr lang="en-US" altLang="en-US"/>
              <a:t>A term may be missing in the model</a:t>
            </a:r>
          </a:p>
          <a:p>
            <a:pPr lvl="1"/>
            <a:r>
              <a:rPr lang="en-US" altLang="en-US"/>
              <a:t>(or both!)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8FF35C-BF95-928A-5FAF-326B872C0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E04FDB-B98E-4240-9F4B-447907BD8D87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666EA22B-7597-074A-1ADE-44BC6EB811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9BACAB-5F30-4D28-A635-E9F23D872CDA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7414" name="Picture 10">
            <a:extLst>
              <a:ext uri="{FF2B5EF4-FFF2-40B4-BE49-F238E27FC236}">
                <a16:creationId xmlns:a16="http://schemas.microsoft.com/office/drawing/2014/main" id="{EFA85D28-86E4-33CD-2A57-0F5ADD885C6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1808163"/>
            <a:ext cx="5826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337B0D57-9989-1B31-9285-7EECE9E7876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265363"/>
            <a:ext cx="1698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18FE37F-655C-CBD7-73E4-45E1B5F22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D6CA38F-27E4-B331-DB3A-EC45B31C5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B808FA-2ABB-4F91-996D-E621E4AB6798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6" name="Date Placeholder 4">
            <a:extLst>
              <a:ext uri="{FF2B5EF4-FFF2-40B4-BE49-F238E27FC236}">
                <a16:creationId xmlns:a16="http://schemas.microsoft.com/office/drawing/2014/main" id="{DFD273CD-BE6B-96FF-CBD9-B80C0F7451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DC5101-9F49-4E16-A1EF-3249A66D739E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FD19A185-DC6F-118B-9BCC-5DD5BAEC6C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mmps(lm.x1px2)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F3CE8EF4-98D9-BFEF-DE41-3A08FC50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E55E0-FD66-6DAC-2C84-60EA11B25D21}"/>
              </a:ext>
            </a:extLst>
          </p:cNvPr>
          <p:cNvSpPr txBox="1"/>
          <p:nvPr/>
        </p:nvSpPr>
        <p:spPr>
          <a:xfrm>
            <a:off x="5181600" y="4267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333CC"/>
                </a:solidFill>
              </a:rPr>
              <a:t>Blue line: </a:t>
            </a:r>
            <a:r>
              <a:rPr lang="en-US" dirty="0"/>
              <a:t>Nonparametric smooth estimate of E[</a:t>
            </a:r>
            <a:r>
              <a:rPr lang="en-US" dirty="0" err="1"/>
              <a:t>y|x</a:t>
            </a:r>
            <a:r>
              <a:rPr lang="en-US" dirty="0"/>
              <a:t>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Red dashed line: </a:t>
            </a:r>
            <a:r>
              <a:rPr lang="en-US" dirty="0"/>
              <a:t>Estimate of E[</a:t>
            </a:r>
            <a:r>
              <a:rPr lang="en-US" dirty="0" err="1"/>
              <a:t>y|x</a:t>
            </a:r>
            <a:r>
              <a:rPr lang="en-US" dirty="0"/>
              <a:t>] from the fitted regression model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99A2EF5-00B9-E29F-8377-511227B77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“right” model (with interaction)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19AE3E2-2EE0-6458-9A55-E02FC49A7E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summary(lm.x1mx2)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*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Est    SE      t     p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(Int)  0.77  0.11   7.06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x1     0.69  0.12   5.93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x2     2.03  0.11  18.33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x1:x2  9.90  0.13  73.58 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0" name="Content Placeholder 5">
            <a:extLst>
              <a:ext uri="{FF2B5EF4-FFF2-40B4-BE49-F238E27FC236}">
                <a16:creationId xmlns:a16="http://schemas.microsoft.com/office/drawing/2014/main" id="{EE5A4A2F-6968-7E4A-79D2-0FB3D8E9C2A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1.079 on 96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0.9856,    Adjusted R-squared:  0.9851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 2187 on 3 and 96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56BB92ED-5C44-29A7-585D-E9E7013EE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553928-3C28-4F90-98A2-60C0D929A9A3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2" name="Date Placeholder 4">
            <a:extLst>
              <a:ext uri="{FF2B5EF4-FFF2-40B4-BE49-F238E27FC236}">
                <a16:creationId xmlns:a16="http://schemas.microsoft.com/office/drawing/2014/main" id="{504D7128-EB1A-ABEA-3B07-3322A1BDDF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404FF7-6E1E-4464-8BD1-91827E882A4A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67A6F60A-EC1F-8279-5F34-BFAFA67B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6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6">
            <a:extLst>
              <a:ext uri="{FF2B5EF4-FFF2-40B4-BE49-F238E27FC236}">
                <a16:creationId xmlns:a16="http://schemas.microsoft.com/office/drawing/2014/main" id="{F8A1B8EC-791C-7EE5-326F-E0CAA439E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594D448B-0639-AB67-C6B7-5B71C7CF8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0CDAFF-3999-4CB3-B654-6110CF221926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5" name="Date Placeholder 5">
            <a:extLst>
              <a:ext uri="{FF2B5EF4-FFF2-40B4-BE49-F238E27FC236}">
                <a16:creationId xmlns:a16="http://schemas.microsoft.com/office/drawing/2014/main" id="{08161965-0F4B-BBAF-C0F3-02D94288AA1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82007-E040-41E6-A3D4-07C3747CE500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B93D4DCF-431D-2EB4-F34C-3E4085D561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plot(lm.x1mx2)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43E89D3-B772-3A38-331A-1084B9EC0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03EEAA13-E931-4B6A-D411-83B3B2514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653828-1E14-48FF-B2BE-E812DB57B651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582D0BE8-1C0D-3AD0-34A8-C8236B49A16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1B8BAA-0066-43BD-AB2B-D52DD4FA8E83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3A90160C-42D1-C1EA-DB76-1BADB7C5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>
            <a:extLst>
              <a:ext uri="{FF2B5EF4-FFF2-40B4-BE49-F238E27FC236}">
                <a16:creationId xmlns:a16="http://schemas.microsoft.com/office/drawing/2014/main" id="{AC93FC04-975E-8CD3-8071-BC67AA2313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avPlots(lm.x1mx2)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DDC1958-24C7-39F0-6F01-B20EF498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123AAB1-CBE7-6AD9-6FA1-A82A35A4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342D88-BFA8-4E38-B296-B9A7AC1304E4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Date Placeholder 4">
            <a:extLst>
              <a:ext uri="{FF2B5EF4-FFF2-40B4-BE49-F238E27FC236}">
                <a16:creationId xmlns:a16="http://schemas.microsoft.com/office/drawing/2014/main" id="{A9A4C153-40EC-F37F-BD9C-F3A09313B9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7AD87-BBC6-4801-BA3C-29BB66D431FA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4E7C80FD-1B98-A7C2-CFE6-CDC5116E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FAD8F9D8-0C26-6C60-83C6-0AB580DB75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mmps(lm.x1mx2)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EBA7-1E42-8091-D12C-E1D5FAC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C39D-E2FE-3570-9DFA-58CB56A9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875"/>
            <a:ext cx="85344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Quiz 02 – I’m grading this afternoon</a:t>
            </a:r>
          </a:p>
          <a:p>
            <a:pPr eaLnBrk="1" hangingPunct="1">
              <a:defRPr/>
            </a:pPr>
            <a:r>
              <a:rPr lang="en-US" altLang="en-US" dirty="0"/>
              <a:t>HW01 – Grades should be out soon</a:t>
            </a:r>
          </a:p>
          <a:p>
            <a:pPr eaLnBrk="1" hangingPunct="1">
              <a:defRPr/>
            </a:pPr>
            <a:r>
              <a:rPr lang="en-US" altLang="en-US" dirty="0"/>
              <a:t>Reading </a:t>
            </a:r>
          </a:p>
          <a:p>
            <a:pPr lvl="1" eaLnBrk="1" hangingPunct="1">
              <a:defRPr/>
            </a:pPr>
            <a:r>
              <a:rPr lang="en-US" altLang="en-US" dirty="0"/>
              <a:t>This week: </a:t>
            </a:r>
            <a:r>
              <a:rPr lang="en-US" altLang="en-US" dirty="0" err="1"/>
              <a:t>Sheather</a:t>
            </a:r>
            <a:r>
              <a:rPr lang="en-US" altLang="en-US" dirty="0"/>
              <a:t> Ch 6 (diagnostics &amp; transformations)</a:t>
            </a:r>
          </a:p>
          <a:p>
            <a:pPr lvl="2" eaLnBrk="1" hangingPunct="1">
              <a:defRPr/>
            </a:pPr>
            <a:r>
              <a:rPr lang="en-US" altLang="en-US" dirty="0"/>
              <a:t>(supplemental: ISLR 3.3.3; G&amp;H Ch 4)</a:t>
            </a:r>
          </a:p>
          <a:p>
            <a:pPr lvl="1" eaLnBrk="1" hangingPunct="1">
              <a:defRPr/>
            </a:pPr>
            <a:r>
              <a:rPr lang="en-US" altLang="en-US" dirty="0"/>
              <a:t>Next week: </a:t>
            </a:r>
          </a:p>
          <a:p>
            <a:pPr lvl="2" eaLnBrk="1" hangingPunct="1">
              <a:defRPr/>
            </a:pPr>
            <a:r>
              <a:rPr lang="en-US" altLang="en-US" dirty="0"/>
              <a:t>For Monday: </a:t>
            </a:r>
            <a:r>
              <a:rPr lang="en-US" altLang="en-US" dirty="0" err="1"/>
              <a:t>Sheather</a:t>
            </a:r>
            <a:r>
              <a:rPr lang="en-US" altLang="en-US" dirty="0"/>
              <a:t> 6.4, 6.5, 6.6</a:t>
            </a:r>
          </a:p>
          <a:p>
            <a:pPr lvl="2" eaLnBrk="1" hangingPunct="1">
              <a:defRPr/>
            </a:pPr>
            <a:r>
              <a:rPr lang="en-US" altLang="en-US" dirty="0"/>
              <a:t>For Wednesday: At least </a:t>
            </a:r>
            <a:r>
              <a:rPr lang="en-US" altLang="en-US" dirty="0" err="1"/>
              <a:t>Sheather</a:t>
            </a:r>
            <a:r>
              <a:rPr lang="en-US" altLang="en-US" dirty="0"/>
              <a:t> 7.1, 7.2 (not sure I’ll get farther in one lecture…) [Quiz will focus on 7.1, 7.2]</a:t>
            </a:r>
          </a:p>
          <a:p>
            <a:pPr eaLnBrk="1" hangingPunct="1">
              <a:defRPr/>
            </a:pPr>
            <a:r>
              <a:rPr lang="en-US" altLang="en-US" dirty="0"/>
              <a:t>HW 03 out on Canvas  </a:t>
            </a:r>
          </a:p>
          <a:p>
            <a:pPr lvl="1" eaLnBrk="1" hangingPunct="1">
              <a:defRPr/>
            </a:pPr>
            <a:r>
              <a:rPr lang="en-US" altLang="en-US" dirty="0"/>
              <a:t>Due Mon 1159pm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52021-5A1E-AF9E-A165-FE97FCB0A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F40D4-96AB-4A3E-82F3-CE817A1829E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EE22D-45A1-F949-BA94-01C80F8944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E53111E-D837-422C-BC6C-5BD6AFD58143}" type="datetime1">
              <a:rPr lang="en-US" altLang="en-US" smtClean="0"/>
              <a:t>9/14/2022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3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A81842E-2D6F-353B-1842-F8F082B3F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sp>
        <p:nvSpPr>
          <p:cNvPr id="23555" name="Content Placeholder 5">
            <a:extLst>
              <a:ext uri="{FF2B5EF4-FFF2-40B4-BE49-F238E27FC236}">
                <a16:creationId xmlns:a16="http://schemas.microsoft.com/office/drawing/2014/main" id="{1AB845E6-AAB8-C498-D216-AFFDEEEDAB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y &lt;- 1 + x1 + x2^2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rnorm(100)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 &lt;- lm(y ~ x1 +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lm.x1mx2 &lt;- lm(y ~ x1 * x2)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lm.x1px2sq &lt;- lm(y ~ x1 +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+ I(x2^2))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556" name="Content Placeholder 6">
            <a:extLst>
              <a:ext uri="{FF2B5EF4-FFF2-40B4-BE49-F238E27FC236}">
                <a16:creationId xmlns:a16="http://schemas.microsoft.com/office/drawing/2014/main" id="{6B51C84D-54E2-DAD5-0203-0451929609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1066800"/>
            <a:ext cx="4419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Est   SE     t    p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(Int)  1.82 0.19  9.49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x1     1.24 0.20  6.08 0.00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x2    -0.30 0.19 -1.55 0.12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1.904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0.3014,    Adjusted R-squared:  0.287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20.93 on 2 and 97 DF,  p-value: 2.779e-08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82687D86-2B0C-2B8B-35D6-CD4528B65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A9E547-E2D8-4526-AB53-1F18D1AB236B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8" name="Date Placeholder 4">
            <a:extLst>
              <a:ext uri="{FF2B5EF4-FFF2-40B4-BE49-F238E27FC236}">
                <a16:creationId xmlns:a16="http://schemas.microsoft.com/office/drawing/2014/main" id="{F6F817BA-5593-4524-E541-F999D2A9DC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E51DA1-795F-4497-AAC8-495C0C83E235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>
            <a:extLst>
              <a:ext uri="{FF2B5EF4-FFF2-40B4-BE49-F238E27FC236}">
                <a16:creationId xmlns:a16="http://schemas.microsoft.com/office/drawing/2014/main" id="{B0AD8610-8142-027D-289D-4C299536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7C65CC5F-C4A4-2545-F5BE-431A593C6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9DC9EC-2F49-49DD-A871-8D41453E6A43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8C728468-E6A5-D7D7-997F-1025E17F27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88B62-CA4A-4CBC-B7B6-3796F3329A62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E4EE83BE-429F-CB14-9964-8E5FDD69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9">
            <a:extLst>
              <a:ext uri="{FF2B5EF4-FFF2-40B4-BE49-F238E27FC236}">
                <a16:creationId xmlns:a16="http://schemas.microsoft.com/office/drawing/2014/main" id="{1FE14C67-6DB2-3F25-FD97-7E036F52DE4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E015A56-16BE-DED9-026A-7495D25A9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EB62E5B-EB40-F6B2-9A82-8F0060DF2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2990A-361A-4D9A-8768-06549D297E26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4" name="Date Placeholder 4">
            <a:extLst>
              <a:ext uri="{FF2B5EF4-FFF2-40B4-BE49-F238E27FC236}">
                <a16:creationId xmlns:a16="http://schemas.microsoft.com/office/drawing/2014/main" id="{616DACD5-7E7A-A10C-1E63-0C3D0D5DD08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2FAAED-A573-43E7-B293-4E82632CF381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7079D8BD-0109-48CC-6DFA-F2E3BF54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8A679B72-557E-229D-71CE-703718E791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7C93F02-CDB7-51FA-4980-9E2E8BB8F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7709AB17-884A-CAA6-BADA-29E30FB2F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79A579-D5A1-46AA-AD2A-79379D94DB18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8" name="Date Placeholder 4">
            <a:extLst>
              <a:ext uri="{FF2B5EF4-FFF2-40B4-BE49-F238E27FC236}">
                <a16:creationId xmlns:a16="http://schemas.microsoft.com/office/drawing/2014/main" id="{934F1F6E-93D5-1C24-8113-F43843F46C2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A84F4-B770-49E1-BA61-AE65A61ABEF7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877414BA-130E-664D-873B-AFCA62D1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>
            <a:extLst>
              <a:ext uri="{FF2B5EF4-FFF2-40B4-BE49-F238E27FC236}">
                <a16:creationId xmlns:a16="http://schemas.microsoft.com/office/drawing/2014/main" id="{EE74B4DD-0267-52FD-525E-E7BE1944C0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31F2A0D-A6A6-AF73-885C-D7584ED5C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think an interaction will fix it?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B929BB-6A39-A18C-10B5-DBDE514723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summary(lm.x1mx2)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* x2)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1.7774     0.1895   9.380 3.19e-15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            1.2891     0.2024   6.370 6.52e-09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x2           -0.2321     0.1922  -1.208   0.2301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x1:x2        -0.4607     0.2340  -1.969   0.0518 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1.877 on 96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0.3286,    Adjusted R-squared:  0.3076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F-statistic: 15.66 on 3 and 96 DF,  p-value: 2.29e-08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2CA6A0B-5EF5-E6D0-DBD8-7668226A5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F8E1F4-A662-420F-848C-8C564C589DEB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4651AF87-9C65-8FDB-E4A9-FA2846A688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34B9A1-279A-4190-B03F-3D89A1C844D0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1DBF81A-2FFF-5D77-5778-C5D1D4EFA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52F5EF9A-F389-E207-22FF-26D69720A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6B041-720C-40C3-A7CE-4B3328E9DC78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6" name="Date Placeholder 4">
            <a:extLst>
              <a:ext uri="{FF2B5EF4-FFF2-40B4-BE49-F238E27FC236}">
                <a16:creationId xmlns:a16="http://schemas.microsoft.com/office/drawing/2014/main" id="{01C5774B-FEA3-A5F4-CF0D-29E9DC53FBC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D0F767-8147-40D5-8189-E3EF52688865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A8AF213-C648-13C4-4B39-416EB5C4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>
            <a:extLst>
              <a:ext uri="{FF2B5EF4-FFF2-40B4-BE49-F238E27FC236}">
                <a16:creationId xmlns:a16="http://schemas.microsoft.com/office/drawing/2014/main" id="{F445F295-D180-2EE7-D49F-02AC26CCF5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plot(lm.x1mx2)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7B54118-3A99-0DA6-0D51-2F95C9D7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9C27773-B1AD-53A8-9A6C-0CB7EAB47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C855E3-BCEC-4331-AE1D-9D5DA726687F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4238D7D0-57F5-372D-E90D-78A05A4131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F4C6F5-DE25-45C3-A15E-DB40F421313E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DD1FE994-E587-BEB1-A602-0EAC0CB2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67D418DC-9AC9-0B49-0A45-9B625ED15A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avPlots(lm.x1mx2)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AE9B145-65E4-28FE-AA91-F28FBC207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D03BD6F-4B20-8B91-65FA-74219A007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35B6E6-2A67-4859-9D5A-FE92E3253400}" type="slidenum">
              <a:rPr lang="en-US" altLang="en-US" smtClean="0">
                <a:latin typeface="Garamond" panose="02020404030301010803" pitchFamily="18" charset="0"/>
              </a:rPr>
              <a:pPr/>
              <a:t>27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4" name="Date Placeholder 4">
            <a:extLst>
              <a:ext uri="{FF2B5EF4-FFF2-40B4-BE49-F238E27FC236}">
                <a16:creationId xmlns:a16="http://schemas.microsoft.com/office/drawing/2014/main" id="{2D1C35AF-995A-C7E2-70DD-259AA58EB6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A779C0-057E-4F0B-AD62-A54DE9BA9583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A906E7AA-E4D9-BBBA-C1BB-3D61E02A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>
            <a:extLst>
              <a:ext uri="{FF2B5EF4-FFF2-40B4-BE49-F238E27FC236}">
                <a16:creationId xmlns:a16="http://schemas.microsoft.com/office/drawing/2014/main" id="{27AF3C09-962E-3141-ACAB-BF1814E92A0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mmps(lm.x1mx2)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8C5DD5D-CA6D-7A7A-600D-8DC8E4C39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now the correct model (with x2 squared term)..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B81DC72-B5FC-6BB4-05D3-2CACC1484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summary(lm.x1px2sq)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lm(formula = y ~ x1 + I(x2^2))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(Intercept)  0.85241    0.11038   7.722 1.04e-11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x1           1.04216    0.10171  10.247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I(x2^2)      0.96300    0.05522  17.438  &lt; 2e-16 ***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0.9481 on 97 degrees of freedom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0.8269,    Adjusted R-squared:  0.8233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F-statistic: 231.6 on 2 and 97 DF,  p-value: &lt; 2.2e-16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BC0DE00-08C4-DC9F-7919-CFB040658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065A3-77C3-4781-A93A-4BBA4F7E5EAC}" type="slidenum">
              <a:rPr lang="en-US" altLang="en-US" smtClean="0">
                <a:latin typeface="Garamond" panose="02020404030301010803" pitchFamily="18" charset="0"/>
              </a:rPr>
              <a:pPr/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26A36D07-7FFE-B695-BE9C-13CF0D54698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66E3D-998A-4818-BF74-8D759A589786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E66B1AB-F1B5-A48B-FBA7-A92F9F513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BB0D58CC-F788-BB5A-06CB-2C9C1BAC6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3104DA-2125-4A12-A7F3-BF1EFA808015}" type="slidenum">
              <a:rPr lang="en-US" altLang="en-US" smtClean="0">
                <a:latin typeface="Garamond" panose="02020404030301010803" pitchFamily="18" charset="0"/>
              </a:rPr>
              <a:pPr/>
              <a:t>29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2772" name="Date Placeholder 4">
            <a:extLst>
              <a:ext uri="{FF2B5EF4-FFF2-40B4-BE49-F238E27FC236}">
                <a16:creationId xmlns:a16="http://schemas.microsoft.com/office/drawing/2014/main" id="{BDC9FED2-AEC5-1876-5C58-AA661D58DF4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498F6-9289-46F6-B62E-3CEB46230D0F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3019ADBD-9E13-9CD2-04E4-24B1D8B6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>
            <a:extLst>
              <a:ext uri="{FF2B5EF4-FFF2-40B4-BE49-F238E27FC236}">
                <a16:creationId xmlns:a16="http://schemas.microsoft.com/office/drawing/2014/main" id="{499896C8-3355-1679-276D-E96C156EC16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par(mfrow=c(2,2))</a:t>
            </a:r>
          </a:p>
          <a:p>
            <a:r>
              <a:rPr lang="en-US" altLang="en-US"/>
              <a:t>&gt; plot(lm.x1px2sq)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From last time:</a:t>
            </a:r>
          </a:p>
          <a:p>
            <a:pPr lvl="1">
              <a:defRPr/>
            </a:pPr>
            <a:r>
              <a:rPr lang="en-US" altLang="en-US" sz="2400" dirty="0"/>
              <a:t>Variance Stabilization for Y</a:t>
            </a:r>
            <a:endParaRPr lang="en-US" altLang="en-US" sz="2000" dirty="0"/>
          </a:p>
          <a:p>
            <a:pPr lvl="1">
              <a:defRPr/>
            </a:pPr>
            <a:r>
              <a:rPr lang="en-US" altLang="en-US" sz="2400" dirty="0"/>
              <a:t>Can residual plots distinguish y</a:t>
            </a:r>
            <a:r>
              <a:rPr lang="en-US" altLang="en-US" sz="2400" baseline="30000" dirty="0"/>
              <a:t>(1)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e</a:t>
            </a:r>
            <a:r>
              <a:rPr lang="en-US" altLang="en-US" sz="2400" dirty="0"/>
              <a:t>,</a:t>
            </a:r>
            <a:br>
              <a:rPr lang="en-US" altLang="en-US" sz="2400" dirty="0"/>
            </a:br>
            <a:r>
              <a:rPr lang="en-US" altLang="en-US" sz="2400" dirty="0"/>
              <a:t>vs. y</a:t>
            </a:r>
            <a:r>
              <a:rPr lang="en-US" altLang="en-US" sz="2400" baseline="30000" dirty="0"/>
              <a:t>(2)</a:t>
            </a:r>
            <a:r>
              <a:rPr lang="en-US" altLang="en-US" sz="2400" dirty="0"/>
              <a:t> = (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x + </a:t>
            </a:r>
            <a:r>
              <a:rPr lang="en-US" altLang="en-US" sz="2400" dirty="0">
                <a:latin typeface="Symbol" panose="05050102010706020507" pitchFamily="18" charset="2"/>
              </a:rPr>
              <a:t>e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2 </a:t>
            </a:r>
            <a:r>
              <a:rPr lang="en-US" altLang="en-US" sz="2400" dirty="0"/>
              <a:t>?</a:t>
            </a:r>
          </a:p>
          <a:p>
            <a:pPr lvl="1">
              <a:defRPr/>
            </a:pPr>
            <a:r>
              <a:rPr lang="en-US" altLang="en-US" sz="2400" dirty="0"/>
              <a:t>Inverse Response Plot for Y</a:t>
            </a:r>
          </a:p>
          <a:p>
            <a:pPr>
              <a:defRPr/>
            </a:pPr>
            <a:r>
              <a:rPr lang="en-US" altLang="en-US" sz="2800" dirty="0"/>
              <a:t>Added Variable Plots</a:t>
            </a:r>
          </a:p>
          <a:p>
            <a:pPr>
              <a:defRPr/>
            </a:pPr>
            <a:r>
              <a:rPr lang="en-US" altLang="en-US" sz="2800" dirty="0"/>
              <a:t>Marginal Model Plots</a:t>
            </a:r>
          </a:p>
          <a:p>
            <a:pPr>
              <a:defRPr/>
            </a:pPr>
            <a:r>
              <a:rPr lang="en-US" altLang="en-US" sz="2800" dirty="0"/>
              <a:t>Perspective and recommendations 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2C3261-E602-4A74-BF58-22AB59CD1398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0D68C4C-0EAD-BDCE-E9A0-C4DCB91BE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 Variable Plots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82C704D-B4D1-E000-5FDC-DF1D52C6B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6701B-354D-4F5E-96AE-11761D5BE8B3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3796" name="Date Placeholder 4">
            <a:extLst>
              <a:ext uri="{FF2B5EF4-FFF2-40B4-BE49-F238E27FC236}">
                <a16:creationId xmlns:a16="http://schemas.microsoft.com/office/drawing/2014/main" id="{F5D27F3F-B41A-2628-8091-CE8B2CF29E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B3F0D-CA0E-43C1-8314-8A8D37BA2A86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4A271279-B105-7FD5-9CC7-CB9C4CD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>
            <a:extLst>
              <a:ext uri="{FF2B5EF4-FFF2-40B4-BE49-F238E27FC236}">
                <a16:creationId xmlns:a16="http://schemas.microsoft.com/office/drawing/2014/main" id="{692B42CC-23DB-408E-540D-52AAF6757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008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avPlots(lm.x1px2sq)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E57F506-6C64-66C3-5837-8A4A3350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Model Plots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E8296539-4CE1-D3A1-C0A0-531D6073F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5D8841-BB17-4A90-AA0D-3B54C60F149D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4820" name="Date Placeholder 4">
            <a:extLst>
              <a:ext uri="{FF2B5EF4-FFF2-40B4-BE49-F238E27FC236}">
                <a16:creationId xmlns:a16="http://schemas.microsoft.com/office/drawing/2014/main" id="{5B6D7FC0-6784-A7E2-87A9-BC34FC3E294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DB661F-4942-4F7B-B414-4B69778CF093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03CE3956-F4B0-4BCF-CB88-4FD86748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>
            <a:extLst>
              <a:ext uri="{FF2B5EF4-FFF2-40B4-BE49-F238E27FC236}">
                <a16:creationId xmlns:a16="http://schemas.microsoft.com/office/drawing/2014/main" id="{D35A8F00-AE0E-68FA-7FB1-986FDF5E1C5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7000" y="438150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&gt; mmps(lm.x1px2sq)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6F956E2-32D6-96C4-D72A-26763DDA3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Moral of the Story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5F2E5C5-2D13-3C12-3DE6-DF1304878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Nonlinearity can show up in lots of ways, in lots of graphs</a:t>
            </a:r>
          </a:p>
          <a:p>
            <a:pPr lvl="1"/>
            <a:r>
              <a:rPr lang="en-US" altLang="en-US"/>
              <a:t>In casewise diagnostic plots</a:t>
            </a:r>
          </a:p>
          <a:p>
            <a:pPr lvl="2"/>
            <a:r>
              <a:rPr lang="en-US" altLang="en-US"/>
              <a:t>As nonlinearity</a:t>
            </a:r>
          </a:p>
          <a:p>
            <a:pPr lvl="2"/>
            <a:r>
              <a:rPr lang="en-US" altLang="en-US"/>
              <a:t>As nonconstant variance</a:t>
            </a:r>
          </a:p>
          <a:p>
            <a:pPr lvl="2"/>
            <a:r>
              <a:rPr lang="en-US" altLang="en-US"/>
              <a:t>As Non-normality  (!!!)</a:t>
            </a:r>
          </a:p>
          <a:p>
            <a:pPr lvl="1"/>
            <a:r>
              <a:rPr lang="en-US" altLang="en-US"/>
              <a:t>In added-variable and marginal model plots</a:t>
            </a:r>
          </a:p>
          <a:p>
            <a:pPr lvl="2"/>
            <a:r>
              <a:rPr lang="en-US" altLang="en-US"/>
              <a:t>Nonlinearity shows up more clearly</a:t>
            </a:r>
          </a:p>
          <a:p>
            <a:pPr lvl="2"/>
            <a:r>
              <a:rPr lang="en-US" altLang="en-US"/>
              <a:t>Not always obvious what the right transformation would be.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C136267-E3A6-3DCD-C0D3-302E6095D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6CC40B-0DBC-4E15-BFA3-3EDE0573EAFA}" type="slidenum">
              <a:rPr lang="en-US" altLang="en-US" smtClean="0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FF0B4BB6-584A-F19C-A2CE-6A8E8CA71DF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0D39A-FCA5-46C8-B295-885D56205FF2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7639CCF-A806-B47C-D2ED-CEA2EEAA7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Perspectives and Recommendations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914E1B3-CC3F-349F-DE46-D5AC690E1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991600" cy="4530725"/>
          </a:xfrm>
        </p:spPr>
        <p:txBody>
          <a:bodyPr/>
          <a:lstStyle/>
          <a:p>
            <a:r>
              <a:rPr lang="en-US" altLang="en-US" sz="2800" dirty="0"/>
              <a:t>Substantive (investigator-driven) considerations </a:t>
            </a:r>
            <a:r>
              <a:rPr lang="en-US" altLang="en-US" sz="2800" i="1" dirty="0"/>
              <a:t>always come first</a:t>
            </a:r>
          </a:p>
          <a:p>
            <a:r>
              <a:rPr lang="en-US" altLang="en-US" sz="2800" dirty="0"/>
              <a:t>Power transforms of X </a:t>
            </a:r>
            <a:r>
              <a:rPr lang="en-US" altLang="en-US" sz="2800" i="1" dirty="0"/>
              <a:t>to reduce leverage </a:t>
            </a:r>
            <a:r>
              <a:rPr lang="en-US" altLang="en-US" sz="2800" dirty="0"/>
              <a:t>&amp;</a:t>
            </a:r>
            <a:br>
              <a:rPr lang="en-US" altLang="en-US" sz="2800" dirty="0"/>
            </a:br>
            <a:r>
              <a:rPr lang="en-US" altLang="en-US" sz="2800" dirty="0"/>
              <a:t>Power transforms of Y </a:t>
            </a:r>
            <a:r>
              <a:rPr lang="en-US" altLang="en-US" sz="2800" i="1" dirty="0"/>
              <a:t>to improve distribution of</a:t>
            </a:r>
          </a:p>
          <a:p>
            <a:pPr lvl="1"/>
            <a:r>
              <a:rPr lang="en-US" altLang="en-US" sz="2400" dirty="0"/>
              <a:t>By hand, or Box-Cox rounded to a simple power</a:t>
            </a:r>
          </a:p>
          <a:p>
            <a:r>
              <a:rPr lang="en-US" altLang="en-US" sz="2800" dirty="0"/>
              <a:t>Inverse response plot for power transform of Y</a:t>
            </a:r>
          </a:p>
          <a:p>
            <a:pPr lvl="1"/>
            <a:r>
              <a:rPr lang="en-US" altLang="en-US" sz="2400" dirty="0"/>
              <a:t>Visually appealing, but Box-Cox probably better (directly addresses distribution of      )</a:t>
            </a:r>
          </a:p>
          <a:p>
            <a:r>
              <a:rPr lang="en-US" altLang="en-US" sz="2800" dirty="0"/>
              <a:t>Added Variable Plots and Marginal Model Plots can indicate nonlinearity, missing interactions, etc.</a:t>
            </a:r>
          </a:p>
          <a:p>
            <a:r>
              <a:rPr lang="en-US" altLang="en-US" sz="2800" dirty="0"/>
              <a:t>There does not always exist a “perfect” transform!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D36733B-E947-D148-360D-924D70E54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32A1A6-34AA-487D-802B-41F212DBC584}" type="slidenum">
              <a:rPr lang="en-US" altLang="en-US" smtClean="0">
                <a:latin typeface="Garamond" panose="02020404030301010803" pitchFamily="18" charset="0"/>
              </a:rPr>
              <a:pPr/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DAB760C6-5A39-C234-D3EA-C0CC93670BC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821C87-665A-4F78-89D2-F7E7B42D0D54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4E472821-D7CD-374F-92CF-2551E541039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80" y="2632574"/>
            <a:ext cx="2301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D8A7E251-5CC9-D464-34C9-9B10B0E36B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85" y="4376060"/>
            <a:ext cx="2301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86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113DA35-B21E-CAA0-091E-3AE704DB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  <a:br>
              <a:rPr lang="en-US" altLang="en-US"/>
            </a:br>
            <a:endParaRPr lang="en-US" alt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7C44256-8654-1143-D9A9-6AA2726DC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From last time:</a:t>
            </a:r>
          </a:p>
          <a:p>
            <a:pPr lvl="1">
              <a:defRPr/>
            </a:pPr>
            <a:r>
              <a:rPr lang="en-US" altLang="en-US" sz="2400" dirty="0"/>
              <a:t>Variance Stabilization for Y</a:t>
            </a:r>
            <a:endParaRPr lang="en-US" altLang="en-US" sz="2000" dirty="0"/>
          </a:p>
          <a:p>
            <a:pPr lvl="1">
              <a:defRPr/>
            </a:pPr>
            <a:r>
              <a:rPr lang="en-US" altLang="en-US" sz="2400" dirty="0"/>
              <a:t>Can residual plots distinguish y</a:t>
            </a:r>
            <a:r>
              <a:rPr lang="en-US" altLang="en-US" sz="2400" baseline="30000" dirty="0"/>
              <a:t>(1)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e</a:t>
            </a:r>
            <a:r>
              <a:rPr lang="en-US" altLang="en-US" sz="2400" dirty="0"/>
              <a:t>,</a:t>
            </a:r>
            <a:br>
              <a:rPr lang="en-US" altLang="en-US" sz="2400" dirty="0"/>
            </a:br>
            <a:r>
              <a:rPr lang="en-US" altLang="en-US" sz="2400" dirty="0"/>
              <a:t>vs. y</a:t>
            </a:r>
            <a:r>
              <a:rPr lang="en-US" altLang="en-US" sz="2400" baseline="30000" dirty="0"/>
              <a:t>(2)</a:t>
            </a:r>
            <a:r>
              <a:rPr lang="en-US" altLang="en-US" sz="2400" dirty="0"/>
              <a:t> = (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x + </a:t>
            </a:r>
            <a:r>
              <a:rPr lang="en-US" altLang="en-US" sz="2400" dirty="0">
                <a:latin typeface="Symbol" panose="05050102010706020507" pitchFamily="18" charset="2"/>
              </a:rPr>
              <a:t>e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2 </a:t>
            </a:r>
            <a:r>
              <a:rPr lang="en-US" altLang="en-US" sz="2400" dirty="0"/>
              <a:t>?</a:t>
            </a:r>
          </a:p>
          <a:p>
            <a:pPr lvl="1">
              <a:defRPr/>
            </a:pPr>
            <a:r>
              <a:rPr lang="en-US" altLang="en-US" sz="2400" dirty="0"/>
              <a:t>Inverse Response Plot for Y</a:t>
            </a:r>
          </a:p>
          <a:p>
            <a:pPr>
              <a:defRPr/>
            </a:pPr>
            <a:r>
              <a:rPr lang="en-US" altLang="en-US" sz="2800" dirty="0"/>
              <a:t>Added Variable Plots</a:t>
            </a:r>
          </a:p>
          <a:p>
            <a:pPr>
              <a:defRPr/>
            </a:pPr>
            <a:r>
              <a:rPr lang="en-US" altLang="en-US" sz="2800" dirty="0"/>
              <a:t>Marginal Model Plots</a:t>
            </a:r>
          </a:p>
          <a:p>
            <a:pPr>
              <a:defRPr/>
            </a:pPr>
            <a:r>
              <a:rPr lang="en-US" altLang="en-US" sz="2800" dirty="0"/>
              <a:t>Perspective and recommendations </a:t>
            </a:r>
          </a:p>
          <a:p>
            <a:pPr>
              <a:defRPr/>
            </a:pPr>
            <a:endParaRPr lang="en-US" altLang="en-US" sz="2800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CA048DB-DFA9-F934-ED96-3BE60E2E7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B18789-9C8A-4A89-BE45-278C9DE1CF11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3EA563A5-4F39-088E-FADD-3F8C9703B4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2C3261-E602-4A74-BF58-22AB59CD1398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8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2021D9B-6F1B-6822-8B8B-0994C4333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2819400" cy="2133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x &lt;- rnorm(100,0,1)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y1 &lt;- 1 + 3*x^2 + rnorm(100,0,4)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y2 &lt;- (1 + 3*x + rnorm(100,0,4))^2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lm.1 &lt;- lm(y1~x)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/>
              <a:t>lm.2 &lt;- lm(y2~x)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A35AF9-7E1B-6BAB-E624-5762DF5D10FD}"/>
              </a:ext>
            </a:extLst>
          </p:cNvPr>
          <p:cNvSpPr txBox="1">
            <a:spLocks/>
          </p:cNvSpPr>
          <p:nvPr/>
        </p:nvSpPr>
        <p:spPr bwMode="auto">
          <a:xfrm>
            <a:off x="3124200" y="1828800"/>
            <a:ext cx="281940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par(</a:t>
            </a:r>
            <a:r>
              <a:rPr lang="en-US" sz="1400" kern="0" dirty="0" err="1"/>
              <a:t>mfrow</a:t>
            </a:r>
            <a:r>
              <a:rPr lang="en-US" sz="1400" kern="0" dirty="0"/>
              <a:t>=c(2,2))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plot(x,y1); </a:t>
            </a:r>
            <a:r>
              <a:rPr lang="en-US" sz="1400" kern="0" dirty="0" err="1"/>
              <a:t>abline</a:t>
            </a:r>
            <a:r>
              <a:rPr lang="en-US" sz="1400" kern="0" dirty="0"/>
              <a:t>(lm.1)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plot(x,y2); </a:t>
            </a:r>
            <a:r>
              <a:rPr lang="en-US" sz="1400" kern="0" dirty="0" err="1"/>
              <a:t>abline</a:t>
            </a:r>
            <a:r>
              <a:rPr lang="en-US" sz="1400" kern="0" dirty="0"/>
              <a:t>(lm.2)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par(</a:t>
            </a:r>
            <a:r>
              <a:rPr lang="en-US" sz="1400" kern="0" dirty="0" err="1"/>
              <a:t>mfrow</a:t>
            </a:r>
            <a:r>
              <a:rPr lang="en-US" sz="1400" kern="0" dirty="0"/>
              <a:t>=c(2,2))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plot(lm.1)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kern="0" dirty="0"/>
              <a:t>plot(lm.2)</a:t>
            </a:r>
            <a:endParaRPr lang="en-US" sz="2000" kern="0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FAA57372-7ECB-61A1-635F-5906FCEB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0654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>
            <a:extLst>
              <a:ext uri="{FF2B5EF4-FFF2-40B4-BE49-F238E27FC236}">
                <a16:creationId xmlns:a16="http://schemas.microsoft.com/office/drawing/2014/main" id="{85AF58F9-48F9-2E56-0826-CC3B06DC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86150"/>
            <a:ext cx="30654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027C971E-08A7-4A98-7D69-6DA08B45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0"/>
          <a:stretch>
            <a:fillRect/>
          </a:stretch>
        </p:blipFill>
        <p:spPr bwMode="auto">
          <a:xfrm>
            <a:off x="52388" y="3344863"/>
            <a:ext cx="52879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itle 1">
            <a:extLst>
              <a:ext uri="{FF2B5EF4-FFF2-40B4-BE49-F238E27FC236}">
                <a16:creationId xmlns:a16="http://schemas.microsoft.com/office/drawing/2014/main" id="{CB776973-B683-475D-F50E-231A992C1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Can residual plots distinguish </a:t>
            </a:r>
            <a:br>
              <a:rPr lang="en-US" altLang="en-US" sz="3200" dirty="0"/>
            </a:br>
            <a:r>
              <a:rPr lang="en-US" altLang="en-US" sz="3200" dirty="0"/>
              <a:t>y</a:t>
            </a:r>
            <a:r>
              <a:rPr lang="en-US" altLang="en-US" sz="3200" baseline="30000" dirty="0"/>
              <a:t>(1)</a:t>
            </a:r>
            <a:r>
              <a:rPr lang="en-US" altLang="en-US" sz="3200" dirty="0"/>
              <a:t> =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0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x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e</a:t>
            </a:r>
            <a:r>
              <a:rPr lang="en-US" altLang="en-US" sz="3200" dirty="0"/>
              <a:t>,</a:t>
            </a:r>
            <a:br>
              <a:rPr lang="en-US" altLang="en-US" sz="3200" dirty="0"/>
            </a:br>
            <a:r>
              <a:rPr lang="en-US" altLang="en-US" sz="3200" dirty="0"/>
              <a:t>vs. y</a:t>
            </a:r>
            <a:r>
              <a:rPr lang="en-US" altLang="en-US" sz="3200" baseline="30000" dirty="0"/>
              <a:t>(2)</a:t>
            </a:r>
            <a:r>
              <a:rPr lang="en-US" altLang="en-US" sz="3200" dirty="0"/>
              <a:t> = (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0</a:t>
            </a:r>
            <a:r>
              <a:rPr lang="en-US" altLang="en-US" sz="3200" dirty="0"/>
              <a:t> + 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x + </a:t>
            </a:r>
            <a:r>
              <a:rPr lang="en-US" altLang="en-US" sz="3200" dirty="0">
                <a:latin typeface="Symbol" panose="05050102010706020507" pitchFamily="18" charset="2"/>
              </a:rPr>
              <a:t>e</a:t>
            </a:r>
            <a:r>
              <a:rPr lang="en-US" altLang="en-US" sz="3200" dirty="0"/>
              <a:t>)</a:t>
            </a:r>
            <a:r>
              <a:rPr lang="en-US" altLang="en-US" sz="3200" baseline="30000" dirty="0"/>
              <a:t>2 </a:t>
            </a:r>
            <a:r>
              <a:rPr lang="en-US" altLang="en-US" sz="3200" dirty="0"/>
              <a:t>?</a:t>
            </a:r>
            <a:endParaRPr lang="en-US" altLang="en-US" sz="3200" baseline="30000" dirty="0"/>
          </a:p>
        </p:txBody>
      </p:sp>
      <p:sp>
        <p:nvSpPr>
          <p:cNvPr id="30728" name="Slide Number Placeholder 3">
            <a:extLst>
              <a:ext uri="{FF2B5EF4-FFF2-40B4-BE49-F238E27FC236}">
                <a16:creationId xmlns:a16="http://schemas.microsoft.com/office/drawing/2014/main" id="{32E9CCBC-5AB9-449F-B533-418A89DB2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A09C12-4BDC-40B7-A5B5-5FAC926BC22A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9" name="Date Placeholder 4">
            <a:extLst>
              <a:ext uri="{FF2B5EF4-FFF2-40B4-BE49-F238E27FC236}">
                <a16:creationId xmlns:a16="http://schemas.microsoft.com/office/drawing/2014/main" id="{8EF66F2D-544E-8C58-19D5-1571FF9B6B0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C24FC-56EC-422A-B8C7-871B603734BE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D43A2D7-9576-1157-0E7A-36C3BF786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Functional form of Y</a:t>
            </a:r>
            <a:r>
              <a:rPr lang="en-US" altLang="en-US"/>
              <a:t>: Inverse Response Plot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39D2614-E044-D077-5C17-CA4E13CAC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r>
              <a:rPr lang="en-US" altLang="en-US"/>
              <a:t>Suppose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then of course</a:t>
            </a:r>
          </a:p>
          <a:p>
            <a:endParaRPr lang="en-US" altLang="en-US"/>
          </a:p>
          <a:p>
            <a:r>
              <a:rPr lang="en-US" altLang="en-US"/>
              <a:t>It turns out</a:t>
            </a:r>
            <a:r>
              <a:rPr lang="en-US" altLang="en-US" baseline="30000"/>
              <a:t>1 </a:t>
            </a:r>
            <a:r>
              <a:rPr lang="en-US" altLang="en-US"/>
              <a:t>that if x has an elliptically symmetric distribution, then g can be estimated from a plot of      vs     , where       are predicted values from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686232D-7422-9B55-699C-AA2172033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690D6E-9E9B-4D0D-BE1B-BF5B15F25327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1F41F65C-8A8A-D83E-B8BA-1E1A2DA1E9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FE785D-8F3F-4033-BE4B-FC960ACF974D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CC845BA5-921B-48FF-1F44-0653CBE6A60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232025"/>
            <a:ext cx="39401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>
            <a:extLst>
              <a:ext uri="{FF2B5EF4-FFF2-40B4-BE49-F238E27FC236}">
                <a16:creationId xmlns:a16="http://schemas.microsoft.com/office/drawing/2014/main" id="{6085FC13-57CD-32CD-785A-AFCB8286C38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3384550"/>
            <a:ext cx="42735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>
            <a:extLst>
              <a:ext uri="{FF2B5EF4-FFF2-40B4-BE49-F238E27FC236}">
                <a16:creationId xmlns:a16="http://schemas.microsoft.com/office/drawing/2014/main" id="{78B97EFF-A1FA-2390-28AA-56607FAC466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959350"/>
            <a:ext cx="2968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>
            <a:extLst>
              <a:ext uri="{FF2B5EF4-FFF2-40B4-BE49-F238E27FC236}">
                <a16:creationId xmlns:a16="http://schemas.microsoft.com/office/drawing/2014/main" id="{C0BC69D2-DADB-E2A2-37DE-2B3AF3A5658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5054600"/>
            <a:ext cx="311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>
            <a:extLst>
              <a:ext uri="{FF2B5EF4-FFF2-40B4-BE49-F238E27FC236}">
                <a16:creationId xmlns:a16="http://schemas.microsoft.com/office/drawing/2014/main" id="{0B1EA7FB-7121-E1E5-9A61-43CDA54D094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9350"/>
            <a:ext cx="296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>
            <a:extLst>
              <a:ext uri="{FF2B5EF4-FFF2-40B4-BE49-F238E27FC236}">
                <a16:creationId xmlns:a16="http://schemas.microsoft.com/office/drawing/2014/main" id="{71C34387-5F7E-AEFF-2A10-FD39535991E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494338"/>
            <a:ext cx="3748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5">
            <a:extLst>
              <a:ext uri="{FF2B5EF4-FFF2-40B4-BE49-F238E27FC236}">
                <a16:creationId xmlns:a16="http://schemas.microsoft.com/office/drawing/2014/main" id="{023960FA-09E3-252F-9F16-7F78A970A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35713"/>
            <a:ext cx="523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</a:t>
            </a:r>
            <a:r>
              <a:rPr lang="en-US" altLang="en-US"/>
              <a:t>Li and Duan (1989), Cook and Weisberg (1994)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9BFCDF9F-8C59-8A57-C4A6-83EAF2D4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124200"/>
            <a:ext cx="300196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1C5A-8698-561A-1E1A-BB237060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84325"/>
            <a:ext cx="8372475" cy="453072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library(car) 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/>
              <a:t>(“Companion to Applied Regression”)</a:t>
            </a:r>
          </a:p>
          <a:p>
            <a:pPr lvl="1">
              <a:defRPr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invResPlot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: show inverse response plot (     vs.    ) and calculate the power      for        by nonlinear least-squares</a:t>
            </a:r>
            <a:r>
              <a:rPr lang="en-US" sz="2400" baseline="30000" dirty="0"/>
              <a:t>(*)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C6FD3AD7-77ED-F1AC-9630-3CF9C0F1F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Implementing Inverse Response Plots In R</a:t>
            </a: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C23C3C30-BA34-14D8-92B9-03F5DDA4E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CB8ECD-28F9-44F0-8DFB-232A10DF9389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8" name="Date Placeholder 4">
            <a:extLst>
              <a:ext uri="{FF2B5EF4-FFF2-40B4-BE49-F238E27FC236}">
                <a16:creationId xmlns:a16="http://schemas.microsoft.com/office/drawing/2014/main" id="{590027F4-1416-0E14-CDB9-548A3D3B9A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93D20-D8E9-4894-9A04-F7AB697BDC45}" type="datetime1">
              <a:rPr lang="en-US" altLang="en-US" smtClean="0">
                <a:latin typeface="Garamond" panose="02020404030301010803" pitchFamily="18" charset="0"/>
              </a:rPr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9" name="TextBox 5">
            <a:extLst>
              <a:ext uri="{FF2B5EF4-FFF2-40B4-BE49-F238E27FC236}">
                <a16:creationId xmlns:a16="http://schemas.microsoft.com/office/drawing/2014/main" id="{CDBD2286-B936-CBC4-0DDB-F9EBB03D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3433763"/>
            <a:ext cx="58372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z &lt;- rnorm(100,4,1)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y &lt;- (1 + 3*z + rnorm(100,0,.25))^(1/2)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lm.1 &lt;-  lm(y ~ z)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&gt; invResPlot(lm.1)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lambda      RSS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1  2.300377 1.711786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2 -1.000000 2.711177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3  0.000000 2.211967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4  1.000000 1.874950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65AB223-072B-9700-A326-084A07247C2A}"/>
              </a:ext>
            </a:extLst>
          </p:cNvPr>
          <p:cNvCxnSpPr/>
          <p:nvPr/>
        </p:nvCxnSpPr>
        <p:spPr>
          <a:xfrm>
            <a:off x="2895600" y="4419600"/>
            <a:ext cx="2733675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10">
            <a:extLst>
              <a:ext uri="{FF2B5EF4-FFF2-40B4-BE49-F238E27FC236}">
                <a16:creationId xmlns:a16="http://schemas.microsoft.com/office/drawing/2014/main" id="{07317D5D-620C-03EB-71D4-DCA94795334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614613"/>
            <a:ext cx="2397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>
            <a:extLst>
              <a:ext uri="{FF2B5EF4-FFF2-40B4-BE49-F238E27FC236}">
                <a16:creationId xmlns:a16="http://schemas.microsoft.com/office/drawing/2014/main" id="{EFBCBDAE-E781-9389-F6CD-30CF3FCC588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01925"/>
            <a:ext cx="2571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">
            <a:extLst>
              <a:ext uri="{FF2B5EF4-FFF2-40B4-BE49-F238E27FC236}">
                <a16:creationId xmlns:a16="http://schemas.microsoft.com/office/drawing/2014/main" id="{1CFC9C16-2129-3EDC-672D-F6023E6FCB5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87675"/>
            <a:ext cx="1666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8">
            <a:extLst>
              <a:ext uri="{FF2B5EF4-FFF2-40B4-BE49-F238E27FC236}">
                <a16:creationId xmlns:a16="http://schemas.microsoft.com/office/drawing/2014/main" id="{3A45BAFC-6CCB-FB3C-F14A-6DF0B0AC6E4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868613"/>
            <a:ext cx="368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Box 19">
            <a:extLst>
              <a:ext uri="{FF2B5EF4-FFF2-40B4-BE49-F238E27FC236}">
                <a16:creationId xmlns:a16="http://schemas.microsoft.com/office/drawing/2014/main" id="{527E79A1-23DF-6C28-20BD-69F448BD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4800600"/>
            <a:ext cx="1304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y’ = y^(2.3)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1/y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log(y)</a:t>
            </a:r>
          </a:p>
          <a:p>
            <a:r>
              <a:rPr lang="en-US" altLang="en-US">
                <a:solidFill>
                  <a:srgbClr val="FF0000"/>
                </a:solidFill>
              </a:rPr>
              <a:t>y’ = 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1CDBEC-5479-726C-8086-9CC1A5C110CF}"/>
              </a:ext>
            </a:extLst>
          </p:cNvPr>
          <p:cNvCxnSpPr/>
          <p:nvPr/>
        </p:nvCxnSpPr>
        <p:spPr>
          <a:xfrm flipH="1">
            <a:off x="3200400" y="525780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3D11F1-78D0-A53F-7EFA-DA2923D1E8A0}"/>
              </a:ext>
            </a:extLst>
          </p:cNvPr>
          <p:cNvCxnSpPr/>
          <p:nvPr/>
        </p:nvCxnSpPr>
        <p:spPr>
          <a:xfrm flipH="1">
            <a:off x="3206750" y="553085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56F08-CEF1-4ED7-D4EF-A52F2854CB84}"/>
              </a:ext>
            </a:extLst>
          </p:cNvPr>
          <p:cNvCxnSpPr/>
          <p:nvPr/>
        </p:nvCxnSpPr>
        <p:spPr>
          <a:xfrm flipH="1">
            <a:off x="3206750" y="5791200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530658-DCAC-7106-D206-D2D4D8145891}"/>
              </a:ext>
            </a:extLst>
          </p:cNvPr>
          <p:cNvCxnSpPr/>
          <p:nvPr/>
        </p:nvCxnSpPr>
        <p:spPr>
          <a:xfrm flipH="1">
            <a:off x="3206750" y="5008563"/>
            <a:ext cx="2651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1">
            <a:extLst>
              <a:ext uri="{FF2B5EF4-FFF2-40B4-BE49-F238E27FC236}">
                <a16:creationId xmlns:a16="http://schemas.microsoft.com/office/drawing/2014/main" id="{8EC5B0B1-569A-31CA-FAC3-5787E5B0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2298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(*) </a:t>
            </a:r>
            <a:r>
              <a:rPr lang="en-US" altLang="en-US"/>
              <a:t>Specify particular lamdas to try with</a:t>
            </a:r>
          </a:p>
          <a:p>
            <a:r>
              <a:rPr lang="en-US" altLang="en-US"/>
              <a:t>   the lambda=c(…) argument.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>
            <a:extLst>
              <a:ext uri="{FF2B5EF4-FFF2-40B4-BE49-F238E27FC236}">
                <a16:creationId xmlns:a16="http://schemas.microsoft.com/office/drawing/2014/main" id="{DE049170-A2C2-4B0D-C409-5D7B249D7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 (add Z? or f(Z)?)</a:t>
            </a:r>
          </a:p>
        </p:txBody>
      </p:sp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07ED4AB6-0372-3149-5CB3-CEEEB7D2C4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altLang="en-US" sz="2800"/>
              <a:t>Suppose the true model is </a:t>
            </a:r>
          </a:p>
          <a:p>
            <a:endParaRPr lang="en-US" altLang="en-US" sz="2800"/>
          </a:p>
          <a:p>
            <a:r>
              <a:rPr lang="en-US" altLang="en-US" sz="2800"/>
              <a:t>Let us fit the models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If we multiply the true model by </a:t>
            </a:r>
            <a:r>
              <a:rPr lang="en-US" altLang="en-US" sz="2800" i="1"/>
              <a:t>(I-H</a:t>
            </a:r>
            <a:r>
              <a:rPr lang="en-US" altLang="en-US" sz="2800" i="1" baseline="-25000"/>
              <a:t>X</a:t>
            </a:r>
            <a:r>
              <a:rPr lang="en-US" altLang="en-US" sz="2800" i="1"/>
              <a:t>)</a:t>
            </a:r>
            <a:r>
              <a:rPr lang="en-US" altLang="en-US" sz="2800"/>
              <a:t>, we get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so, plotting (or regressing)        on        will reveal    !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096604D7-AC6E-4CD9-ED4C-24B9E8694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502FA8-2BCD-4E43-ACC2-07CC1F42C47A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494AD94E-F277-4B85-FE0E-DF4AB90BFC3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7BE56-9002-4A0E-89B5-DB02C414234F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6" name="Picture 9">
            <a:extLst>
              <a:ext uri="{FF2B5EF4-FFF2-40B4-BE49-F238E27FC236}">
                <a16:creationId xmlns:a16="http://schemas.microsoft.com/office/drawing/2014/main" id="{6ED87D8E-D724-D1F6-03D9-400CE652628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690688"/>
            <a:ext cx="2505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>
            <a:extLst>
              <a:ext uri="{FF2B5EF4-FFF2-40B4-BE49-F238E27FC236}">
                <a16:creationId xmlns:a16="http://schemas.microsoft.com/office/drawing/2014/main" id="{BE4C6977-92F5-0E49-AAA4-D617108854F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78113"/>
            <a:ext cx="7042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6">
            <a:extLst>
              <a:ext uri="{FF2B5EF4-FFF2-40B4-BE49-F238E27FC236}">
                <a16:creationId xmlns:a16="http://schemas.microsoft.com/office/drawing/2014/main" id="{B591C048-87FA-7FDB-6CBE-AE5EAF6041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310063"/>
            <a:ext cx="81867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>
            <a:extLst>
              <a:ext uri="{FF2B5EF4-FFF2-40B4-BE49-F238E27FC236}">
                <a16:creationId xmlns:a16="http://schemas.microsoft.com/office/drawing/2014/main" id="{29620528-10F2-7D68-787D-C4420E0FBAE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367338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2">
            <a:extLst>
              <a:ext uri="{FF2B5EF4-FFF2-40B4-BE49-F238E27FC236}">
                <a16:creationId xmlns:a16="http://schemas.microsoft.com/office/drawing/2014/main" id="{443A101F-8C37-939A-B755-CE84505EDEA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89563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4">
            <a:extLst>
              <a:ext uri="{FF2B5EF4-FFF2-40B4-BE49-F238E27FC236}">
                <a16:creationId xmlns:a16="http://schemas.microsoft.com/office/drawing/2014/main" id="{698391FB-99CA-22DA-EB0E-C5B8E8853F8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0050"/>
            <a:ext cx="190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84F32989-F6B5-C0AA-3A2F-16D100A8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>
            <a:extLst>
              <a:ext uri="{FF2B5EF4-FFF2-40B4-BE49-F238E27FC236}">
                <a16:creationId xmlns:a16="http://schemas.microsoft.com/office/drawing/2014/main" id="{BAC26EDA-11E9-9164-39C6-1DC21F5D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5">
            <a:extLst>
              <a:ext uri="{FF2B5EF4-FFF2-40B4-BE49-F238E27FC236}">
                <a16:creationId xmlns:a16="http://schemas.microsoft.com/office/drawing/2014/main" id="{16F28E4C-B8A9-7E70-708B-A878A13EC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id="{F6FAB08A-76FF-BD38-3978-01B8C48E33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90" name="Slide Number Placeholder 3">
            <a:extLst>
              <a:ext uri="{FF2B5EF4-FFF2-40B4-BE49-F238E27FC236}">
                <a16:creationId xmlns:a16="http://schemas.microsoft.com/office/drawing/2014/main" id="{E142D289-A003-44AF-BE70-0FF0C04DA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0EF5E-9706-4A72-B66F-487E8234A32B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91" name="Date Placeholder 4">
            <a:extLst>
              <a:ext uri="{FF2B5EF4-FFF2-40B4-BE49-F238E27FC236}">
                <a16:creationId xmlns:a16="http://schemas.microsoft.com/office/drawing/2014/main" id="{78921B12-984C-8408-04E7-FE71FB3DB6F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C06289-63FE-48E4-ACFB-715D75F5FC94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>
            <a:extLst>
              <a:ext uri="{FF2B5EF4-FFF2-40B4-BE49-F238E27FC236}">
                <a16:creationId xmlns:a16="http://schemas.microsoft.com/office/drawing/2014/main" id="{D7E1CC83-3E0F-D902-8B10-7409D4DA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– Interpretations </a:t>
            </a:r>
          </a:p>
        </p:txBody>
      </p:sp>
      <p:sp>
        <p:nvSpPr>
          <p:cNvPr id="17411" name="Content Placeholder 7">
            <a:extLst>
              <a:ext uri="{FF2B5EF4-FFF2-40B4-BE49-F238E27FC236}">
                <a16:creationId xmlns:a16="http://schemas.microsoft.com/office/drawing/2014/main" id="{735F76EB-EF57-4EE7-1189-41D42BA17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031" y="1295400"/>
            <a:ext cx="8229600" cy="4530725"/>
          </a:xfrm>
        </p:spPr>
        <p:txBody>
          <a:bodyPr/>
          <a:lstStyle/>
          <a:p>
            <a:r>
              <a:rPr lang="en-US" altLang="en-US" dirty="0"/>
              <a:t>Shows </a:t>
            </a:r>
            <a:r>
              <a:rPr lang="en-US" altLang="en-US" dirty="0">
                <a:latin typeface="Symbol" panose="05050102010706020507" pitchFamily="18" charset="2"/>
              </a:rPr>
              <a:t>g</a:t>
            </a:r>
            <a:r>
              <a:rPr lang="en-US" altLang="en-US" dirty="0"/>
              <a:t> as the effect of </a:t>
            </a:r>
            <a:r>
              <a:rPr lang="en-US" altLang="en-US" i="1" dirty="0"/>
              <a:t>Z</a:t>
            </a:r>
            <a:r>
              <a:rPr lang="en-US" altLang="en-US" dirty="0"/>
              <a:t> after controlling for </a:t>
            </a:r>
            <a:r>
              <a:rPr lang="en-US" altLang="en-US" i="1" dirty="0"/>
              <a:t>X</a:t>
            </a:r>
            <a:r>
              <a:rPr lang="en-US" altLang="en-US" dirty="0"/>
              <a:t>, on </a:t>
            </a:r>
            <a:r>
              <a:rPr lang="en-US" altLang="en-US" i="1" dirty="0"/>
              <a:t>Y</a:t>
            </a:r>
            <a:r>
              <a:rPr lang="en-US" altLang="en-US" dirty="0"/>
              <a:t>, after controlling for </a:t>
            </a:r>
            <a:r>
              <a:rPr lang="en-US" altLang="en-US" i="1" dirty="0"/>
              <a:t>X</a:t>
            </a:r>
          </a:p>
          <a:p>
            <a:r>
              <a:rPr lang="en-US" altLang="en-US" dirty="0"/>
              <a:t>Allows you to visually assess the importance of </a:t>
            </a:r>
            <a:r>
              <a:rPr lang="en-US" altLang="en-US" dirty="0">
                <a:latin typeface="Symbol" panose="05050102010706020507" pitchFamily="18" charset="2"/>
              </a:rPr>
              <a:t>g </a:t>
            </a:r>
            <a:r>
              <a:rPr lang="en-US" altLang="en-US" dirty="0">
                <a:latin typeface="+mj-lt"/>
              </a:rPr>
              <a:t>, after controlling for all the other X’s.</a:t>
            </a:r>
          </a:p>
          <a:p>
            <a:pPr lvl="1"/>
            <a:r>
              <a:rPr lang="en-US" altLang="en-US" dirty="0">
                <a:latin typeface="+mj-lt"/>
              </a:rPr>
              <a:t>A visual form of the t-statistic!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Also allows you to check for nonlinearity in predicting </a:t>
            </a:r>
            <a:r>
              <a:rPr lang="en-US" altLang="en-US" i="1" dirty="0"/>
              <a:t>Y</a:t>
            </a:r>
            <a:r>
              <a:rPr lang="en-US" altLang="en-US" dirty="0"/>
              <a:t> from </a:t>
            </a:r>
            <a:r>
              <a:rPr lang="en-US" altLang="en-US" i="1" dirty="0"/>
              <a:t>Z</a:t>
            </a:r>
            <a:r>
              <a:rPr lang="en-US" altLang="en-US" dirty="0"/>
              <a:t>, after controlling for </a:t>
            </a:r>
            <a:r>
              <a:rPr lang="en-US" altLang="en-US" i="1" dirty="0"/>
              <a:t>X</a:t>
            </a:r>
          </a:p>
          <a:p>
            <a:r>
              <a:rPr lang="en-US" altLang="en-US" dirty="0"/>
              <a:t>Another plot that allows us to assess nonlinearity is the “marginal model plot”</a:t>
            </a:r>
            <a:r>
              <a:rPr lang="en-US" altLang="en-US" i="1" dirty="0"/>
              <a:t> – later in this lecture </a:t>
            </a:r>
            <a:endParaRPr lang="en-US" altLang="en-US" dirty="0"/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0064DBE3-D15E-4EE0-BE4D-AB7A62E13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2C4D1E-13A4-4612-B251-E3348C253CB2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5">
            <a:extLst>
              <a:ext uri="{FF2B5EF4-FFF2-40B4-BE49-F238E27FC236}">
                <a16:creationId xmlns:a16="http://schemas.microsoft.com/office/drawing/2014/main" id="{845807F2-50AD-73FC-CB9B-813898DD24E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DB827B-0946-4470-9D68-8895CB84AAFA}" type="datetime1">
              <a:rPr lang="en-US" altLang="en-US" smtClean="0">
                <a:latin typeface="Garamond" panose="02020404030301010803" pitchFamily="18" charset="0"/>
              </a:rPr>
              <a:pPr/>
              <a:t>9/14/2022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&#10;\end{document}"/>
  <p:tag name="IGUANATEXSIZE" val="4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begin{document}&#10;&#10;&#10;$\lambda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17.7353"/>
  <p:tag name="LATEXADDIN" val="\documentclass{article}&#10;\usepackage{amsmath}&#10;\pagestyle{empty}&#10;\begin{document}&#10;&#10;&#10;$y_i^\lambda$&#10;&#10;\end{document}"/>
  <p:tag name="IGUANATEXSIZE" val="2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68.8789"/>
  <p:tag name="LATEXADDIN" val="\documentclass{article}&#10;\usepackage{amsmath}&#10;\pagestyle{empty}&#10;\begin{document}&#10;&#10;&#10;\[&#10;Y = X\beta + Z\gamma + \epsilon&#10;\]&#10;&#10;\end{document}"/>
  <p:tag name="IGUANATEXSIZE" val="28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2722.91"/>
  <p:tag name="LATEXADDIN" val="\documentclass{article}&#10;\usepackage{amsmath}&#10;\pagestyle{empty}&#10;\begin{document}&#10;\sf&#10;\begin{eqnarray*}&#10;Y &amp; = &amp; X\beta + \epsilon^{(1)} \mbox{ with residuals } &#10;\hat e^{(1)} = (I-H_X)Y\\&#10;Z &amp; = &amp; X\beta + \epsilon^{(2)} \mbox{ with residuals } &#10;\hat e^{(2)} = (I-H_X)Z&#10;\end{eqnarray*}&#10;&#10;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3187.102"/>
  <p:tag name="LATEXADDIN" val="\documentclass{article}&#10;\usepackage{amsmath}&#10;\pagestyle{empty}&#10;\begin{document}&#10;\sf&#10;\begin{eqnarray*}&#10;(I-H_X) Y &amp; = &amp; (I-H_X)X\beta + (I-H_X)Z\gamma + (I-H_X)\epsilon \\&#10;\hat e^{(1)} &amp; = &amp; 0 + \hat e^{(2)}\gamma + \epsilon^*&#10;\end{eqnarray*}&#10;&#10;&#10;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1)}&#10;\]&#10;&#10;&#10;\end{document}"/>
  <p:tag name="IGUANATEXSIZE" val="28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2)}&#10;\]&#10;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66.74165"/>
  <p:tag name="LATEXADDIN" val="\documentclass{article}&#10;\usepackage{amsmath}&#10;\pagestyle{empty}&#10;\begin{document}&#10;&#10;\[&#10;\gamma&#10;\]&#10;&#10;&#10;\end{document}"/>
  <p:tag name="IGUANATEXSIZE" val="2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.225"/>
  <p:tag name="LATEXADDIN" val="\documentclass{article}&#10;\usepackage{amsmath}&#10;\pagestyle{empty}&#10;\begin{document}&#10;\sf&#10;$x_j$'s&#10;&#10;&#10;\end{document}"/>
  <p:tag name="IGUANATEXSIZE" val="26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&#10;\sf&#10;$\hat y$&#10;&#10;&#10;\end{document}"/>
  <p:tag name="IGUANATEXSIZE" val="26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75.103"/>
  <p:tag name="LATEXADDIN" val="\documentclass{article}&#10;\usepackage{amsmath}&#10;\pagestyle{empty}&#10;\begin{document}&#10;&#10;&#10;$y_i = g(\beta_0 + \beta_1 x_i + \epsilon_i)$&#10;&#10;\end{document}"/>
  <p:tag name="IGUANATEXSIZE" val="3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274.841"/>
  <p:tag name="LATEXADDIN" val="\documentclass{article}&#10;\usepackage{amsmath}&#10;\pagestyle{empty}&#10;\begin{document}&#10;&#10;$ g^{-1}(y) = \beta_0 + \beta_1 x_i + \epsilon_i$&#10;&#10;&#10;\end{document}"/>
  <p:tag name="IGUANATEXSIZE" val="3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&#10;$y_i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16.123"/>
  <p:tag name="LATEXADDIN" val="\documentclass{article}&#10;\usepackage{amsmath}&#10;\pagestyle{empty}&#10;\begin{document}&#10;&#10;&#10;$y_i = \beta_0 + \beta_1 x_i + \epsilon_i$&#10;&#10;\end{document}"/>
  <p:tag name="IGUANATEXSIZE" val="3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&#10;$\hat y_i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7957</TotalTime>
  <Words>1968</Words>
  <Application>Microsoft Office PowerPoint</Application>
  <PresentationFormat>On-screen Show (4:3)</PresentationFormat>
  <Paragraphs>331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Symbol</vt:lpstr>
      <vt:lpstr>cmmi7</vt:lpstr>
      <vt:lpstr>cmmi10</vt:lpstr>
      <vt:lpstr>cmmi5</vt:lpstr>
      <vt:lpstr>Calibri</vt:lpstr>
      <vt:lpstr>Courier New</vt:lpstr>
      <vt:lpstr>cmsy7</vt:lpstr>
      <vt:lpstr>cmss10</vt:lpstr>
      <vt:lpstr>cmex10</vt:lpstr>
      <vt:lpstr>Wingdings</vt:lpstr>
      <vt:lpstr>Garamond</vt:lpstr>
      <vt:lpstr>cmsy10</vt:lpstr>
      <vt:lpstr>cmr10</vt:lpstr>
      <vt:lpstr>Arial</vt:lpstr>
      <vt:lpstr>cmr7</vt:lpstr>
      <vt:lpstr>Edge</vt:lpstr>
      <vt:lpstr>36-617: Applied Linear Models </vt:lpstr>
      <vt:lpstr>Announcements</vt:lpstr>
      <vt:lpstr>Outline</vt:lpstr>
      <vt:lpstr>Can residual plots distinguish  y(1) = b0 + b1x2 + e, vs. y(2) = (b0 + b1x + e)2 ?</vt:lpstr>
      <vt:lpstr>Functional form of Y: Inverse Response Plot</vt:lpstr>
      <vt:lpstr>Implementing Inverse Response Plots In R</vt:lpstr>
      <vt:lpstr>Added-Variable Plots  (add Z? or f(Z)?)</vt:lpstr>
      <vt:lpstr>Added-Variable Plots – Example…</vt:lpstr>
      <vt:lpstr>Added-Variable Plots – Interpretations </vt:lpstr>
      <vt:lpstr>Added-Variable Plots – Example…</vt:lpstr>
      <vt:lpstr>An example</vt:lpstr>
      <vt:lpstr>Casewise Diagnostic Plots</vt:lpstr>
      <vt:lpstr>Added Variable Plots</vt:lpstr>
      <vt:lpstr>Marginal Model Plot</vt:lpstr>
      <vt:lpstr>Marginal Model Plots</vt:lpstr>
      <vt:lpstr>The “right” model (with interaction)</vt:lpstr>
      <vt:lpstr>Casewise Diagnostic Plots</vt:lpstr>
      <vt:lpstr>Added Variable Plots</vt:lpstr>
      <vt:lpstr>Marginal Model Plots</vt:lpstr>
      <vt:lpstr>Another example</vt:lpstr>
      <vt:lpstr>Casewise Diagnostic Plots</vt:lpstr>
      <vt:lpstr>Added Variable Plots</vt:lpstr>
      <vt:lpstr>Marginal Model Plots</vt:lpstr>
      <vt:lpstr>What if we think an interaction will fix it?</vt:lpstr>
      <vt:lpstr>Casewise Diagnostic Plots</vt:lpstr>
      <vt:lpstr>Added Variable Plots</vt:lpstr>
      <vt:lpstr>Marginal Model Plots</vt:lpstr>
      <vt:lpstr>And now the correct model (with x2 squared term)..</vt:lpstr>
      <vt:lpstr>Casewise Diagnostic Plots</vt:lpstr>
      <vt:lpstr>Added Variable Plots</vt:lpstr>
      <vt:lpstr>Marginal Model Plots</vt:lpstr>
      <vt:lpstr>Moral of the Story</vt:lpstr>
      <vt:lpstr>Perspectives and Recommendations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375</cp:revision>
  <cp:lastPrinted>2019-09-11T16:55:47Z</cp:lastPrinted>
  <dcterms:created xsi:type="dcterms:W3CDTF">2010-08-21T13:04:59Z</dcterms:created>
  <dcterms:modified xsi:type="dcterms:W3CDTF">2022-09-14T15:29:55Z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