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3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</p:sldMasterIdLst>
  <p:notesMasterIdLst>
    <p:notesMasterId r:id="rId29"/>
  </p:notesMasterIdLst>
  <p:handoutMasterIdLst>
    <p:handoutMasterId r:id="rId30"/>
  </p:handoutMasterIdLst>
  <p:sldIdLst>
    <p:sldId id="256" r:id="rId2"/>
    <p:sldId id="355" r:id="rId3"/>
    <p:sldId id="313" r:id="rId4"/>
    <p:sldId id="328" r:id="rId5"/>
    <p:sldId id="330" r:id="rId6"/>
    <p:sldId id="353" r:id="rId7"/>
    <p:sldId id="331" r:id="rId8"/>
    <p:sldId id="332" r:id="rId9"/>
    <p:sldId id="351" r:id="rId10"/>
    <p:sldId id="334" r:id="rId11"/>
    <p:sldId id="335" r:id="rId12"/>
    <p:sldId id="337" r:id="rId13"/>
    <p:sldId id="336" r:id="rId14"/>
    <p:sldId id="343" r:id="rId15"/>
    <p:sldId id="338" r:id="rId16"/>
    <p:sldId id="339" r:id="rId17"/>
    <p:sldId id="340" r:id="rId18"/>
    <p:sldId id="341" r:id="rId19"/>
    <p:sldId id="344" r:id="rId20"/>
    <p:sldId id="349" r:id="rId21"/>
    <p:sldId id="350" r:id="rId22"/>
    <p:sldId id="342" r:id="rId23"/>
    <p:sldId id="345" r:id="rId24"/>
    <p:sldId id="346" r:id="rId25"/>
    <p:sldId id="354" r:id="rId26"/>
    <p:sldId id="347" r:id="rId27"/>
    <p:sldId id="356" r:id="rId28"/>
  </p:sldIdLst>
  <p:sldSz cx="9144000" cy="6858000" type="screen4x3"/>
  <p:notesSz cx="7315200" cy="96012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ambria Math" panose="02040503050406030204" pitchFamily="18" charset="0"/>
      <p:regular r:id="rId35"/>
    </p:embeddedFont>
    <p:embeddedFont>
      <p:font typeface="cmex10" panose="020B0604020202020204"/>
      <p:regular r:id="rId36"/>
    </p:embeddedFont>
    <p:embeddedFont>
      <p:font typeface="cmmi10" panose="020B0604020202020204"/>
      <p:regular r:id="rId37"/>
    </p:embeddedFont>
    <p:embeddedFont>
      <p:font typeface="cmmi5" panose="020B0604020202020204"/>
      <p:regular r:id="rId38"/>
    </p:embeddedFont>
    <p:embeddedFont>
      <p:font typeface="cmmi7" panose="020B0604020202020204"/>
      <p:regular r:id="rId39"/>
    </p:embeddedFont>
    <p:embeddedFont>
      <p:font typeface="cmr10" panose="020B0604020202020204"/>
      <p:regular r:id="rId40"/>
    </p:embeddedFont>
    <p:embeddedFont>
      <p:font typeface="cmr7" panose="020B0604020202020204"/>
      <p:regular r:id="rId41"/>
    </p:embeddedFont>
    <p:embeddedFont>
      <p:font typeface="cmss10" panose="020B0604020202020204"/>
      <p:regular r:id="rId42"/>
    </p:embeddedFont>
    <p:embeddedFont>
      <p:font typeface="cmsy10" panose="020B0604020202020204"/>
      <p:regular r:id="rId43"/>
    </p:embeddedFont>
    <p:embeddedFont>
      <p:font typeface="cmsy7" panose="020B0604020202020204"/>
      <p:regular r:id="rId44"/>
    </p:embeddedFont>
    <p:embeddedFont>
      <p:font typeface="Garamond" panose="02020404030301010803" pitchFamily="18" charset="0"/>
      <p:regular r:id="rId45"/>
      <p:bold r:id="rId46"/>
      <p:italic r:id="rId47"/>
    </p:embeddedFont>
  </p:embeddedFontLst>
  <p:custDataLst>
    <p:tags r:id="rId4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98" autoAdjust="0"/>
    <p:restoredTop sz="94660"/>
  </p:normalViewPr>
  <p:slideViewPr>
    <p:cSldViewPr>
      <p:cViewPr varScale="1">
        <p:scale>
          <a:sx n="93" d="100"/>
          <a:sy n="93" d="100"/>
        </p:scale>
        <p:origin x="1062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3823FC70-3C29-7F47-8C9B-8C1C03A69F3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0B83E3AF-46BC-4F36-46DD-41CF00B9B5D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5D66F21F-974C-97C3-42F5-38CE8465CDA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2FC4A354-C3EF-B7FF-7847-22FD89B6F53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5644BC1-BA49-4327-BCD4-EEC7B8C1E5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DE02FDBD-CC5F-5747-5C01-96570A06F30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BED106FB-3D8E-FA4D-322D-976C3422982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90269A62-958E-A28E-5B8F-C0579CF935B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D07174A1-028D-F8C4-EEB1-E03BA927974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51D5F00D-7577-755E-3345-6CD9EC212C5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25CC65B0-92E0-7B52-7ECF-2801E2DEEB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pPr>
              <a:defRPr/>
            </a:pPr>
            <a:fld id="{4858A590-D061-40B6-8562-96C7322AA2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C4FD5228-B7CD-6789-AC6A-01AA3EEAD5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E7839B8-1953-4165-AA47-3DE2703BB9D8}" type="slidenum">
              <a:rPr lang="en-US" altLang="en-US" sz="1300" smtClean="0"/>
              <a:pPr>
                <a:spcBef>
                  <a:spcPct val="0"/>
                </a:spcBef>
              </a:pPr>
              <a:t>1</a:t>
            </a:fld>
            <a:endParaRPr lang="en-US" altLang="en-US" sz="13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660BF7F3-B02E-21E1-6E67-D857896874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0D89FC49-F1E2-2EB0-6F89-DFA6C04EDD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B4BE0F46-BDB7-D2E2-CDF2-E4843D39BD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B953EFE1-FCA4-19C4-F7D8-15659FC828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3115DA2A-0776-4390-8F77-5C2257547C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28A11C8-4E16-4FAA-8A68-6C10AA66E372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6AC8751B-1928-88D4-6148-5716981538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7F3F7DA9-977C-4B8A-D83E-84DE8C6E4D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FDBC5A5D-6F25-2289-C66E-4132B1A257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0752DD9-5893-4C78-95E0-E5EAAEF608F9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E508DBCB-9285-58E6-455E-342C554431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A38FA1F5-B91F-FC32-3B41-5D01A4E5BD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E95A68C5-FCC6-9998-B774-BC75985192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8DE379D-D515-476E-AE57-A52568F057E8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>
            <a:extLst>
              <a:ext uri="{FF2B5EF4-FFF2-40B4-BE49-F238E27FC236}">
                <a16:creationId xmlns:a16="http://schemas.microsoft.com/office/drawing/2014/main" id="{CBB186B2-6872-6F2B-8CDF-E9EF0B087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C8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Line 7">
            <a:extLst>
              <a:ext uri="{FF2B5EF4-FFF2-40B4-BE49-F238E27FC236}">
                <a16:creationId xmlns:a16="http://schemas.microsoft.com/office/drawing/2014/main" id="{98C62AC7-CF77-F88B-3B50-8880114EF508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rgbClr val="C8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785F783-9B71-B057-8970-9E16B70F0B4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136900" y="6254750"/>
            <a:ext cx="2895600" cy="4572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EA8B7F-4442-9477-9C67-7939486CE59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42088" y="6243638"/>
            <a:ext cx="2133600" cy="4572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44DE4DF-1F18-4E7C-90A2-0A5DA6C43E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2EE3BAC1-1BCE-FB89-ABF3-25A735A2606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B5DA7-089F-426D-8C9C-44E0D62F660A}" type="datetime1">
              <a:rPr lang="en-US" altLang="en-US" smtClean="0"/>
              <a:t>9/12/2022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2003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88D259-9C36-52FB-7A35-01D2F8A4AC0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A025A2-0BDB-3C91-1F7B-19EB42A6131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06AE9-D58E-42BA-B954-FE02644980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FA5F3864-9F65-6952-FB52-0242433B6DF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1955E-FFAC-4204-A26B-E7CC9B3D6AB7}" type="datetime1">
              <a:rPr lang="en-US" altLang="en-US" smtClean="0"/>
              <a:t>9/12/2022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0866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8521CF-9EBA-AABE-B3E9-AC0CE51A261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06BDDCA-E9BD-A0CE-9F88-86E78FEF2AC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82EDC-D38B-4304-9807-BF0EDB2ECE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AF9BB81C-4082-33AC-48C5-5EE7B890DFAC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173FB-4292-4D18-B76F-4BCEFE6B6EA8}" type="datetime1">
              <a:rPr lang="en-US" altLang="en-US" smtClean="0"/>
              <a:t>9/12/2022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430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74A74C-B746-9058-C7E8-00C5B8DB602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2F5A6B-C6A0-6112-D487-2ED501058E5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1354B-38E3-4EED-805F-F3CECB8099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4F07A960-A791-8277-D30F-47FA2843DE0C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D353A-B351-4DC7-9CFA-ABC6D619653F}" type="datetime1">
              <a:rPr lang="en-US" altLang="en-US" smtClean="0"/>
              <a:t>9/12/2022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8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F84929B-9BF5-3C03-7275-3BA8EE366CB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3389B61-8294-4AB9-043E-83EAF82EE1E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F40D4-96AB-4A3E-82F3-CE817A1829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BA86B829-9716-0EA5-D1E3-5B8B8C1FECC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932F0-8611-4188-A469-80D1F5E6B489}" type="datetime1">
              <a:rPr lang="en-US" altLang="en-US" smtClean="0"/>
              <a:t>9/12/2022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2577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34D5B9-300F-0C23-16A2-ECF68F4D946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AE334EF-641D-8706-C7FD-4A214C0D049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FC1D3-9C4F-42FC-8013-4B50166375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DE7C4CD0-B65A-1FF6-6454-48E83689BD7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10943-8410-4380-9862-78881E64C7CB}" type="datetime1">
              <a:rPr lang="en-US" altLang="en-US" smtClean="0"/>
              <a:t>9/12/2022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5717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EB1DA8-E74F-992B-A8F3-9A8F55527B2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6E7DCB-ABAF-C1F1-7D37-1AAC2FD65FC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ABA1D-5EC8-4B0B-8552-739A4996B3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312E6527-BB54-2873-1004-2508D108CA8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6B48D-37C0-4B43-8E80-99D2FE6EFB3F}" type="datetime1">
              <a:rPr lang="en-US" altLang="en-US" smtClean="0"/>
              <a:t>9/12/2022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9942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3A1B3E4-78EC-491B-8B23-103C22BAF65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2997884-3711-F473-06DF-95562B2AB8F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93EF6-00C4-41A7-B8A4-2E07C210FD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D6214B-9289-4088-D3E6-45CCC3F1A82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A73BB-4C6B-48D9-B668-E8B1D6E2E02A}" type="datetime1">
              <a:rPr lang="en-US" altLang="en-US" smtClean="0"/>
              <a:t>9/12/2022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8282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3F0D994-FF91-5CDD-1093-440CC30C2CB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96A7BB0-47A7-E7A4-DD14-306EDE9E2C9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2DAAA-B1D6-4F37-AE01-0D3EEA303D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42671FCD-264C-1DCB-D371-F91182F5B365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14F15-88F6-475E-9B8B-1771DDDA8427}" type="datetime1">
              <a:rPr lang="en-US" altLang="en-US" smtClean="0"/>
              <a:t>9/12/2022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9615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905820D-889D-D299-4DCD-CDE2E1CFD38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50F53C9-D0AC-CC0D-90E2-84B8F95029C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92039-A6A7-4A6D-97E1-72354F1277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E9E105A2-D0CD-958A-396F-4F02FAFDFEE5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EDDDB-4D1D-4093-B2B4-A3D952EE918B}" type="datetime1">
              <a:rPr lang="en-US" altLang="en-US" smtClean="0"/>
              <a:t>9/12/2022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7272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1D86C8-42A6-2431-725E-F87BECCBD82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EDD33A-1626-23AD-299F-81F70D2D5C2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67E73-0E37-4020-B56B-8DF8A8F1AB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26C7F7A9-41AB-A4F7-C8DF-FD66E8B63F5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8ED48-0E27-4E4F-AB22-59CF63C6823F}" type="datetime1">
              <a:rPr lang="en-US" altLang="en-US" smtClean="0"/>
              <a:t>9/12/2022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149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E841BC-94DC-9A6D-8A80-A343BFA9320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59566B-C743-4BDB-A5E8-EA471BB4857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76EEF-9527-4926-B665-DFA8300B61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53A97A7E-C22C-BB65-A74F-4BD5C3BDBCA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7BC6E-AA51-4F5D-823B-95E488E10605}" type="datetime1">
              <a:rPr lang="en-US" altLang="en-US" smtClean="0"/>
              <a:t>9/12/2022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0304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3A562C8-C4E5-E129-9F7D-F6651D9237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8D25E15-424F-7AB9-5F57-E112E0770B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24A2EC69-C341-F3BB-0F4D-B731A3416FD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Garamond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D3F043E4-17E7-452B-358F-3F91AB6ED11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0F91461E-ED4E-4C14-875B-5F5BC188FE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0" name="Freeform 6">
            <a:extLst>
              <a:ext uri="{FF2B5EF4-FFF2-40B4-BE49-F238E27FC236}">
                <a16:creationId xmlns:a16="http://schemas.microsoft.com/office/drawing/2014/main" id="{BE55EA89-268E-3923-2A5F-6FB6CC4102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C8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Line 7">
            <a:extLst>
              <a:ext uri="{FF2B5EF4-FFF2-40B4-BE49-F238E27FC236}">
                <a16:creationId xmlns:a16="http://schemas.microsoft.com/office/drawing/2014/main" id="{94BB8808-EEBB-FA85-207F-01854C1F0F8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rgbClr val="C8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Rectangle 8">
            <a:extLst>
              <a:ext uri="{FF2B5EF4-FFF2-40B4-BE49-F238E27FC236}">
                <a16:creationId xmlns:a16="http://schemas.microsoft.com/office/drawing/2014/main" id="{04D29C42-C5FA-F313-AF9D-C487DC7077A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Garamond" pitchFamily="18" charset="0"/>
                <a:cs typeface="Arial" charset="0"/>
              </a:defRPr>
            </a:lvl1pPr>
          </a:lstStyle>
          <a:p>
            <a:pPr>
              <a:defRPr/>
            </a:pPr>
            <a:fld id="{CB2194B8-ACFA-4687-8DA7-B5E9CA4F25A0}" type="datetime1">
              <a:rPr lang="en-US" altLang="en-US" smtClean="0"/>
              <a:t>9/12/2022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A6268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rgbClr val="5B5559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rgbClr val="6A6268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rgbClr val="5B5559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image" Target="../media/image21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24.xml"/><Relationship Id="rId7" Type="http://schemas.openxmlformats.org/officeDocument/2006/relationships/image" Target="../media/image25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9.png"/><Relationship Id="rId5" Type="http://schemas.openxmlformats.org/officeDocument/2006/relationships/tags" Target="../tags/tag26.xml"/><Relationship Id="rId10" Type="http://schemas.openxmlformats.org/officeDocument/2006/relationships/image" Target="../media/image28.png"/><Relationship Id="rId4" Type="http://schemas.openxmlformats.org/officeDocument/2006/relationships/tags" Target="../tags/tag25.xml"/><Relationship Id="rId9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3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../media/image32.png"/><Relationship Id="rId2" Type="http://schemas.openxmlformats.org/officeDocument/2006/relationships/tags" Target="../tags/tag28.xml"/><Relationship Id="rId16" Type="http://schemas.openxmlformats.org/officeDocument/2006/relationships/image" Target="../media/image36.png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5.png"/><Relationship Id="rId5" Type="http://schemas.openxmlformats.org/officeDocument/2006/relationships/tags" Target="../tags/tag31.xml"/><Relationship Id="rId15" Type="http://schemas.openxmlformats.org/officeDocument/2006/relationships/image" Target="../media/image35.png"/><Relationship Id="rId10" Type="http://schemas.openxmlformats.org/officeDocument/2006/relationships/image" Target="../media/image31.png"/><Relationship Id="rId4" Type="http://schemas.openxmlformats.org/officeDocument/2006/relationships/tags" Target="../tags/tag30.xml"/><Relationship Id="rId9" Type="http://schemas.openxmlformats.org/officeDocument/2006/relationships/image" Target="../media/image30.png"/><Relationship Id="rId1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7" Type="http://schemas.openxmlformats.org/officeDocument/2006/relationships/image" Target="../media/image40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7" Type="http://schemas.openxmlformats.org/officeDocument/2006/relationships/image" Target="../media/image43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tags" Target="../tags/tag42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3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image" Target="../media/image46.png"/><Relationship Id="rId5" Type="http://schemas.openxmlformats.org/officeDocument/2006/relationships/tags" Target="../tags/tag44.xml"/><Relationship Id="rId10" Type="http://schemas.openxmlformats.org/officeDocument/2006/relationships/image" Target="../media/image2.png"/><Relationship Id="rId4" Type="http://schemas.openxmlformats.org/officeDocument/2006/relationships/tags" Target="../tags/tag43.xml"/><Relationship Id="rId9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tags" Target="../tags/tag48.xml"/><Relationship Id="rId7" Type="http://schemas.openxmlformats.org/officeDocument/2006/relationships/image" Target="../media/image2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47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9.png"/><Relationship Id="rId4" Type="http://schemas.openxmlformats.org/officeDocument/2006/relationships/tags" Target="../tags/tag49.xml"/><Relationship Id="rId9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5.xml"/><Relationship Id="rId7" Type="http://schemas.openxmlformats.org/officeDocument/2006/relationships/image" Target="../media/image2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6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tags" Target="../tags/tag12.xml"/><Relationship Id="rId7" Type="http://schemas.openxmlformats.org/officeDocument/2006/relationships/notesSlide" Target="../notesSlides/notesSlide2.xml"/><Relationship Id="rId12" Type="http://schemas.openxmlformats.org/officeDocument/2006/relationships/image" Target="../media/image12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1.png"/><Relationship Id="rId5" Type="http://schemas.openxmlformats.org/officeDocument/2006/relationships/tags" Target="../tags/tag14.xml"/><Relationship Id="rId10" Type="http://schemas.openxmlformats.org/officeDocument/2006/relationships/image" Target="../media/image8.png"/><Relationship Id="rId4" Type="http://schemas.openxmlformats.org/officeDocument/2006/relationships/tags" Target="../tags/tag13.xml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F0715593-C5D6-1501-97C7-A299C17F23E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32C7C74-A9D4-4ACB-8208-A1DEF1F78E70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200"/>
          </a:p>
        </p:txBody>
      </p:sp>
      <p:sp>
        <p:nvSpPr>
          <p:cNvPr id="5123" name="Rectangle 8">
            <a:extLst>
              <a:ext uri="{FF2B5EF4-FFF2-40B4-BE49-F238E27FC236}">
                <a16:creationId xmlns:a16="http://schemas.microsoft.com/office/drawing/2014/main" id="{5B6EDB03-6DC5-864E-B3A7-F6CBDDF15430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50827DC-C8F0-4A56-965F-4B99DA04F4D4}" type="datetime1">
              <a:rPr lang="en-US" altLang="en-US" sz="1200" smtClean="0">
                <a:latin typeface="Garamond" panose="02020404030301010803" pitchFamily="18" charset="0"/>
              </a:rPr>
              <a:t>9/12/2022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D1D290B1-904B-4E53-D037-E78E22EAC68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36-617: Applied Linear Models </a:t>
            </a:r>
          </a:p>
        </p:txBody>
      </p:sp>
      <p:sp>
        <p:nvSpPr>
          <p:cNvPr id="5125" name="Rectangle 3">
            <a:extLst>
              <a:ext uri="{FF2B5EF4-FFF2-40B4-BE49-F238E27FC236}">
                <a16:creationId xmlns:a16="http://schemas.microsoft.com/office/drawing/2014/main" id="{737CDD8A-D7CF-B498-90D8-09A1A7AB5AB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Transformation of Variables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Brian Junker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132E Baker Hall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brian@stat.cmu.edu</a:t>
            </a:r>
          </a:p>
        </p:txBody>
      </p:sp>
      <p:sp>
        <p:nvSpPr>
          <p:cNvPr id="5126" name="Text Box 4">
            <a:extLst>
              <a:ext uri="{FF2B5EF4-FFF2-40B4-BE49-F238E27FC236}">
                <a16:creationId xmlns:a16="http://schemas.microsoft.com/office/drawing/2014/main" id="{E258CD00-01A5-56CE-D6F2-E5B339D2DD16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TexPoint fonts used in EMF.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Read the TexPoint manual before you delete this box.: </a:t>
            </a:r>
            <a:r>
              <a:rPr lang="en-US" altLang="en-US" sz="1800">
                <a:latin typeface="cmmi10"/>
              </a:rPr>
              <a:t>A</a:t>
            </a:r>
            <a:r>
              <a:rPr lang="en-US" altLang="en-US" sz="1800">
                <a:latin typeface="cmmi7"/>
              </a:rPr>
              <a:t>A</a:t>
            </a:r>
            <a:r>
              <a:rPr lang="en-US" altLang="en-US" sz="1800">
                <a:latin typeface="cmr10"/>
              </a:rPr>
              <a:t>A</a:t>
            </a:r>
            <a:r>
              <a:rPr lang="en-US" altLang="en-US" sz="1800">
                <a:latin typeface="cmr7"/>
              </a:rPr>
              <a:t>A</a:t>
            </a:r>
            <a:r>
              <a:rPr lang="en-US" altLang="en-US" sz="1800">
                <a:latin typeface="cmss10"/>
              </a:rPr>
              <a:t>A</a:t>
            </a:r>
            <a:r>
              <a:rPr lang="en-US" altLang="en-US" sz="1800">
                <a:latin typeface="cmsy10"/>
              </a:rPr>
              <a:t>A</a:t>
            </a:r>
            <a:r>
              <a:rPr lang="en-US" altLang="en-US" sz="1800">
                <a:latin typeface="cmex10" pitchFamily="34" charset="0"/>
              </a:rPr>
              <a:t>A</a:t>
            </a:r>
            <a:r>
              <a:rPr lang="en-US" altLang="en-US" sz="1800">
                <a:latin typeface="cmmi5"/>
              </a:rPr>
              <a:t>A</a:t>
            </a:r>
            <a:r>
              <a:rPr lang="en-US" altLang="en-US" sz="1800">
                <a:latin typeface="cmsy7"/>
              </a:rPr>
              <a:t>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E5F81773-1110-5D0F-87B6-0B2B82E8DD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763000" cy="1139825"/>
          </a:xfrm>
        </p:spPr>
        <p:txBody>
          <a:bodyPr/>
          <a:lstStyle/>
          <a:p>
            <a:r>
              <a:rPr lang="en-US" altLang="en-US" u="sng"/>
              <a:t>Reducing leverage</a:t>
            </a:r>
            <a:r>
              <a:rPr lang="en-US" altLang="en-US"/>
              <a:t> – power transforms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B7AC8E56-A001-576F-4962-4BC7BFC2BE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458200" cy="4530725"/>
          </a:xfrm>
        </p:spPr>
        <p:txBody>
          <a:bodyPr/>
          <a:lstStyle/>
          <a:p>
            <a:r>
              <a:rPr lang="en-US" altLang="en-US"/>
              <a:t>In regression, we are conditioning on </a:t>
            </a:r>
            <a:r>
              <a:rPr lang="en-US" altLang="en-US" i="1"/>
              <a:t>X</a:t>
            </a:r>
            <a:r>
              <a:rPr lang="en-US" altLang="en-US"/>
              <a:t>:</a:t>
            </a:r>
            <a:br>
              <a:rPr lang="en-US" altLang="en-US"/>
            </a:br>
            <a:br>
              <a:rPr lang="en-US" altLang="en-US"/>
            </a:br>
            <a:r>
              <a:rPr lang="en-US" altLang="en-US"/>
              <a:t>so “officially” the distribution of </a:t>
            </a:r>
            <a:r>
              <a:rPr lang="en-US" altLang="en-US" i="1"/>
              <a:t>X</a:t>
            </a:r>
            <a:r>
              <a:rPr lang="en-US" altLang="en-US"/>
              <a:t> doesn’t matter</a:t>
            </a:r>
          </a:p>
          <a:p>
            <a:r>
              <a:rPr lang="en-US" altLang="en-US"/>
              <a:t>However, if the (empirical) distribution of </a:t>
            </a:r>
            <a:r>
              <a:rPr lang="en-US" altLang="en-US" i="1"/>
              <a:t>X</a:t>
            </a:r>
            <a:r>
              <a:rPr lang="en-US" altLang="en-US"/>
              <a:t> is skewed, many </a:t>
            </a:r>
            <a:r>
              <a:rPr lang="en-US" altLang="en-US" i="1"/>
              <a:t>X</a:t>
            </a:r>
            <a:r>
              <a:rPr lang="en-US" altLang="en-US"/>
              <a:t>’s will have high leverage.  </a:t>
            </a:r>
          </a:p>
          <a:p>
            <a:r>
              <a:rPr lang="en-US" altLang="en-US"/>
              <a:t>Helps to make empirical distribution of </a:t>
            </a:r>
            <a:r>
              <a:rPr lang="en-US" altLang="en-US" i="1"/>
              <a:t>X</a:t>
            </a:r>
            <a:r>
              <a:rPr lang="en-US" altLang="en-US"/>
              <a:t> more symmetric – pull tails in</a:t>
            </a:r>
          </a:p>
          <a:p>
            <a:pPr lvl="1"/>
            <a:r>
              <a:rPr lang="en-US" altLang="en-US"/>
              <a:t>If X is skewed left (long left tail), X</a:t>
            </a:r>
            <a:r>
              <a:rPr lang="en-US" altLang="en-US" baseline="30000">
                <a:latin typeface="Symbol" panose="05050102010706020507" pitchFamily="18" charset="2"/>
              </a:rPr>
              <a:t>l</a:t>
            </a:r>
            <a:r>
              <a:rPr lang="en-US" altLang="en-US"/>
              <a:t>, </a:t>
            </a:r>
            <a:r>
              <a:rPr lang="en-US" altLang="en-US">
                <a:latin typeface="Symbol" panose="05050102010706020507" pitchFamily="18" charset="2"/>
              </a:rPr>
              <a:t>l</a:t>
            </a:r>
            <a:r>
              <a:rPr lang="en-US" altLang="en-US"/>
              <a:t>&gt;1, pulls in tail</a:t>
            </a:r>
          </a:p>
          <a:p>
            <a:pPr lvl="1"/>
            <a:r>
              <a:rPr lang="en-US" altLang="en-US"/>
              <a:t>If X is skewed right (long right tail), X</a:t>
            </a:r>
            <a:r>
              <a:rPr lang="en-US" altLang="en-US" baseline="30000">
                <a:latin typeface="Symbol" panose="05050102010706020507" pitchFamily="18" charset="2"/>
              </a:rPr>
              <a:t>l</a:t>
            </a:r>
            <a:r>
              <a:rPr lang="en-US" altLang="en-US"/>
              <a:t>, </a:t>
            </a:r>
            <a:r>
              <a:rPr lang="en-US" altLang="en-US">
                <a:latin typeface="Symbol" panose="05050102010706020507" pitchFamily="18" charset="2"/>
              </a:rPr>
              <a:t>l </a:t>
            </a:r>
            <a:r>
              <a:rPr lang="en-US" altLang="en-US"/>
              <a:t>&lt;1, pulls in tail</a:t>
            </a:r>
          </a:p>
          <a:p>
            <a:r>
              <a:rPr lang="en-US" altLang="en-US"/>
              <a:t>Since                                , useful to think “</a:t>
            </a:r>
            <a:r>
              <a:rPr lang="en-US" altLang="en-US" i="1"/>
              <a:t>x</a:t>
            </a:r>
            <a:r>
              <a:rPr lang="en-US" altLang="en-US" i="1" baseline="30000"/>
              <a:t>0 </a:t>
            </a:r>
            <a:r>
              <a:rPr lang="en-US" altLang="en-US" i="1"/>
              <a:t>= log(x)</a:t>
            </a:r>
            <a:r>
              <a:rPr lang="en-US" altLang="en-US"/>
              <a:t>”                </a:t>
            </a: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1496E532-1FE3-25A7-51B8-7FAA6ED990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56FBBEF-864A-44ED-9A5E-1DA6C66F4572}" type="slidenum">
              <a:rPr lang="en-US" altLang="en-US" smtClean="0">
                <a:latin typeface="Garamond" panose="02020404030301010803" pitchFamily="18" charset="0"/>
              </a:rPr>
              <a:pPr/>
              <a:t>10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4341" name="Date Placeholder 4">
            <a:extLst>
              <a:ext uri="{FF2B5EF4-FFF2-40B4-BE49-F238E27FC236}">
                <a16:creationId xmlns:a16="http://schemas.microsoft.com/office/drawing/2014/main" id="{D75226ED-3634-71DF-D96C-1D8C4E12D20F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7C7A033-B1A0-4AFE-ABFA-FF171B1B77B1}" type="datetime1">
              <a:rPr lang="en-US" altLang="en-US" smtClean="0">
                <a:latin typeface="Garamond" panose="02020404030301010803" pitchFamily="18" charset="0"/>
              </a:rPr>
              <a:t>9/12/2022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14342" name="Picture 6">
            <a:extLst>
              <a:ext uri="{FF2B5EF4-FFF2-40B4-BE49-F238E27FC236}">
                <a16:creationId xmlns:a16="http://schemas.microsoft.com/office/drawing/2014/main" id="{64226151-3DB9-D6E5-D44D-9DE3A3DF9296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00" y="1524000"/>
            <a:ext cx="2717800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0">
            <a:extLst>
              <a:ext uri="{FF2B5EF4-FFF2-40B4-BE49-F238E27FC236}">
                <a16:creationId xmlns:a16="http://schemas.microsoft.com/office/drawing/2014/main" id="{C272557A-E60C-95D6-F80C-8211225ADD49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360988"/>
            <a:ext cx="25495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>
            <a:extLst>
              <a:ext uri="{FF2B5EF4-FFF2-40B4-BE49-F238E27FC236}">
                <a16:creationId xmlns:a16="http://schemas.microsoft.com/office/drawing/2014/main" id="{F980F7AF-709C-A3BF-399F-CCE008D05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6800"/>
            <a:ext cx="722947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1">
            <a:extLst>
              <a:ext uri="{FF2B5EF4-FFF2-40B4-BE49-F238E27FC236}">
                <a16:creationId xmlns:a16="http://schemas.microsoft.com/office/drawing/2014/main" id="{7EA5A73E-9802-8467-01FD-C9C2A0AC76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610600" cy="1139825"/>
          </a:xfrm>
        </p:spPr>
        <p:txBody>
          <a:bodyPr/>
          <a:lstStyle/>
          <a:p>
            <a:r>
              <a:rPr lang="en-US" altLang="en-US"/>
              <a:t>Aside: Reminder of distribution shapes</a:t>
            </a: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65A7207-1018-A31F-70A9-66C6B08651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1213190-362C-4287-ABE3-F2943194AA04}" type="slidenum">
              <a:rPr lang="en-US" altLang="en-US" smtClean="0">
                <a:latin typeface="Garamond" panose="02020404030301010803" pitchFamily="18" charset="0"/>
              </a:rPr>
              <a:pPr/>
              <a:t>11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5365" name="Date Placeholder 4">
            <a:extLst>
              <a:ext uri="{FF2B5EF4-FFF2-40B4-BE49-F238E27FC236}">
                <a16:creationId xmlns:a16="http://schemas.microsoft.com/office/drawing/2014/main" id="{F365134C-1457-A0BA-C927-BB40A392D146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D0E3521-582C-4E59-BFAB-D8F74D13412F}" type="datetime1">
              <a:rPr lang="en-US" altLang="en-US" smtClean="0">
                <a:latin typeface="Garamond" panose="02020404030301010803" pitchFamily="18" charset="0"/>
              </a:rPr>
              <a:t>9/12/2022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5366" name="TextBox 6">
            <a:extLst>
              <a:ext uri="{FF2B5EF4-FFF2-40B4-BE49-F238E27FC236}">
                <a16:creationId xmlns:a16="http://schemas.microsoft.com/office/drawing/2014/main" id="{BDBE59A9-EAFE-2CB7-4248-9E6ECBCBF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8" y="5445125"/>
            <a:ext cx="1838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Transform back</a:t>
            </a:r>
          </a:p>
          <a:p>
            <a:r>
              <a:rPr lang="en-US" altLang="en-US"/>
              <a:t>to symmetry:</a:t>
            </a:r>
          </a:p>
        </p:txBody>
      </p:sp>
      <p:sp>
        <p:nvSpPr>
          <p:cNvPr id="15367" name="TextBox 7">
            <a:extLst>
              <a:ext uri="{FF2B5EF4-FFF2-40B4-BE49-F238E27FC236}">
                <a16:creationId xmlns:a16="http://schemas.microsoft.com/office/drawing/2014/main" id="{20A7907B-529F-0A36-26ED-6C42E2368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5963" y="5613400"/>
            <a:ext cx="6403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   ?                     ?                     ?                     ?                    ?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29C9F08-AB06-60D9-B802-689D3E8CB0C0}"/>
              </a:ext>
            </a:extLst>
          </p:cNvPr>
          <p:cNvSpPr/>
          <p:nvPr/>
        </p:nvSpPr>
        <p:spPr>
          <a:xfrm>
            <a:off x="2514600" y="3505200"/>
            <a:ext cx="381000" cy="3048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6806340-4336-6B2E-DF8C-37CEED9DED72}"/>
              </a:ext>
            </a:extLst>
          </p:cNvPr>
          <p:cNvSpPr/>
          <p:nvPr/>
        </p:nvSpPr>
        <p:spPr>
          <a:xfrm rot="17586201">
            <a:off x="1551781" y="4488657"/>
            <a:ext cx="817563" cy="3048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B89E9AB-D249-169A-BBE2-3BF3289E1638}"/>
              </a:ext>
            </a:extLst>
          </p:cNvPr>
          <p:cNvSpPr/>
          <p:nvPr/>
        </p:nvSpPr>
        <p:spPr>
          <a:xfrm rot="17172786">
            <a:off x="6429375" y="3906838"/>
            <a:ext cx="1031875" cy="3048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A49C967-CD78-16B3-17F7-7CFDE7DCA55D}"/>
              </a:ext>
            </a:extLst>
          </p:cNvPr>
          <p:cNvSpPr/>
          <p:nvPr/>
        </p:nvSpPr>
        <p:spPr>
          <a:xfrm>
            <a:off x="6096000" y="4876800"/>
            <a:ext cx="457200" cy="3048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72" name="TextBox 13">
            <a:extLst>
              <a:ext uri="{FF2B5EF4-FFF2-40B4-BE49-F238E27FC236}">
                <a16:creationId xmlns:a16="http://schemas.microsoft.com/office/drawing/2014/main" id="{BA1F8AF0-CCC5-91D2-0586-FFBB71FAA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500" y="3194050"/>
            <a:ext cx="9715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FF0000"/>
                </a:solidFill>
              </a:rPr>
              <a:t>Short right tail</a:t>
            </a:r>
          </a:p>
        </p:txBody>
      </p:sp>
      <p:sp>
        <p:nvSpPr>
          <p:cNvPr id="15373" name="TextBox 14">
            <a:extLst>
              <a:ext uri="{FF2B5EF4-FFF2-40B4-BE49-F238E27FC236}">
                <a16:creationId xmlns:a16="http://schemas.microsoft.com/office/drawing/2014/main" id="{FA434164-8A67-A54F-2BA6-32AC6DBE9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1025" y="3316288"/>
            <a:ext cx="9493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FF0000"/>
                </a:solidFill>
              </a:rPr>
              <a:t>Long right tail</a:t>
            </a:r>
          </a:p>
        </p:txBody>
      </p:sp>
      <p:sp>
        <p:nvSpPr>
          <p:cNvPr id="15374" name="TextBox 15">
            <a:extLst>
              <a:ext uri="{FF2B5EF4-FFF2-40B4-BE49-F238E27FC236}">
                <a16:creationId xmlns:a16="http://schemas.microsoft.com/office/drawing/2014/main" id="{B78F5493-E022-A5D5-6201-E8B6C07E1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250" y="4619625"/>
            <a:ext cx="8921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FF0000"/>
                </a:solidFill>
              </a:rPr>
              <a:t>Short left tail</a:t>
            </a:r>
          </a:p>
        </p:txBody>
      </p:sp>
      <p:sp>
        <p:nvSpPr>
          <p:cNvPr id="15375" name="TextBox 16">
            <a:extLst>
              <a:ext uri="{FF2B5EF4-FFF2-40B4-BE49-F238E27FC236}">
                <a16:creationId xmlns:a16="http://schemas.microsoft.com/office/drawing/2014/main" id="{4DA6827B-2D19-5797-69B2-AEFEB7D35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9763" y="4803775"/>
            <a:ext cx="8699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FF0000"/>
                </a:solidFill>
              </a:rPr>
              <a:t>Long left tail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67ACEAEC-D6FE-CDDC-DBC8-B55DAA3A6D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Effect of positive &amp; negative powers: </a:t>
            </a:r>
            <a:r>
              <a:rPr lang="en-US" altLang="en-US" sz="3600" i="1">
                <a:latin typeface="Symbol" panose="05050102010706020507" pitchFamily="18" charset="2"/>
              </a:rPr>
              <a:t>l </a:t>
            </a:r>
            <a:r>
              <a:rPr lang="en-US" altLang="en-US" sz="3600">
                <a:latin typeface="Symbol" panose="05050102010706020507" pitchFamily="18" charset="2"/>
              </a:rPr>
              <a:t>Î</a:t>
            </a:r>
            <a:r>
              <a:rPr lang="en-US" altLang="en-US" sz="3600" i="1"/>
              <a:t> (-2,-1,-1/2, -1/4, 0*, 1/4, 1/2, 1, 2)</a:t>
            </a:r>
            <a:endParaRPr lang="en-US" altLang="en-US" i="1"/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8EA17B01-B624-0123-7617-E789D747F0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ECCFB33-C30F-4143-AD83-62A3A3C900C9}" type="slidenum">
              <a:rPr lang="en-US" altLang="en-US" smtClean="0">
                <a:latin typeface="Garamond" panose="02020404030301010803" pitchFamily="18" charset="0"/>
              </a:rPr>
              <a:pPr/>
              <a:t>12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6388" name="Date Placeholder 4">
            <a:extLst>
              <a:ext uri="{FF2B5EF4-FFF2-40B4-BE49-F238E27FC236}">
                <a16:creationId xmlns:a16="http://schemas.microsoft.com/office/drawing/2014/main" id="{900C3C50-A8D8-AECF-C767-E0B72FC4F0DC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2CD1197-6852-4F5F-BD2D-A0CDFB3068BC}" type="datetime1">
              <a:rPr lang="en-US" altLang="en-US" smtClean="0">
                <a:latin typeface="Garamond" panose="02020404030301010803" pitchFamily="18" charset="0"/>
              </a:rPr>
              <a:t>9/12/2022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16389" name="Picture 9">
            <a:extLst>
              <a:ext uri="{FF2B5EF4-FFF2-40B4-BE49-F238E27FC236}">
                <a16:creationId xmlns:a16="http://schemas.microsoft.com/office/drawing/2014/main" id="{5544E017-1DAB-8DB0-272B-C076E6C33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19238"/>
            <a:ext cx="8229600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FE0C2C95-769A-BE44-83E5-A6DEC78022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u="sng"/>
              <a:t>Reducing Leverage</a:t>
            </a:r>
            <a:r>
              <a:rPr lang="en-US" altLang="en-US"/>
              <a:t>: Powers of X </a:t>
            </a:r>
            <a:endParaRPr lang="en-US" altLang="en-US" i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289FF-93E7-97A4-2962-AF79B7F48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610600" cy="4530725"/>
          </a:xfrm>
        </p:spPr>
        <p:txBody>
          <a:bodyPr/>
          <a:lstStyle/>
          <a:p>
            <a:pPr>
              <a:defRPr/>
            </a:pPr>
            <a:r>
              <a:rPr lang="en-US" dirty="0"/>
              <a:t>Check for symmetry after trying simple powers</a:t>
            </a:r>
          </a:p>
          <a:p>
            <a:pPr>
              <a:defRPr/>
            </a:pPr>
            <a:r>
              <a:rPr lang="en-US" dirty="0"/>
              <a:t>More formally, try to maximize likelihood</a:t>
            </a:r>
          </a:p>
          <a:p>
            <a:pPr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r>
              <a:rPr lang="en-US" b="1" u="sng" dirty="0"/>
              <a:t>Box-Cox</a:t>
            </a:r>
            <a:r>
              <a:rPr lang="en-US" dirty="0"/>
              <a:t>: Likelihood simplifies if  we replace       with</a:t>
            </a:r>
          </a:p>
          <a:p>
            <a:pPr marL="344487" lvl="1" indent="0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344487" lvl="1" indent="0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lvl="1">
              <a:defRPr/>
            </a:pPr>
            <a:r>
              <a:rPr lang="en-US" dirty="0"/>
              <a:t>Usually suggests awkward values (</a:t>
            </a:r>
            <a:r>
              <a:rPr lang="en-US" dirty="0">
                <a:latin typeface="Symbol" panose="05050102010706020507" pitchFamily="18" charset="2"/>
              </a:rPr>
              <a:t>l</a:t>
            </a:r>
            <a:r>
              <a:rPr lang="en-US" dirty="0"/>
              <a:t> = 0.33453) that should be “rounded” to a simpler power (</a:t>
            </a:r>
            <a:r>
              <a:rPr lang="en-US" dirty="0">
                <a:latin typeface="Symbol" panose="05050102010706020507" pitchFamily="18" charset="2"/>
              </a:rPr>
              <a:t>l</a:t>
            </a:r>
            <a:r>
              <a:rPr lang="en-US" dirty="0"/>
              <a:t> = 1/3)</a:t>
            </a:r>
          </a:p>
          <a:p>
            <a:pPr lvl="1">
              <a:defRPr/>
            </a:pPr>
            <a:r>
              <a:rPr lang="en-US" i="1" dirty="0"/>
              <a:t>x is assumed to be positive!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DA7C5A3A-4DD9-13AA-EF29-B115C9AFC0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E323D52-8170-48D2-8697-BB3CEE596000}" type="slidenum">
              <a:rPr lang="en-US" altLang="en-US" smtClean="0">
                <a:latin typeface="Garamond" panose="02020404030301010803" pitchFamily="18" charset="0"/>
              </a:rPr>
              <a:pPr/>
              <a:t>13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7413" name="Date Placeholder 4">
            <a:extLst>
              <a:ext uri="{FF2B5EF4-FFF2-40B4-BE49-F238E27FC236}">
                <a16:creationId xmlns:a16="http://schemas.microsoft.com/office/drawing/2014/main" id="{B2CCCFE0-3BFE-0BE4-CAF3-B3D60E5ECC61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D0261C7-7C00-49FF-99DF-433A0E683554}" type="datetime1">
              <a:rPr lang="en-US" altLang="en-US" smtClean="0">
                <a:latin typeface="Garamond" panose="02020404030301010803" pitchFamily="18" charset="0"/>
              </a:rPr>
              <a:t>9/12/2022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17414" name="Picture 28">
            <a:extLst>
              <a:ext uri="{FF2B5EF4-FFF2-40B4-BE49-F238E27FC236}">
                <a16:creationId xmlns:a16="http://schemas.microsoft.com/office/drawing/2014/main" id="{F40E71AF-DD93-3E00-7F74-A629B3B46F31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38400"/>
            <a:ext cx="8251825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0">
            <a:extLst>
              <a:ext uri="{FF2B5EF4-FFF2-40B4-BE49-F238E27FC236}">
                <a16:creationId xmlns:a16="http://schemas.microsoft.com/office/drawing/2014/main" id="{7CE633FF-4C98-5EF4-F2D1-23866E025A54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454400"/>
            <a:ext cx="33337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8">
            <a:extLst>
              <a:ext uri="{FF2B5EF4-FFF2-40B4-BE49-F238E27FC236}">
                <a16:creationId xmlns:a16="http://schemas.microsoft.com/office/drawing/2014/main" id="{2AABA4BB-DA54-7DC6-6EB7-9E7543ADD864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0" y="3887788"/>
            <a:ext cx="71755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>
            <a:extLst>
              <a:ext uri="{FF2B5EF4-FFF2-40B4-BE49-F238E27FC236}">
                <a16:creationId xmlns:a16="http://schemas.microsoft.com/office/drawing/2014/main" id="{7CC7EE52-8B72-DE05-BD25-5C5B9C09C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6195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itle 1">
            <a:extLst>
              <a:ext uri="{FF2B5EF4-FFF2-40B4-BE49-F238E27FC236}">
                <a16:creationId xmlns:a16="http://schemas.microsoft.com/office/drawing/2014/main" id="{F41AF38C-1FC5-9354-8D76-03EE9CAF4F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Implementing Box-Cox for </a:t>
            </a:r>
            <a:r>
              <a:rPr lang="en-US" altLang="en-US" i="1"/>
              <a:t>X</a:t>
            </a:r>
            <a:r>
              <a:rPr lang="en-US" altLang="en-US"/>
              <a:t> in R</a:t>
            </a:r>
          </a:p>
        </p:txBody>
      </p:sp>
      <p:sp>
        <p:nvSpPr>
          <p:cNvPr id="18436" name="Content Placeholder 2">
            <a:extLst>
              <a:ext uri="{FF2B5EF4-FFF2-40B4-BE49-F238E27FC236}">
                <a16:creationId xmlns:a16="http://schemas.microsoft.com/office/drawing/2014/main" id="{9C94882B-63F8-DC17-B4B6-05F17CB33F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2971800"/>
          </a:xfrm>
        </p:spPr>
        <p:txBody>
          <a:bodyPr/>
          <a:lstStyle/>
          <a:p>
            <a:r>
              <a:rPr lang="en-US" altLang="en-US" sz="3200">
                <a:latin typeface="Courier New" panose="02070309020205020404" pitchFamily="49" charset="0"/>
                <a:cs typeface="Courier New" panose="02070309020205020404" pitchFamily="49" charset="0"/>
              </a:rPr>
              <a:t>library(car) </a:t>
            </a:r>
            <a:br>
              <a:rPr lang="en-US" altLang="en-US" sz="320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/>
              <a:t>(“Companion to Applied Regression</a:t>
            </a:r>
            <a:r>
              <a:rPr lang="en-US" altLang="en-US" baseline="30000"/>
              <a:t>(*)</a:t>
            </a:r>
            <a:r>
              <a:rPr lang="en-US" altLang="en-US"/>
              <a:t>”)</a:t>
            </a:r>
          </a:p>
          <a:p>
            <a:pPr lvl="1"/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boxCox()</a:t>
            </a:r>
            <a:r>
              <a:rPr lang="en-US" altLang="en-US"/>
              <a:t>: show Box-Cox likelihood as a function of </a:t>
            </a:r>
            <a:r>
              <a:rPr lang="en-US" altLang="en-US">
                <a:latin typeface="Symbol" panose="05050102010706020507" pitchFamily="18" charset="2"/>
              </a:rPr>
              <a:t>l</a:t>
            </a:r>
            <a:r>
              <a:rPr lang="en-US" altLang="en-US"/>
              <a:t> (“profile likelihood”)</a:t>
            </a:r>
          </a:p>
          <a:p>
            <a:pPr lvl="1"/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powerTransform()</a:t>
            </a:r>
            <a:r>
              <a:rPr lang="en-US" altLang="en-US"/>
              <a:t>: compute optimal </a:t>
            </a:r>
            <a:r>
              <a:rPr lang="en-US" altLang="en-US">
                <a:latin typeface="Symbol" panose="05050102010706020507" pitchFamily="18" charset="2"/>
              </a:rPr>
              <a:t>l</a:t>
            </a:r>
            <a:r>
              <a:rPr lang="en-US" altLang="en-US"/>
              <a:t> using the Box-Cox likelihood</a:t>
            </a:r>
          </a:p>
        </p:txBody>
      </p:sp>
      <p:sp>
        <p:nvSpPr>
          <p:cNvPr id="18437" name="Slide Number Placeholder 3">
            <a:extLst>
              <a:ext uri="{FF2B5EF4-FFF2-40B4-BE49-F238E27FC236}">
                <a16:creationId xmlns:a16="http://schemas.microsoft.com/office/drawing/2014/main" id="{36009052-28D9-8E70-8A89-01F77138B0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2308780-2638-43DF-A28B-2EA82AEA5601}" type="slidenum">
              <a:rPr lang="en-US" altLang="en-US" smtClean="0">
                <a:latin typeface="Garamond" panose="02020404030301010803" pitchFamily="18" charset="0"/>
              </a:rPr>
              <a:pPr/>
              <a:t>14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8438" name="Date Placeholder 4">
            <a:extLst>
              <a:ext uri="{FF2B5EF4-FFF2-40B4-BE49-F238E27FC236}">
                <a16:creationId xmlns:a16="http://schemas.microsoft.com/office/drawing/2014/main" id="{0ECE5F5B-8982-4DE3-B096-2A5BED2A7DE3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372060F-65DC-4495-A015-49FB8C8DB062}" type="datetime1">
              <a:rPr lang="en-US" altLang="en-US" smtClean="0">
                <a:latin typeface="Garamond" panose="02020404030301010803" pitchFamily="18" charset="0"/>
              </a:rPr>
              <a:t>9/12/2022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8439" name="TextBox 5">
            <a:extLst>
              <a:ext uri="{FF2B5EF4-FFF2-40B4-BE49-F238E27FC236}">
                <a16:creationId xmlns:a16="http://schemas.microsoft.com/office/drawing/2014/main" id="{500B9A10-D131-AD41-DB44-3D5A4EED5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016375"/>
            <a:ext cx="50101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&gt; z &lt;- rnorm(100,4,1)</a:t>
            </a:r>
          </a:p>
          <a:p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&gt; x &lt;- z^3</a:t>
            </a:r>
          </a:p>
          <a:p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&gt; boxCox(x~1)</a:t>
            </a:r>
          </a:p>
          <a:p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&gt; powerTransform(x~1)</a:t>
            </a:r>
          </a:p>
          <a:p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Estimated transformation parameter </a:t>
            </a:r>
          </a:p>
          <a:p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       x </a:t>
            </a:r>
          </a:p>
          <a:p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0.390494 </a:t>
            </a:r>
          </a:p>
          <a:p>
            <a:endParaRPr lang="en-US" altLang="en-US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79FEBE2A-6EBF-4316-5640-A5EC26C144DD}"/>
              </a:ext>
            </a:extLst>
          </p:cNvPr>
          <p:cNvCxnSpPr/>
          <p:nvPr/>
        </p:nvCxnSpPr>
        <p:spPr>
          <a:xfrm flipV="1">
            <a:off x="2819400" y="4267200"/>
            <a:ext cx="2952750" cy="533400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1" name="TextBox 1">
            <a:extLst>
              <a:ext uri="{FF2B5EF4-FFF2-40B4-BE49-F238E27FC236}">
                <a16:creationId xmlns:a16="http://schemas.microsoft.com/office/drawing/2014/main" id="{64C93B60-3793-EE77-D63B-BC0928999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6343650"/>
            <a:ext cx="5267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baseline="30000"/>
              <a:t>(*)</a:t>
            </a:r>
            <a:r>
              <a:rPr lang="en-US" altLang="en-US"/>
              <a:t> for Weissberg’s Applied Linear Regression text.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C3BD4802-9BDC-0078-DB67-94D563EB87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u="sng"/>
              <a:t>Functional</a:t>
            </a:r>
            <a:r>
              <a:rPr lang="en-US" altLang="en-US"/>
              <a:t>: y = f(x) is not linear 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7AD76C63-BF6E-E1D8-ADF3-D983507843D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382000" cy="4987925"/>
          </a:xfrm>
        </p:spPr>
        <p:txBody>
          <a:bodyPr/>
          <a:lstStyle/>
          <a:p>
            <a:r>
              <a:rPr lang="en-US" altLang="en-US" dirty="0"/>
              <a:t>We can replace </a:t>
            </a:r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r>
              <a:rPr lang="en-US" altLang="en-US" dirty="0"/>
              <a:t>with</a:t>
            </a:r>
            <a:br>
              <a:rPr lang="en-US" altLang="en-US" dirty="0"/>
            </a:br>
            <a:br>
              <a:rPr lang="en-US" altLang="en-US" dirty="0"/>
            </a:br>
            <a:endParaRPr lang="en-US" altLang="en-US" dirty="0"/>
          </a:p>
          <a:p>
            <a:r>
              <a:rPr lang="en-US" altLang="en-US" dirty="0"/>
              <a:t>This is also a good idea…</a:t>
            </a:r>
          </a:p>
          <a:p>
            <a:endParaRPr lang="en-US" altLang="en-US" dirty="0"/>
          </a:p>
          <a:p>
            <a:r>
              <a:rPr lang="en-US" altLang="en-US" dirty="0" err="1"/>
              <a:t>N.b.</a:t>
            </a:r>
            <a:r>
              <a:rPr lang="en-US" altLang="en-US" dirty="0"/>
              <a:t>, model (2) still assumes equal additive errors!</a:t>
            </a: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E2D21989-EC96-BE95-64E2-5CFE5E0019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89284F6-9BB6-4E9E-9B9F-8D869ACA0ECE}" type="slidenum">
              <a:rPr lang="en-US" altLang="en-US" smtClean="0">
                <a:latin typeface="Garamond" panose="02020404030301010803" pitchFamily="18" charset="0"/>
              </a:rPr>
              <a:pPr/>
              <a:t>15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20485" name="Date Placeholder 4">
            <a:extLst>
              <a:ext uri="{FF2B5EF4-FFF2-40B4-BE49-F238E27FC236}">
                <a16:creationId xmlns:a16="http://schemas.microsoft.com/office/drawing/2014/main" id="{26E49048-E8DA-B5A2-1C84-93D5AA729DE0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1BBE73B-7FBA-482D-BF03-A57EC62093F3}" type="datetime1">
              <a:rPr lang="en-US" altLang="en-US" smtClean="0">
                <a:latin typeface="Garamond" panose="02020404030301010803" pitchFamily="18" charset="0"/>
              </a:rPr>
              <a:t>9/12/2022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20486" name="Picture 6">
            <a:extLst>
              <a:ext uri="{FF2B5EF4-FFF2-40B4-BE49-F238E27FC236}">
                <a16:creationId xmlns:a16="http://schemas.microsoft.com/office/drawing/2014/main" id="{A15B2B40-3835-1C38-C150-77B4748F616C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188" y="2057400"/>
            <a:ext cx="30972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2">
            <a:extLst>
              <a:ext uri="{FF2B5EF4-FFF2-40B4-BE49-F238E27FC236}">
                <a16:creationId xmlns:a16="http://schemas.microsoft.com/office/drawing/2014/main" id="{7969D6EF-4EED-4966-7A9B-8756229309C9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88" y="3276600"/>
            <a:ext cx="6484937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TextBox 10">
            <a:extLst>
              <a:ext uri="{FF2B5EF4-FFF2-40B4-BE49-F238E27FC236}">
                <a16:creationId xmlns:a16="http://schemas.microsoft.com/office/drawing/2014/main" id="{AF36F722-3FFF-2FBD-3480-DE01892C7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2286000"/>
            <a:ext cx="466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(1)</a:t>
            </a:r>
          </a:p>
        </p:txBody>
      </p:sp>
      <p:sp>
        <p:nvSpPr>
          <p:cNvPr id="20489" name="TextBox 11">
            <a:extLst>
              <a:ext uri="{FF2B5EF4-FFF2-40B4-BE49-F238E27FC236}">
                <a16:creationId xmlns:a16="http://schemas.microsoft.com/office/drawing/2014/main" id="{4CD20125-6EBA-4E0D-6571-AA6E62899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3335338"/>
            <a:ext cx="466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(2)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18A9810D-19F7-D8F5-D03E-70DEE0561F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Transformations of Y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FF7043C0-8C63-BA2B-6588-6133CD4CD9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530725"/>
          </a:xfrm>
        </p:spPr>
        <p:txBody>
          <a:bodyPr/>
          <a:lstStyle/>
          <a:p>
            <a:r>
              <a:rPr lang="en-US" altLang="en-US" dirty="0"/>
              <a:t>We might want to transform Y for any of three reasons:</a:t>
            </a:r>
          </a:p>
          <a:p>
            <a:pPr lvl="1"/>
            <a:r>
              <a:rPr lang="en-US" altLang="en-US" i="1" u="sng" dirty="0"/>
              <a:t>Substantive</a:t>
            </a:r>
            <a:r>
              <a:rPr lang="en-US" altLang="en-US" dirty="0"/>
              <a:t>: we know </a:t>
            </a:r>
            <a:r>
              <a:rPr lang="en-US" altLang="en-US" i="1" dirty="0"/>
              <a:t>Y</a:t>
            </a:r>
            <a:r>
              <a:rPr lang="en-US" altLang="en-US" dirty="0"/>
              <a:t> is a nonlinear function of </a:t>
            </a:r>
            <a:r>
              <a:rPr lang="en-US" altLang="en-US" i="1" dirty="0"/>
              <a:t>X</a:t>
            </a:r>
            <a:r>
              <a:rPr lang="en-US" altLang="en-US" dirty="0"/>
              <a:t>, or we want a particular interpretation</a:t>
            </a:r>
            <a:br>
              <a:rPr lang="en-US" altLang="en-US" dirty="0"/>
            </a:br>
            <a:endParaRPr lang="en-US" altLang="en-US" dirty="0"/>
          </a:p>
          <a:p>
            <a:pPr lvl="1"/>
            <a:r>
              <a:rPr lang="en-US" altLang="en-US" i="1" u="sng" dirty="0"/>
              <a:t>Improve residuals</a:t>
            </a:r>
            <a:r>
              <a:rPr lang="en-US" altLang="en-US" dirty="0"/>
              <a:t>: bring the (empirical) distribution of </a:t>
            </a:r>
            <a:r>
              <a:rPr lang="en-US" altLang="en-US" i="1" dirty="0" err="1">
                <a:latin typeface="Symbol" panose="05050102010706020507" pitchFamily="18" charset="2"/>
              </a:rPr>
              <a:t>e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 closer to normality; makes inferences more valid </a:t>
            </a:r>
            <a:br>
              <a:rPr lang="en-US" altLang="en-US" dirty="0"/>
            </a:br>
            <a:endParaRPr lang="en-US" altLang="en-US" dirty="0"/>
          </a:p>
          <a:p>
            <a:pPr lvl="1"/>
            <a:r>
              <a:rPr lang="en-US" altLang="en-US" i="1" u="sng" dirty="0"/>
              <a:t>Functional</a:t>
            </a:r>
            <a:r>
              <a:rPr lang="en-US" altLang="en-US" dirty="0"/>
              <a:t>: </a:t>
            </a:r>
            <a:r>
              <a:rPr lang="en-US" altLang="en-US" i="1" dirty="0"/>
              <a:t>y = f(X) </a:t>
            </a:r>
            <a:r>
              <a:rPr lang="en-US" altLang="en-US" dirty="0"/>
              <a:t>is not linear and we want to find a better functional form for </a:t>
            </a:r>
            <a:r>
              <a:rPr lang="en-US" altLang="en-US" i="1" dirty="0"/>
              <a:t>f()</a:t>
            </a: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8B499464-C398-E803-85E9-99C1CD591D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BB2F2C4-1369-465F-8900-FC6BF0B30B1F}" type="slidenum">
              <a:rPr lang="en-US" altLang="en-US" smtClean="0">
                <a:latin typeface="Garamond" panose="02020404030301010803" pitchFamily="18" charset="0"/>
              </a:rPr>
              <a:pPr/>
              <a:t>16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21509" name="Date Placeholder 4">
            <a:extLst>
              <a:ext uri="{FF2B5EF4-FFF2-40B4-BE49-F238E27FC236}">
                <a16:creationId xmlns:a16="http://schemas.microsoft.com/office/drawing/2014/main" id="{950855CD-707D-09C8-0BFB-78E97A304560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29CB10C-AF28-498A-A47F-1E0ED8FA3911}" type="datetime1">
              <a:rPr lang="en-US" altLang="en-US" smtClean="0">
                <a:latin typeface="Garamond" panose="02020404030301010803" pitchFamily="18" charset="0"/>
              </a:rPr>
              <a:t>9/12/2022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0F0FD57B-38BC-979D-3DE6-CE4E1DD6FE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u="sng"/>
              <a:t>Substantive</a:t>
            </a:r>
            <a:r>
              <a:rPr lang="en-US" altLang="en-US"/>
              <a:t> Transformation of </a:t>
            </a:r>
            <a:r>
              <a:rPr lang="en-US" altLang="en-US" i="1"/>
              <a:t>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DF458-6B06-3E01-5EAB-61FA1649B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30725"/>
          </a:xfrm>
        </p:spPr>
        <p:txBody>
          <a:bodyPr/>
          <a:lstStyle/>
          <a:p>
            <a:pPr>
              <a:defRPr/>
            </a:pPr>
            <a:r>
              <a:rPr lang="en-US" dirty="0"/>
              <a:t>There might be substantive knowledge.  </a:t>
            </a:r>
          </a:p>
          <a:p>
            <a:pPr lvl="1">
              <a:defRPr/>
            </a:pPr>
            <a:r>
              <a:rPr lang="en-US" dirty="0"/>
              <a:t>If we know 0&lt; </a:t>
            </a:r>
            <a:r>
              <a:rPr lang="en-US" i="1" dirty="0"/>
              <a:t>Y&lt;100</a:t>
            </a:r>
            <a:r>
              <a:rPr lang="en-US" dirty="0"/>
              <a:t> (e.g. a test or </a:t>
            </a:r>
            <a:r>
              <a:rPr lang="en-US" dirty="0" err="1"/>
              <a:t>hw</a:t>
            </a:r>
            <a:r>
              <a:rPr lang="en-US" dirty="0"/>
              <a:t> score) we may need to transform </a:t>
            </a:r>
            <a:r>
              <a:rPr lang="en-US" i="1" dirty="0"/>
              <a:t>Y</a:t>
            </a:r>
            <a:r>
              <a:rPr lang="en-US" dirty="0"/>
              <a:t> before building a linear predictor for it:  e.g. replace </a:t>
            </a:r>
            <a:r>
              <a:rPr lang="en-US" i="1" dirty="0"/>
              <a:t>Y</a:t>
            </a:r>
            <a:r>
              <a:rPr lang="en-US" dirty="0"/>
              <a:t> with </a:t>
            </a:r>
            <a:r>
              <a:rPr lang="en-US" i="1" dirty="0"/>
              <a:t>log[Y/(100-Y)] </a:t>
            </a:r>
            <a:r>
              <a:rPr lang="en-US" dirty="0"/>
              <a:t>…</a:t>
            </a:r>
            <a:r>
              <a:rPr lang="en-US" baseline="-25000" dirty="0"/>
              <a:t>.</a:t>
            </a:r>
            <a:endParaRPr lang="en-US" dirty="0"/>
          </a:p>
          <a:p>
            <a:pPr>
              <a:defRPr/>
            </a:pPr>
            <a:r>
              <a:rPr lang="en-US" dirty="0"/>
              <a:t>Percent change in </a:t>
            </a:r>
            <a:r>
              <a:rPr lang="en-US" i="1" dirty="0"/>
              <a:t>Y</a:t>
            </a:r>
            <a:r>
              <a:rPr lang="en-US" dirty="0"/>
              <a:t> :</a:t>
            </a:r>
          </a:p>
          <a:p>
            <a:pPr lvl="1">
              <a:defRPr/>
            </a:pPr>
            <a:r>
              <a:rPr lang="en-US" dirty="0"/>
              <a:t>For                                     , let                       ,  then </a:t>
            </a: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  <a:p>
            <a:pPr marL="344487" lvl="1" indent="0">
              <a:buFont typeface="Wingdings" panose="05000000000000000000" pitchFamily="2" charset="2"/>
              <a:buNone/>
              <a:defRPr/>
            </a:pPr>
            <a:r>
              <a:rPr lang="en-US" dirty="0"/>
              <a:t>                 = expected </a:t>
            </a:r>
            <a:r>
              <a:rPr lang="en-US" dirty="0" err="1"/>
              <a:t>pct</a:t>
            </a:r>
            <a:r>
              <a:rPr lang="en-US" dirty="0"/>
              <a:t> change in y per unit change in </a:t>
            </a:r>
          </a:p>
          <a:p>
            <a:pPr lvl="2">
              <a:defRPr/>
            </a:pPr>
            <a:endParaRPr lang="en-US" dirty="0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617A76A9-C0C4-C606-DF2F-FF4FC920C0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3A841CD-E17D-4397-89E6-0A5726BDF8FE}" type="slidenum">
              <a:rPr lang="en-US" altLang="en-US" smtClean="0">
                <a:latin typeface="Garamond" panose="02020404030301010803" pitchFamily="18" charset="0"/>
              </a:rPr>
              <a:pPr/>
              <a:t>17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22533" name="Date Placeholder 4">
            <a:extLst>
              <a:ext uri="{FF2B5EF4-FFF2-40B4-BE49-F238E27FC236}">
                <a16:creationId xmlns:a16="http://schemas.microsoft.com/office/drawing/2014/main" id="{0326CF25-F131-1E1D-F25A-7B084BA154EE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C35324F-5DDF-4306-8541-98BD31C349BF}" type="datetime1">
              <a:rPr lang="en-US" altLang="en-US" smtClean="0">
                <a:latin typeface="Garamond" panose="02020404030301010803" pitchFamily="18" charset="0"/>
              </a:rPr>
              <a:t>9/12/2022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22534" name="Picture 5">
            <a:extLst>
              <a:ext uri="{FF2B5EF4-FFF2-40B4-BE49-F238E27FC236}">
                <a16:creationId xmlns:a16="http://schemas.microsoft.com/office/drawing/2014/main" id="{46479588-75DA-CF2B-A179-90005986D0B8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3962400"/>
            <a:ext cx="8207375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15">
            <a:extLst>
              <a:ext uri="{FF2B5EF4-FFF2-40B4-BE49-F238E27FC236}">
                <a16:creationId xmlns:a16="http://schemas.microsoft.com/office/drawing/2014/main" id="{7FA8F083-E7A0-7159-92A7-42126723C63B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40113"/>
            <a:ext cx="17018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9">
            <a:extLst>
              <a:ext uri="{FF2B5EF4-FFF2-40B4-BE49-F238E27FC236}">
                <a16:creationId xmlns:a16="http://schemas.microsoft.com/office/drawing/2014/main" id="{A15CCF42-E98E-D001-8602-FD93329F947C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848350"/>
            <a:ext cx="1163638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19">
            <a:extLst>
              <a:ext uri="{FF2B5EF4-FFF2-40B4-BE49-F238E27FC236}">
                <a16:creationId xmlns:a16="http://schemas.microsoft.com/office/drawing/2014/main" id="{0E611A06-F6F1-92E9-4A04-8731430A934F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75" y="5908675"/>
            <a:ext cx="187325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7">
            <a:extLst>
              <a:ext uri="{FF2B5EF4-FFF2-40B4-BE49-F238E27FC236}">
                <a16:creationId xmlns:a16="http://schemas.microsoft.com/office/drawing/2014/main" id="{BFC657CE-EA0C-48B7-1FC2-461A078CA74D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725" y="3470275"/>
            <a:ext cx="2665413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D7E4FDE-3B6B-2A2A-C766-93F695A148B7}"/>
              </a:ext>
            </a:extLst>
          </p:cNvPr>
          <p:cNvSpPr/>
          <p:nvPr/>
        </p:nvSpPr>
        <p:spPr>
          <a:xfrm>
            <a:off x="533400" y="5715000"/>
            <a:ext cx="8153400" cy="4476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540" name="TextBox 29">
            <a:extLst>
              <a:ext uri="{FF2B5EF4-FFF2-40B4-BE49-F238E27FC236}">
                <a16:creationId xmlns:a16="http://schemas.microsoft.com/office/drawing/2014/main" id="{8BE2C03F-6A49-2A6F-856D-B855A6175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4953000"/>
            <a:ext cx="373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/>
              <a:t>(*)</a:t>
            </a:r>
          </a:p>
        </p:txBody>
      </p:sp>
      <p:sp>
        <p:nvSpPr>
          <p:cNvPr id="22541" name="TextBox 30">
            <a:extLst>
              <a:ext uri="{FF2B5EF4-FFF2-40B4-BE49-F238E27FC236}">
                <a16:creationId xmlns:a16="http://schemas.microsoft.com/office/drawing/2014/main" id="{871E4B37-198A-34F3-4EB5-D5B0F9BEB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6294438"/>
            <a:ext cx="41767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/>
              <a:t>(*) Since </a:t>
            </a:r>
            <a:r>
              <a:rPr lang="en-US" altLang="en-US" sz="1400" i="1"/>
              <a:t>log(1+x) = x – x</a:t>
            </a:r>
            <a:r>
              <a:rPr lang="en-US" altLang="en-US" sz="1400" i="1" baseline="30000"/>
              <a:t>2</a:t>
            </a:r>
            <a:r>
              <a:rPr lang="en-US" altLang="en-US" sz="1400" i="1"/>
              <a:t>/2 +/- … </a:t>
            </a:r>
            <a:r>
              <a:rPr lang="en-US" altLang="en-US" sz="1400"/>
              <a:t>(Taylor series)</a:t>
            </a:r>
          </a:p>
          <a:p>
            <a:r>
              <a:rPr lang="en-US" altLang="en-US" sz="1400"/>
              <a:t>See also “log xform and percent interpretation.pdf”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47CBD325-C55E-9E4E-7E82-EB678E2463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u="sng"/>
              <a:t>Improve Error (residual) </a:t>
            </a:r>
            <a:r>
              <a:rPr lang="en-US" altLang="en-US"/>
              <a:t>Distribution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3B69F81C-425C-567A-69D4-C2A398BFE6E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4530725"/>
          </a:xfrm>
        </p:spPr>
        <p:txBody>
          <a:bodyPr/>
          <a:lstStyle/>
          <a:p>
            <a:r>
              <a:rPr lang="en-US" altLang="en-US"/>
              <a:t>We want to replace</a:t>
            </a: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r>
              <a:rPr lang="en-US" altLang="en-US"/>
              <a:t>with </a:t>
            </a: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r>
              <a:rPr lang="en-US" altLang="en-US"/>
              <a:t>to improve the distribution of         (or        ).</a:t>
            </a:r>
          </a:p>
          <a:p>
            <a:r>
              <a:rPr lang="en-US" altLang="en-US"/>
              <a:t>Can do “by hand” or by applying Box-Cox to</a:t>
            </a: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r>
              <a:rPr lang="en-US" altLang="en-US"/>
              <a:t>again, replace        with                   …</a:t>
            </a: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D4A4208D-0E3D-A55A-62FF-BE4A978913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ACCAE1B-1BA8-466F-8E7B-78D3574DDC94}" type="slidenum">
              <a:rPr lang="en-US" altLang="en-US" smtClean="0">
                <a:latin typeface="Garamond" panose="02020404030301010803" pitchFamily="18" charset="0"/>
              </a:rPr>
              <a:pPr/>
              <a:t>18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23557" name="Date Placeholder 4">
            <a:extLst>
              <a:ext uri="{FF2B5EF4-FFF2-40B4-BE49-F238E27FC236}">
                <a16:creationId xmlns:a16="http://schemas.microsoft.com/office/drawing/2014/main" id="{55A5A755-F2B8-A378-6B51-F935623DF176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17B563A-9F7C-441E-8D3F-94A4972B607E}" type="datetime1">
              <a:rPr lang="en-US" altLang="en-US" smtClean="0">
                <a:latin typeface="Garamond" panose="02020404030301010803" pitchFamily="18" charset="0"/>
              </a:rPr>
              <a:t>9/12/2022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3" name="Picture 2" descr="\documentclass{article}&#10;\usepackage{amsmath}&#10;\pagestyle{empty}&#10;\begin{document}&#10;&#10;&#10;$y_i = X_i\beta + \epsilon_i$&#10;&#10;\end{document}" title="IguanaTex Bitmap Display">
            <a:extLst>
              <a:ext uri="{FF2B5EF4-FFF2-40B4-BE49-F238E27FC236}">
                <a16:creationId xmlns:a16="http://schemas.microsoft.com/office/drawing/2014/main" id="{05E0E40F-E49C-8ED9-C87F-AF4ABBBED01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713" y="1814513"/>
            <a:ext cx="2655471" cy="419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\documentclass{article}&#10;\usepackage{amsmath}&#10;\pagestyle{empty}&#10;\begin{document}&#10;&#10;&#10;$y_i^\lambda = X_i \beta + \epsilon_i$&#10;&#10;\end{document}" title="IguanaTex Bitmap Display">
            <a:extLst>
              <a:ext uri="{FF2B5EF4-FFF2-40B4-BE49-F238E27FC236}">
                <a16:creationId xmlns:a16="http://schemas.microsoft.com/office/drawing/2014/main" id="{7DB05998-C578-C8FC-ACCC-18269A6FAF8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3070225"/>
            <a:ext cx="2760341" cy="51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60" name="Picture 11">
            <a:extLst>
              <a:ext uri="{FF2B5EF4-FFF2-40B4-BE49-F238E27FC236}">
                <a16:creationId xmlns:a16="http://schemas.microsoft.com/office/drawing/2014/main" id="{B62E6DCD-9642-1BE4-DB79-ACFFD8F89D02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263" y="3905250"/>
            <a:ext cx="27146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24">
            <a:extLst>
              <a:ext uri="{FF2B5EF4-FFF2-40B4-BE49-F238E27FC236}">
                <a16:creationId xmlns:a16="http://schemas.microsoft.com/office/drawing/2014/main" id="{236336D4-D6D8-6249-894D-228484226735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263" y="3868738"/>
            <a:ext cx="2540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\documentclass{article}&#10;\usepackage{amsmath}&#10;\pagestyle{empty}&#10;\begin{document}&#10;&#10;\sf&#10;$y_i^\lambda - X_i\beta$ instead of $x_i^\lambda - \mu$&#10;&#10;\end{document}" title="IguanaTex Bitmap Display">
            <a:extLst>
              <a:ext uri="{FF2B5EF4-FFF2-40B4-BE49-F238E27FC236}">
                <a16:creationId xmlns:a16="http://schemas.microsoft.com/office/drawing/2014/main" id="{B3A9C818-72F2-C1A2-0609-31F76394335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350" y="5064125"/>
            <a:ext cx="4427139" cy="42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63" name="Picture 20">
            <a:extLst>
              <a:ext uri="{FF2B5EF4-FFF2-40B4-BE49-F238E27FC236}">
                <a16:creationId xmlns:a16="http://schemas.microsoft.com/office/drawing/2014/main" id="{6FC9FB34-7928-FAD7-BAB5-9527B68C8D62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759450"/>
            <a:ext cx="319088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22">
            <a:extLst>
              <a:ext uri="{FF2B5EF4-FFF2-40B4-BE49-F238E27FC236}">
                <a16:creationId xmlns:a16="http://schemas.microsoft.com/office/drawing/2014/main" id="{B302C0B0-D84A-46D7-7070-6DD8A43823C1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5761038"/>
            <a:ext cx="1309687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BDA4E7E-3F21-FF3E-502B-55A77D239E40}"/>
                  </a:ext>
                </a:extLst>
              </p:cNvPr>
              <p:cNvSpPr txBox="1"/>
              <p:nvPr/>
            </p:nvSpPr>
            <p:spPr>
              <a:xfrm>
                <a:off x="6093997" y="1373175"/>
                <a:ext cx="1295400" cy="651269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row of X matrix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BDA4E7E-3F21-FF3E-502B-55A77D239E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3997" y="1373175"/>
                <a:ext cx="1295400" cy="651269"/>
              </a:xfrm>
              <a:prstGeom prst="rect">
                <a:avLst/>
              </a:prstGeom>
              <a:blipFill>
                <a:blip r:embed="rId16"/>
                <a:stretch>
                  <a:fillRect l="-3738" t="-2752" b="-12844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841D69F-4364-DD96-28BF-085C0BF1D412}"/>
              </a:ext>
            </a:extLst>
          </p:cNvPr>
          <p:cNvCxnSpPr/>
          <p:nvPr/>
        </p:nvCxnSpPr>
        <p:spPr>
          <a:xfrm flipH="1">
            <a:off x="3810000" y="1676400"/>
            <a:ext cx="2209800" cy="76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9E4F156-DBBA-9E9D-CA8B-6C323594866D}"/>
              </a:ext>
            </a:extLst>
          </p:cNvPr>
          <p:cNvCxnSpPr>
            <a:cxnSpLocks/>
          </p:cNvCxnSpPr>
          <p:nvPr/>
        </p:nvCxnSpPr>
        <p:spPr>
          <a:xfrm flipH="1">
            <a:off x="3737070" y="1793875"/>
            <a:ext cx="2220419" cy="12160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E24A7E3D-048D-B827-9AB2-FE3116A7EA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Implementing Box-Cox for </a:t>
            </a:r>
            <a:r>
              <a:rPr lang="en-US" altLang="en-US" i="1"/>
              <a:t>Y</a:t>
            </a:r>
            <a:r>
              <a:rPr lang="en-US" altLang="en-US"/>
              <a:t> in R</a:t>
            </a:r>
          </a:p>
        </p:txBody>
      </p:sp>
      <p:sp>
        <p:nvSpPr>
          <p:cNvPr id="24579" name="Slide Number Placeholder 3">
            <a:extLst>
              <a:ext uri="{FF2B5EF4-FFF2-40B4-BE49-F238E27FC236}">
                <a16:creationId xmlns:a16="http://schemas.microsoft.com/office/drawing/2014/main" id="{989B1914-E0DA-7BE3-EFD1-03BDAAFFEF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5A9ECBF-C068-4B0F-A8CB-FFA955060B95}" type="slidenum">
              <a:rPr lang="en-US" altLang="en-US" smtClean="0">
                <a:latin typeface="Garamond" panose="02020404030301010803" pitchFamily="18" charset="0"/>
              </a:rPr>
              <a:pPr/>
              <a:t>19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24580" name="Date Placeholder 4">
            <a:extLst>
              <a:ext uri="{FF2B5EF4-FFF2-40B4-BE49-F238E27FC236}">
                <a16:creationId xmlns:a16="http://schemas.microsoft.com/office/drawing/2014/main" id="{B8D25CAD-346F-3313-596B-84D78A5E0D57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52DFA47-93F0-45C0-9353-75E5D272DB25}" type="datetime1">
              <a:rPr lang="en-US" altLang="en-US" smtClean="0">
                <a:latin typeface="Garamond" panose="02020404030301010803" pitchFamily="18" charset="0"/>
              </a:rPr>
              <a:t>9/12/2022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DE63B70-8E04-F40D-E451-441104F56D84}"/>
              </a:ext>
            </a:extLst>
          </p:cNvPr>
          <p:cNvSpPr txBox="1">
            <a:spLocks/>
          </p:cNvSpPr>
          <p:nvPr/>
        </p:nvSpPr>
        <p:spPr bwMode="auto">
          <a:xfrm>
            <a:off x="457200" y="1143000"/>
            <a:ext cx="8229600" cy="29718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US" sz="32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library(car) </a:t>
            </a:r>
            <a:br>
              <a:rPr lang="en-US" sz="3200" kern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kern="0" dirty="0"/>
              <a:t>(“Companion to Applied Regression”)</a:t>
            </a:r>
          </a:p>
          <a:p>
            <a:pPr lvl="1">
              <a:defRPr/>
            </a:pPr>
            <a:r>
              <a:rPr lang="en-US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boxCox</a:t>
            </a:r>
            <a:r>
              <a:rPr lang="en-US" kern="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kern="0" dirty="0"/>
              <a:t>: show Box-Cox likelihood as a function of </a:t>
            </a:r>
            <a:r>
              <a:rPr lang="en-US" kern="0" dirty="0">
                <a:latin typeface="Symbol" panose="05050102010706020507" pitchFamily="18" charset="2"/>
              </a:rPr>
              <a:t>l</a:t>
            </a:r>
            <a:r>
              <a:rPr lang="en-US" kern="0" dirty="0"/>
              <a:t> (“profile likelihood”)</a:t>
            </a:r>
          </a:p>
          <a:p>
            <a:pPr lvl="1">
              <a:defRPr/>
            </a:pPr>
            <a:r>
              <a:rPr lang="en-US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powerTransform</a:t>
            </a:r>
            <a:r>
              <a:rPr lang="en-US" kern="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kern="0" dirty="0"/>
              <a:t>: compute optimal </a:t>
            </a:r>
            <a:r>
              <a:rPr lang="en-US" kern="0" dirty="0">
                <a:latin typeface="Symbol" panose="05050102010706020507" pitchFamily="18" charset="2"/>
              </a:rPr>
              <a:t>l</a:t>
            </a:r>
            <a:r>
              <a:rPr lang="en-US" kern="0" dirty="0"/>
              <a:t> using the Box-Cox likelihood</a:t>
            </a:r>
          </a:p>
        </p:txBody>
      </p:sp>
      <p:sp>
        <p:nvSpPr>
          <p:cNvPr id="24582" name="TextBox 6">
            <a:extLst>
              <a:ext uri="{FF2B5EF4-FFF2-40B4-BE49-F238E27FC236}">
                <a16:creationId xmlns:a16="http://schemas.microsoft.com/office/drawing/2014/main" id="{C6CD8E7A-EBF4-AC77-CCBC-12825F7DF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363" y="3886200"/>
            <a:ext cx="5837237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&gt; z &lt;- rnorm(100,4,1)</a:t>
            </a:r>
          </a:p>
          <a:p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&gt; y &lt;- (1 + 3*z + rnorm(100,0,.25))^(1/2)</a:t>
            </a:r>
          </a:p>
          <a:p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&gt; lm.1 &lt;-  lm(y ~ z)</a:t>
            </a:r>
          </a:p>
          <a:p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&gt; boxCox(lm.1,lambda=seq(-3,3,.1))</a:t>
            </a:r>
          </a:p>
          <a:p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&gt; powerTransform(lm.1)</a:t>
            </a:r>
          </a:p>
          <a:p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Estimated transformation parameter </a:t>
            </a:r>
          </a:p>
          <a:p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      Y1 </a:t>
            </a:r>
          </a:p>
          <a:p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1.922959 </a:t>
            </a:r>
          </a:p>
          <a:p>
            <a:endParaRPr lang="en-US" altLang="en-US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4583" name="Picture 7">
            <a:extLst>
              <a:ext uri="{FF2B5EF4-FFF2-40B4-BE49-F238E27FC236}">
                <a16:creationId xmlns:a16="http://schemas.microsoft.com/office/drawing/2014/main" id="{A4BD1F0B-9590-6739-3184-84EF30373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527425"/>
            <a:ext cx="2514600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B3AC09D-BF47-5EE1-EF64-4149D86AFAFB}"/>
              </a:ext>
            </a:extLst>
          </p:cNvPr>
          <p:cNvCxnSpPr/>
          <p:nvPr/>
        </p:nvCxnSpPr>
        <p:spPr>
          <a:xfrm flipV="1">
            <a:off x="5562600" y="4724400"/>
            <a:ext cx="533400" cy="152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DEBA7-1E42-8091-D12C-E1D5FAC88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FC39D-E2FE-3570-9DFA-58CB56A98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48355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Quiz 02 available at 5pm – due Tues at 7pm</a:t>
            </a:r>
          </a:p>
          <a:p>
            <a:pPr eaLnBrk="1" hangingPunct="1">
              <a:defRPr/>
            </a:pPr>
            <a:r>
              <a:rPr lang="en-US" altLang="en-US" dirty="0"/>
              <a:t>HW02 – Due tonight at 11:59pm</a:t>
            </a:r>
          </a:p>
          <a:p>
            <a:pPr eaLnBrk="1" hangingPunct="1">
              <a:defRPr/>
            </a:pPr>
            <a:r>
              <a:rPr lang="en-US" altLang="en-US" dirty="0"/>
              <a:t>Reading </a:t>
            </a:r>
          </a:p>
          <a:p>
            <a:pPr lvl="1" eaLnBrk="1" hangingPunct="1">
              <a:defRPr/>
            </a:pPr>
            <a:r>
              <a:rPr lang="en-US" altLang="en-US" dirty="0"/>
              <a:t>This week: </a:t>
            </a:r>
            <a:r>
              <a:rPr lang="en-US" altLang="en-US" dirty="0" err="1"/>
              <a:t>Sheather</a:t>
            </a:r>
            <a:r>
              <a:rPr lang="en-US" altLang="en-US" dirty="0"/>
              <a:t> Ch 6 (diagnostics &amp; transformations)</a:t>
            </a:r>
          </a:p>
          <a:p>
            <a:pPr lvl="2" eaLnBrk="1" hangingPunct="1">
              <a:defRPr/>
            </a:pPr>
            <a:r>
              <a:rPr lang="en-US" altLang="en-US" dirty="0"/>
              <a:t>(supplemental: ISLR 3.3.3; G&amp;H Ch 4)</a:t>
            </a:r>
          </a:p>
          <a:p>
            <a:pPr lvl="1" eaLnBrk="1" hangingPunct="1">
              <a:defRPr/>
            </a:pPr>
            <a:r>
              <a:rPr lang="en-US" altLang="en-US" dirty="0"/>
              <a:t>Next week: </a:t>
            </a:r>
            <a:r>
              <a:rPr lang="en-US" altLang="en-US" dirty="0" err="1"/>
              <a:t>Sheather</a:t>
            </a:r>
            <a:r>
              <a:rPr lang="en-US" altLang="en-US" dirty="0"/>
              <a:t> Ch 7 (variable selection)</a:t>
            </a:r>
          </a:p>
          <a:p>
            <a:pPr lvl="2" eaLnBrk="1" hangingPunct="1">
              <a:defRPr/>
            </a:pPr>
            <a:r>
              <a:rPr lang="en-US" altLang="en-US" dirty="0"/>
              <a:t>(supplemental: </a:t>
            </a:r>
            <a:r>
              <a:rPr lang="sv-SE" altLang="en-US" dirty="0"/>
              <a:t>ISLR Ch 6; G&amp;H Ch 4)</a:t>
            </a:r>
            <a:endParaRPr lang="en-US" altLang="en-US" dirty="0"/>
          </a:p>
          <a:p>
            <a:pPr eaLnBrk="1" hangingPunct="1">
              <a:defRPr/>
            </a:pPr>
            <a:r>
              <a:rPr lang="en-US" altLang="en-US" dirty="0"/>
              <a:t>HW 03 out on Canvas  </a:t>
            </a:r>
          </a:p>
          <a:p>
            <a:pPr lvl="1" eaLnBrk="1" hangingPunct="1">
              <a:defRPr/>
            </a:pPr>
            <a:r>
              <a:rPr lang="en-US" altLang="en-US" dirty="0"/>
              <a:t>Due Mon 1159pm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652021-5A1E-AF9E-A165-FE97FCB0AC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CF40D4-96AB-4A3E-82F3-CE817A1829E3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EE22D-45A1-F949-BA94-01C80F8944B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E53111E-D837-422C-BC6C-5BD6AFD58143}" type="datetime1">
              <a:rPr lang="en-US" altLang="en-US" smtClean="0"/>
              <a:t>9/12/2022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99347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36CB56B9-F73F-E141-82D4-E4C755E2FB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u="sng"/>
              <a:t>Improve Error (residual)</a:t>
            </a:r>
            <a:r>
              <a:rPr lang="en-US" altLang="en-US"/>
              <a:t> Distribution: Variance-stabilizing Transformations </a:t>
            </a:r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0A270117-1025-6811-F99B-22BD32382C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Suppose E[Y] = </a:t>
            </a:r>
            <a:r>
              <a:rPr lang="en-US" altLang="en-US">
                <a:latin typeface="Symbol" panose="05050102010706020507" pitchFamily="18" charset="2"/>
              </a:rPr>
              <a:t>m</a:t>
            </a:r>
            <a:r>
              <a:rPr lang="en-US" altLang="en-US"/>
              <a:t>, and Var(Y) = h(</a:t>
            </a:r>
            <a:r>
              <a:rPr lang="en-US" altLang="en-US">
                <a:latin typeface="Symbol" panose="05050102010706020507" pitchFamily="18" charset="2"/>
              </a:rPr>
              <a:t>m</a:t>
            </a:r>
            <a:r>
              <a:rPr lang="en-US" altLang="en-US"/>
              <a:t>).  We want a transformation Y*=g(Y) such that Var(Y*)=Const</a:t>
            </a:r>
          </a:p>
          <a:p>
            <a:r>
              <a:rPr lang="en-US" altLang="en-US"/>
              <a:t>Taylor’s Theorem says</a:t>
            </a:r>
          </a:p>
          <a:p>
            <a:r>
              <a:rPr lang="en-US" altLang="en-US"/>
              <a:t>Therefore </a:t>
            </a:r>
          </a:p>
          <a:p>
            <a:endParaRPr lang="en-US" altLang="en-US"/>
          </a:p>
          <a:p>
            <a:r>
              <a:rPr lang="en-US" altLang="en-US"/>
              <a:t>We want this to be constant, i.e.</a:t>
            </a: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2C06837E-A3B4-74F4-6B21-1E971FA2A5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51D4976-D05F-45C2-BCD1-D920EE146561}" type="slidenum">
              <a:rPr lang="en-US" altLang="en-US" smtClean="0">
                <a:latin typeface="Garamond" panose="02020404030301010803" pitchFamily="18" charset="0"/>
              </a:rPr>
              <a:pPr/>
              <a:t>20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25605" name="Date Placeholder 4">
            <a:extLst>
              <a:ext uri="{FF2B5EF4-FFF2-40B4-BE49-F238E27FC236}">
                <a16:creationId xmlns:a16="http://schemas.microsoft.com/office/drawing/2014/main" id="{34092D54-B495-5324-08A6-EB44F753D876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2CA714F-1325-4823-BB34-8803EE97B2C3}" type="datetime1">
              <a:rPr lang="en-US" altLang="en-US" smtClean="0">
                <a:latin typeface="Garamond" panose="02020404030301010803" pitchFamily="18" charset="0"/>
              </a:rPr>
              <a:t>9/12/2022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25606" name="Picture 6">
            <a:extLst>
              <a:ext uri="{FF2B5EF4-FFF2-40B4-BE49-F238E27FC236}">
                <a16:creationId xmlns:a16="http://schemas.microsoft.com/office/drawing/2014/main" id="{CA893BC3-1CEB-6FBB-DFB4-410F6721CD6C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690813"/>
            <a:ext cx="4348163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\documentclass{article}&#10;\usepackage{amsmath}&#10;\pagestyle{empty}&#10;\begin{document}&#10;&#10;$\mbox{Var}(Y^*) \approx \mbox{Var}(g(\mu) + g'(\mu)&#10;(Y-\mu)) = [g'(\mu)]^2h(\mu)$&#10;&#10;&#10;\end{document}" title="IguanaTex Bitmap Display">
            <a:extLst>
              <a:ext uri="{FF2B5EF4-FFF2-40B4-BE49-F238E27FC236}">
                <a16:creationId xmlns:a16="http://schemas.microsoft.com/office/drawing/2014/main" id="{8FC0304F-F8EF-1ECC-51FD-1BF556603F5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810000"/>
            <a:ext cx="7698022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08" name="Picture 2">
            <a:extLst>
              <a:ext uri="{FF2B5EF4-FFF2-40B4-BE49-F238E27FC236}">
                <a16:creationId xmlns:a16="http://schemas.microsoft.com/office/drawing/2014/main" id="{7C9C5A4F-0856-2C8C-83A1-4EF559CA053B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13" y="5029200"/>
            <a:ext cx="6283325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AA1BF077-90F9-CB87-7B55-DF958721E9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Variance-Stabilizing Transform Example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8B9005A4-6820-447F-BBE2-649338E910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534400" cy="4530725"/>
          </a:xfrm>
        </p:spPr>
        <p:txBody>
          <a:bodyPr/>
          <a:lstStyle/>
          <a:p>
            <a:r>
              <a:rPr lang="en-US" altLang="en-US"/>
              <a:t>If Y ~ Poiss(</a:t>
            </a:r>
            <a:r>
              <a:rPr lang="en-US" altLang="en-US">
                <a:latin typeface="Symbol" panose="05050102010706020507" pitchFamily="18" charset="2"/>
              </a:rPr>
              <a:t>m</a:t>
            </a:r>
            <a:r>
              <a:rPr lang="en-US" altLang="en-US"/>
              <a:t>), then we know E[Y]=</a:t>
            </a:r>
            <a:r>
              <a:rPr lang="en-US" altLang="en-US">
                <a:latin typeface="Symbol" panose="05050102010706020507" pitchFamily="18" charset="2"/>
              </a:rPr>
              <a:t>m</a:t>
            </a:r>
            <a:r>
              <a:rPr lang="en-US" altLang="en-US"/>
              <a:t> and Var(Y)=</a:t>
            </a:r>
            <a:r>
              <a:rPr lang="en-US" altLang="en-US">
                <a:latin typeface="Symbol" panose="05050102010706020507" pitchFamily="18" charset="2"/>
              </a:rPr>
              <a:t>m</a:t>
            </a:r>
          </a:p>
          <a:p>
            <a:r>
              <a:rPr lang="en-US" altLang="en-US"/>
              <a:t>So h(</a:t>
            </a:r>
            <a:r>
              <a:rPr lang="en-US" altLang="en-US">
                <a:latin typeface="Symbol" panose="05050102010706020507" pitchFamily="18" charset="2"/>
              </a:rPr>
              <a:t>m</a:t>
            </a:r>
            <a:r>
              <a:rPr lang="en-US" altLang="en-US"/>
              <a:t>)=</a:t>
            </a:r>
            <a:r>
              <a:rPr lang="en-US" altLang="en-US">
                <a:latin typeface="Symbol" panose="05050102010706020507" pitchFamily="18" charset="2"/>
              </a:rPr>
              <a:t>m</a:t>
            </a:r>
            <a:r>
              <a:rPr lang="en-US" altLang="en-US"/>
              <a:t>, and </a:t>
            </a:r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Therefore                      will have approximately constant variance (not depending on E[Y]).</a:t>
            </a:r>
          </a:p>
          <a:p>
            <a:r>
              <a:rPr lang="en-US" altLang="en-US"/>
              <a:t>Nonconstant variance in a scale-location plot </a:t>
            </a:r>
            <a:br>
              <a:rPr lang="en-US" altLang="en-US"/>
            </a:br>
            <a:r>
              <a:rPr lang="en-US" altLang="en-US"/>
              <a:t>        consider a variance-stabilizing transformation.</a:t>
            </a:r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F72984AB-0B9C-275A-DB0C-3780B470B4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6874DD6-7C60-4B69-B82A-F159DC6693DB}" type="slidenum">
              <a:rPr lang="en-US" altLang="en-US" smtClean="0">
                <a:latin typeface="Garamond" panose="02020404030301010803" pitchFamily="18" charset="0"/>
              </a:rPr>
              <a:pPr/>
              <a:t>21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26629" name="Date Placeholder 4">
            <a:extLst>
              <a:ext uri="{FF2B5EF4-FFF2-40B4-BE49-F238E27FC236}">
                <a16:creationId xmlns:a16="http://schemas.microsoft.com/office/drawing/2014/main" id="{6D5379A3-385D-128A-3B03-D95DD6C25304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1114DDB-8AF5-41E8-B7A6-F1BA58D0BB7A}" type="datetime1">
              <a:rPr lang="en-US" altLang="en-US" smtClean="0">
                <a:latin typeface="Garamond" panose="02020404030301010803" pitchFamily="18" charset="0"/>
              </a:rPr>
              <a:t>9/12/2022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26630" name="Picture 10">
            <a:extLst>
              <a:ext uri="{FF2B5EF4-FFF2-40B4-BE49-F238E27FC236}">
                <a16:creationId xmlns:a16="http://schemas.microsoft.com/office/drawing/2014/main" id="{CDE9E3A3-BA6F-FAA9-D909-41BBEA78563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038" y="2819400"/>
            <a:ext cx="38401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12">
            <a:extLst>
              <a:ext uri="{FF2B5EF4-FFF2-40B4-BE49-F238E27FC236}">
                <a16:creationId xmlns:a16="http://schemas.microsoft.com/office/drawing/2014/main" id="{D0CEABAB-780C-5FB3-6822-135C2020852D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65563"/>
            <a:ext cx="15954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14">
            <a:extLst>
              <a:ext uri="{FF2B5EF4-FFF2-40B4-BE49-F238E27FC236}">
                <a16:creationId xmlns:a16="http://schemas.microsoft.com/office/drawing/2014/main" id="{3C2464DC-B34D-3B77-9A3F-C5A4D1EC1BF1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410200"/>
            <a:ext cx="485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3" name="TextBox 1">
            <a:extLst>
              <a:ext uri="{FF2B5EF4-FFF2-40B4-BE49-F238E27FC236}">
                <a16:creationId xmlns:a16="http://schemas.microsoft.com/office/drawing/2014/main" id="{9100648B-4099-549B-7FF9-B8C6BBBA2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271713"/>
            <a:ext cx="1625600" cy="3079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FF0000"/>
                </a:solidFill>
              </a:rPr>
              <a:t>“is proportional to”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D5AF159-7DAC-7DFE-D0CB-7E4D23328408}"/>
              </a:ext>
            </a:extLst>
          </p:cNvPr>
          <p:cNvCxnSpPr/>
          <p:nvPr/>
        </p:nvCxnSpPr>
        <p:spPr>
          <a:xfrm flipH="1">
            <a:off x="5562600" y="2462213"/>
            <a:ext cx="457200" cy="6619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2D43A2D7-9576-1157-0E7A-36C3BF7866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u="sng"/>
              <a:t>Functional form of Y</a:t>
            </a:r>
            <a:r>
              <a:rPr lang="en-US" altLang="en-US"/>
              <a:t>: Inverse Response Plot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039D2614-E044-D077-5C17-CA4E13CACE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489075"/>
            <a:ext cx="8229600" cy="4530725"/>
          </a:xfrm>
        </p:spPr>
        <p:txBody>
          <a:bodyPr/>
          <a:lstStyle/>
          <a:p>
            <a:r>
              <a:rPr lang="en-US" altLang="en-US"/>
              <a:t>Suppose </a:t>
            </a: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r>
              <a:rPr lang="en-US" altLang="en-US"/>
              <a:t>then of course</a:t>
            </a:r>
          </a:p>
          <a:p>
            <a:endParaRPr lang="en-US" altLang="en-US"/>
          </a:p>
          <a:p>
            <a:r>
              <a:rPr lang="en-US" altLang="en-US"/>
              <a:t>It turns out</a:t>
            </a:r>
            <a:r>
              <a:rPr lang="en-US" altLang="en-US" baseline="30000"/>
              <a:t>1 </a:t>
            </a:r>
            <a:r>
              <a:rPr lang="en-US" altLang="en-US"/>
              <a:t>that if x has an elliptically symmetric distribution, then g can be estimated from a plot of      vs     , where       are predicted values from</a:t>
            </a: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1686232D-7422-9B55-699C-AA21720332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6690D6E-9E9B-4D0D-BE1B-BF5B15F25327}" type="slidenum">
              <a:rPr lang="en-US" altLang="en-US" smtClean="0">
                <a:latin typeface="Garamond" panose="02020404030301010803" pitchFamily="18" charset="0"/>
              </a:rPr>
              <a:pPr/>
              <a:t>22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27653" name="Date Placeholder 4">
            <a:extLst>
              <a:ext uri="{FF2B5EF4-FFF2-40B4-BE49-F238E27FC236}">
                <a16:creationId xmlns:a16="http://schemas.microsoft.com/office/drawing/2014/main" id="{1F41F65C-8A8A-D83E-B8BA-1E1A2DA1E9BD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2FE785D-8F3F-4033-BE4B-FC960ACF974D}" type="datetime1">
              <a:rPr lang="en-US" altLang="en-US" smtClean="0">
                <a:latin typeface="Garamond" panose="02020404030301010803" pitchFamily="18" charset="0"/>
              </a:rPr>
              <a:t>9/12/2022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27654" name="Picture 6">
            <a:extLst>
              <a:ext uri="{FF2B5EF4-FFF2-40B4-BE49-F238E27FC236}">
                <a16:creationId xmlns:a16="http://schemas.microsoft.com/office/drawing/2014/main" id="{CC845BA5-921B-48FF-1F44-0653CBE6A608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13" y="2232025"/>
            <a:ext cx="394017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8">
            <a:extLst>
              <a:ext uri="{FF2B5EF4-FFF2-40B4-BE49-F238E27FC236}">
                <a16:creationId xmlns:a16="http://schemas.microsoft.com/office/drawing/2014/main" id="{6085FC13-57CD-32CD-785A-AFCB8286C38D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25" y="3384550"/>
            <a:ext cx="42735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10">
            <a:extLst>
              <a:ext uri="{FF2B5EF4-FFF2-40B4-BE49-F238E27FC236}">
                <a16:creationId xmlns:a16="http://schemas.microsoft.com/office/drawing/2014/main" id="{78B97EFF-A1FA-2390-28AA-56607FAC4660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338" y="4959350"/>
            <a:ext cx="296862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12">
            <a:extLst>
              <a:ext uri="{FF2B5EF4-FFF2-40B4-BE49-F238E27FC236}">
                <a16:creationId xmlns:a16="http://schemas.microsoft.com/office/drawing/2014/main" id="{C0BC69D2-DADB-E2A2-37DE-2B3AF3A56589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638" y="5054600"/>
            <a:ext cx="31115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3">
            <a:extLst>
              <a:ext uri="{FF2B5EF4-FFF2-40B4-BE49-F238E27FC236}">
                <a16:creationId xmlns:a16="http://schemas.microsoft.com/office/drawing/2014/main" id="{0B1EA7FB-7121-E1E5-9A61-43CDA54D0942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959350"/>
            <a:ext cx="29686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14">
            <a:extLst>
              <a:ext uri="{FF2B5EF4-FFF2-40B4-BE49-F238E27FC236}">
                <a16:creationId xmlns:a16="http://schemas.microsoft.com/office/drawing/2014/main" id="{71C34387-5F7E-AEFF-2A10-FD39535991E1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13" y="5494338"/>
            <a:ext cx="3748087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0" name="TextBox 15">
            <a:extLst>
              <a:ext uri="{FF2B5EF4-FFF2-40B4-BE49-F238E27FC236}">
                <a16:creationId xmlns:a16="http://schemas.microsoft.com/office/drawing/2014/main" id="{023960FA-09E3-252F-9F16-7F78A970A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6335713"/>
            <a:ext cx="5232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baseline="30000"/>
              <a:t>1</a:t>
            </a:r>
            <a:r>
              <a:rPr lang="en-US" altLang="en-US"/>
              <a:t>Li and Duan (1989), Cook and Weisberg (1994)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>
            <a:extLst>
              <a:ext uri="{FF2B5EF4-FFF2-40B4-BE49-F238E27FC236}">
                <a16:creationId xmlns:a16="http://schemas.microsoft.com/office/drawing/2014/main" id="{9BFCDF9F-8C59-8A57-C4A6-83EAF2D4F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363" y="3124200"/>
            <a:ext cx="3001962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F1C5A-8698-561A-1E1A-BB237060C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" y="1584325"/>
            <a:ext cx="8372475" cy="4530725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library(car) </a:t>
            </a:r>
            <a:b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800" dirty="0"/>
              <a:t>(“Companion to Applied Regression”)</a:t>
            </a:r>
          </a:p>
          <a:p>
            <a:pPr lvl="1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invResPlot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2400" dirty="0"/>
              <a:t>: show inverse response plot (     vs.    ) and calculate the power      for        by nonlinear least-squares</a:t>
            </a:r>
            <a:r>
              <a:rPr lang="en-US" sz="2400" baseline="30000" dirty="0"/>
              <a:t>(*)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sp>
        <p:nvSpPr>
          <p:cNvPr id="28676" name="Title 1">
            <a:extLst>
              <a:ext uri="{FF2B5EF4-FFF2-40B4-BE49-F238E27FC236}">
                <a16:creationId xmlns:a16="http://schemas.microsoft.com/office/drawing/2014/main" id="{C6FD3AD7-77ED-F1AC-9630-3CF9C0F1F5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305800" cy="1139825"/>
          </a:xfrm>
        </p:spPr>
        <p:txBody>
          <a:bodyPr/>
          <a:lstStyle/>
          <a:p>
            <a:r>
              <a:rPr lang="en-US" altLang="en-US"/>
              <a:t>Implementing Inverse Response Plots In R</a:t>
            </a:r>
          </a:p>
        </p:txBody>
      </p:sp>
      <p:sp>
        <p:nvSpPr>
          <p:cNvPr id="28677" name="Slide Number Placeholder 3">
            <a:extLst>
              <a:ext uri="{FF2B5EF4-FFF2-40B4-BE49-F238E27FC236}">
                <a16:creationId xmlns:a16="http://schemas.microsoft.com/office/drawing/2014/main" id="{C23C3C30-BA34-14D8-92B9-03F5DDA4EF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6CB8ECD-28F9-44F0-8DFB-232A10DF9389}" type="slidenum">
              <a:rPr lang="en-US" altLang="en-US" smtClean="0">
                <a:latin typeface="Garamond" panose="02020404030301010803" pitchFamily="18" charset="0"/>
              </a:rPr>
              <a:pPr/>
              <a:t>23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28678" name="Date Placeholder 4">
            <a:extLst>
              <a:ext uri="{FF2B5EF4-FFF2-40B4-BE49-F238E27FC236}">
                <a16:creationId xmlns:a16="http://schemas.microsoft.com/office/drawing/2014/main" id="{590027F4-1416-0E14-CDB9-548A3D3B9ADE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5C93D20-D8E9-4894-9A04-F7AB697BDC45}" type="datetime1">
              <a:rPr lang="en-US" altLang="en-US" smtClean="0">
                <a:latin typeface="Garamond" panose="02020404030301010803" pitchFamily="18" charset="0"/>
              </a:rPr>
              <a:t>9/12/2022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28679" name="TextBox 5">
            <a:extLst>
              <a:ext uri="{FF2B5EF4-FFF2-40B4-BE49-F238E27FC236}">
                <a16:creationId xmlns:a16="http://schemas.microsoft.com/office/drawing/2014/main" id="{CDBD2286-B936-CBC4-0DDB-F9EBB03D2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3" y="3433763"/>
            <a:ext cx="5837237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&gt; z &lt;- rnorm(100,4,1)</a:t>
            </a:r>
          </a:p>
          <a:p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&gt; y &lt;- (1 + 3*z + rnorm(100,0,.25))^(1/2)</a:t>
            </a:r>
          </a:p>
          <a:p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&gt; lm.1 &lt;-  lm(y ~ z)</a:t>
            </a:r>
          </a:p>
          <a:p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&gt; invResPlot(lm.1)</a:t>
            </a:r>
          </a:p>
          <a:p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 lambda      RSS</a:t>
            </a:r>
          </a:p>
          <a:p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1  2.300377 1.711786</a:t>
            </a:r>
          </a:p>
          <a:p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2 -1.000000 2.711177</a:t>
            </a:r>
          </a:p>
          <a:p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3  0.000000 2.211967</a:t>
            </a:r>
          </a:p>
          <a:p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4  1.000000 1.874950</a:t>
            </a:r>
          </a:p>
        </p:txBody>
      </p: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865AB223-072B-9700-A326-084A07247C2A}"/>
              </a:ext>
            </a:extLst>
          </p:cNvPr>
          <p:cNvCxnSpPr/>
          <p:nvPr/>
        </p:nvCxnSpPr>
        <p:spPr>
          <a:xfrm>
            <a:off x="2895600" y="4419600"/>
            <a:ext cx="2733675" cy="381000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81" name="Picture 10">
            <a:extLst>
              <a:ext uri="{FF2B5EF4-FFF2-40B4-BE49-F238E27FC236}">
                <a16:creationId xmlns:a16="http://schemas.microsoft.com/office/drawing/2014/main" id="{07317D5D-620C-03EB-71D4-DCA947953346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163" y="2614613"/>
            <a:ext cx="23971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12">
            <a:extLst>
              <a:ext uri="{FF2B5EF4-FFF2-40B4-BE49-F238E27FC236}">
                <a16:creationId xmlns:a16="http://schemas.microsoft.com/office/drawing/2014/main" id="{EFBCBDAE-E781-9389-F6CD-30CF3FCC5889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213" y="2701925"/>
            <a:ext cx="257175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14">
            <a:extLst>
              <a:ext uri="{FF2B5EF4-FFF2-40B4-BE49-F238E27FC236}">
                <a16:creationId xmlns:a16="http://schemas.microsoft.com/office/drawing/2014/main" id="{1CFC9C16-2129-3EDC-672D-F6023E6FCB57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987675"/>
            <a:ext cx="166688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Picture 18">
            <a:extLst>
              <a:ext uri="{FF2B5EF4-FFF2-40B4-BE49-F238E27FC236}">
                <a16:creationId xmlns:a16="http://schemas.microsoft.com/office/drawing/2014/main" id="{3A45BAFC-6CCB-FB3C-F14A-6DF0B0AC6E4A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2868613"/>
            <a:ext cx="3683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5" name="TextBox 19">
            <a:extLst>
              <a:ext uri="{FF2B5EF4-FFF2-40B4-BE49-F238E27FC236}">
                <a16:creationId xmlns:a16="http://schemas.microsoft.com/office/drawing/2014/main" id="{527E79A1-23DF-6C28-20BD-69F448BDE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5513" y="4800600"/>
            <a:ext cx="13049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y’ = y^(2.3)</a:t>
            </a:r>
          </a:p>
          <a:p>
            <a:r>
              <a:rPr lang="en-US" altLang="en-US">
                <a:solidFill>
                  <a:srgbClr val="FF0000"/>
                </a:solidFill>
              </a:rPr>
              <a:t>y’ = 1/y</a:t>
            </a:r>
          </a:p>
          <a:p>
            <a:r>
              <a:rPr lang="en-US" altLang="en-US">
                <a:solidFill>
                  <a:srgbClr val="FF0000"/>
                </a:solidFill>
              </a:rPr>
              <a:t>y’ = log(y)</a:t>
            </a:r>
          </a:p>
          <a:p>
            <a:r>
              <a:rPr lang="en-US" altLang="en-US">
                <a:solidFill>
                  <a:srgbClr val="FF0000"/>
                </a:solidFill>
              </a:rPr>
              <a:t>y’ = y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C1CDBEC-5479-726C-8086-9CC1A5C110CF}"/>
              </a:ext>
            </a:extLst>
          </p:cNvPr>
          <p:cNvCxnSpPr/>
          <p:nvPr/>
        </p:nvCxnSpPr>
        <p:spPr>
          <a:xfrm flipH="1">
            <a:off x="3200400" y="5257800"/>
            <a:ext cx="26511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83D11F1-78D0-A53F-7EFA-DA2923D1E8A0}"/>
              </a:ext>
            </a:extLst>
          </p:cNvPr>
          <p:cNvCxnSpPr/>
          <p:nvPr/>
        </p:nvCxnSpPr>
        <p:spPr>
          <a:xfrm flipH="1">
            <a:off x="3206750" y="5530850"/>
            <a:ext cx="26511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5056F08-CEF1-4ED7-D4EF-A52F2854CB84}"/>
              </a:ext>
            </a:extLst>
          </p:cNvPr>
          <p:cNvCxnSpPr/>
          <p:nvPr/>
        </p:nvCxnSpPr>
        <p:spPr>
          <a:xfrm flipH="1">
            <a:off x="3206750" y="5791200"/>
            <a:ext cx="26511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2530658-DCAC-7106-D206-D2D4D8145891}"/>
              </a:ext>
            </a:extLst>
          </p:cNvPr>
          <p:cNvCxnSpPr/>
          <p:nvPr/>
        </p:nvCxnSpPr>
        <p:spPr>
          <a:xfrm flipH="1">
            <a:off x="3206750" y="5008563"/>
            <a:ext cx="26511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90" name="TextBox 1">
            <a:extLst>
              <a:ext uri="{FF2B5EF4-FFF2-40B4-BE49-F238E27FC236}">
                <a16:creationId xmlns:a16="http://schemas.microsoft.com/office/drawing/2014/main" id="{8EC5B0B1-569A-31CA-FAC3-5787E5B0A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6122988"/>
            <a:ext cx="4121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baseline="30000"/>
              <a:t>(*) </a:t>
            </a:r>
            <a:r>
              <a:rPr lang="en-US" altLang="en-US"/>
              <a:t>Specify particular lamdas to try with</a:t>
            </a:r>
          </a:p>
          <a:p>
            <a:r>
              <a:rPr lang="en-US" altLang="en-US"/>
              <a:t>   the lambda=c(…) argument.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37639CCF-A806-B47C-D2ED-CEA2EEAA79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Perspectives and Recommendations</a:t>
            </a: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B914E1B3-CC3F-349F-DE46-D5AC690E18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991600" cy="4530725"/>
          </a:xfrm>
        </p:spPr>
        <p:txBody>
          <a:bodyPr/>
          <a:lstStyle/>
          <a:p>
            <a:r>
              <a:rPr lang="en-US" altLang="en-US"/>
              <a:t>Substantive (investigator-driven) considerations </a:t>
            </a:r>
            <a:r>
              <a:rPr lang="en-US" altLang="en-US" i="1"/>
              <a:t>always come first</a:t>
            </a:r>
          </a:p>
          <a:p>
            <a:r>
              <a:rPr lang="en-US" altLang="en-US"/>
              <a:t>Power transforms of X </a:t>
            </a:r>
            <a:r>
              <a:rPr lang="en-US" altLang="en-US" i="1"/>
              <a:t>to reduce leverage </a:t>
            </a:r>
            <a:r>
              <a:rPr lang="en-US" altLang="en-US"/>
              <a:t>&amp;</a:t>
            </a:r>
            <a:br>
              <a:rPr lang="en-US" altLang="en-US"/>
            </a:br>
            <a:r>
              <a:rPr lang="en-US" altLang="en-US"/>
              <a:t>Power transforms of Y </a:t>
            </a:r>
            <a:r>
              <a:rPr lang="en-US" altLang="en-US" i="1"/>
              <a:t>to improve distribution of</a:t>
            </a:r>
          </a:p>
          <a:p>
            <a:pPr lvl="1"/>
            <a:r>
              <a:rPr lang="en-US" altLang="en-US"/>
              <a:t>By hand, or Box-Cox rounded to a simple power</a:t>
            </a:r>
          </a:p>
          <a:p>
            <a:r>
              <a:rPr lang="en-US" altLang="en-US"/>
              <a:t>Inverse response plot for power transform of Y</a:t>
            </a:r>
          </a:p>
          <a:p>
            <a:pPr lvl="1"/>
            <a:r>
              <a:rPr lang="en-US" altLang="en-US"/>
              <a:t>Visually appealing, but Box-Cox probably better (directly addresses distribution of      )</a:t>
            </a:r>
          </a:p>
          <a:p>
            <a:r>
              <a:rPr lang="en-US" altLang="en-US"/>
              <a:t>There does not always exist a “perfect” transform!</a:t>
            </a:r>
          </a:p>
          <a:p>
            <a:r>
              <a:rPr lang="en-US" altLang="en-US"/>
              <a:t>Transform for fcn form – depends on resid. plots!</a:t>
            </a: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2D36733B-E947-D148-360D-924D70E54B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132A1A6-34AA-487D-802B-41F212DBC584}" type="slidenum">
              <a:rPr lang="en-US" altLang="en-US" smtClean="0">
                <a:latin typeface="Garamond" panose="02020404030301010803" pitchFamily="18" charset="0"/>
              </a:rPr>
              <a:pPr/>
              <a:t>24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29701" name="Date Placeholder 4">
            <a:extLst>
              <a:ext uri="{FF2B5EF4-FFF2-40B4-BE49-F238E27FC236}">
                <a16:creationId xmlns:a16="http://schemas.microsoft.com/office/drawing/2014/main" id="{DAB760C6-5A39-C234-D3EA-C0CC93670BC5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E821C87-665A-4F78-89D2-F7E7B42D0D54}" type="datetime1">
              <a:rPr lang="en-US" altLang="en-US" smtClean="0">
                <a:latin typeface="Garamond" panose="02020404030301010803" pitchFamily="18" charset="0"/>
              </a:rPr>
              <a:t>9/12/2022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29702" name="Picture 6">
            <a:extLst>
              <a:ext uri="{FF2B5EF4-FFF2-40B4-BE49-F238E27FC236}">
                <a16:creationId xmlns:a16="http://schemas.microsoft.com/office/drawing/2014/main" id="{4E472821-D7CD-374F-92CF-2551E541039D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2743200"/>
            <a:ext cx="230187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7">
            <a:extLst>
              <a:ext uri="{FF2B5EF4-FFF2-40B4-BE49-F238E27FC236}">
                <a16:creationId xmlns:a16="http://schemas.microsoft.com/office/drawing/2014/main" id="{D8A7E251-5CC9-D464-34C9-9B10B0E36B5C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648200"/>
            <a:ext cx="230188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71A4C-6603-5B73-A56E-D43FF0181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Approach in HW01 Solutions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DE2886-3577-48DB-5D9C-5DF13EB0F3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4911725"/>
              </a:xfrm>
            </p:spPr>
            <p:txBody>
              <a:bodyPr/>
              <a:lstStyle/>
              <a:p>
                <a:r>
                  <a:rPr lang="en-US" sz="2400" dirty="0"/>
                  <a:t>In the solutions to HW01, I recommended trying each of these approaches:</a:t>
                </a:r>
              </a:p>
              <a:p>
                <a:pPr lvl="1"/>
                <a:r>
                  <a:rPr lang="en-US" sz="2000" dirty="0"/>
                  <a:t>For all the variables (y as well as the x’s), find any that are asymmetric (skewed) and transform each one to make it more symmetric</a:t>
                </a:r>
              </a:p>
              <a:p>
                <a:pPr marL="0" indent="0">
                  <a:buNone/>
                </a:pPr>
                <a:r>
                  <a:rPr lang="en-US" sz="2400" dirty="0"/>
                  <a:t>    OR</a:t>
                </a:r>
              </a:p>
              <a:p>
                <a:pPr lvl="1"/>
                <a:r>
                  <a:rPr lang="en-US" sz="2000" dirty="0"/>
                  <a:t>Use the scatterplot matrix to find x’s that are nonlinearly related to y, and then transform the x so that it is more linearly related to y.</a:t>
                </a:r>
              </a:p>
              <a:p>
                <a:r>
                  <a:rPr lang="en-US" sz="2400" dirty="0"/>
                  <a:t>These are a heuristic one-variable-at-a-time approach to the more general recommendations in this lecture.</a:t>
                </a:r>
              </a:p>
              <a:p>
                <a:pPr lvl="1"/>
                <a:r>
                  <a:rPr lang="en-US" sz="2000" dirty="0"/>
                  <a:t>They often get you pretty far, and are almost always worth a try.</a:t>
                </a:r>
              </a:p>
              <a:p>
                <a:pPr lvl="1"/>
                <a:r>
                  <a:rPr lang="en-US" sz="2000" dirty="0"/>
                  <a:t>Limit yourself to simple transformations: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ra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…</m:t>
                    </m:r>
                  </m:oMath>
                </a14:m>
                <a:endParaRPr lang="en-US" sz="2000" dirty="0"/>
              </a:p>
              <a:p>
                <a:r>
                  <a:rPr lang="en-US" sz="2400" dirty="0"/>
                  <a:t>Substantive (investigator) considerations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≫</m:t>
                    </m:r>
                  </m:oMath>
                </a14:m>
                <a:r>
                  <a:rPr lang="en-US" sz="2400" dirty="0"/>
                  <a:t> math, always!!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DE2886-3577-48DB-5D9C-5DF13EB0F3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4911725"/>
              </a:xfrm>
              <a:blipFill>
                <a:blip r:embed="rId2"/>
                <a:stretch>
                  <a:fillRect l="-296" t="-993" b="-2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65D482-2DC6-0BEF-5381-6C76CC241B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CF40D4-96AB-4A3E-82F3-CE817A1829E3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97447-C446-522D-0474-04F702EC8DB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B0C1453B-26D7-4381-A7F2-9AD53A8276EE}" type="datetime1">
              <a:rPr lang="en-US" altLang="en-US" smtClean="0"/>
              <a:t>9/12/2022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107804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>
            <a:extLst>
              <a:ext uri="{FF2B5EF4-FFF2-40B4-BE49-F238E27FC236}">
                <a16:creationId xmlns:a16="http://schemas.microsoft.com/office/drawing/2014/main" id="{C2021D9B-6F1B-6822-8B8B-0994C433308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2819400" cy="21336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/>
              <a:t>x &lt;- rnorm(100,0,1)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/>
              <a:t>y1 &lt;- 1 + 3*x^2 + rnorm(100,0,4)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/>
              <a:t>y2 &lt;- (1 + 3*x + rnorm(100,0,4))^2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/>
              <a:t>lm.1 &lt;- lm(y1~x)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/>
              <a:t>lm.2 &lt;- lm(y2~x)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3A35AF9-7E1B-6BAB-E624-5762DF5D10FD}"/>
              </a:ext>
            </a:extLst>
          </p:cNvPr>
          <p:cNvSpPr txBox="1">
            <a:spLocks/>
          </p:cNvSpPr>
          <p:nvPr/>
        </p:nvSpPr>
        <p:spPr bwMode="auto">
          <a:xfrm>
            <a:off x="3124200" y="1828800"/>
            <a:ext cx="2819400" cy="18288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400" kern="0" dirty="0"/>
              <a:t>par(</a:t>
            </a:r>
            <a:r>
              <a:rPr lang="en-US" sz="1400" kern="0" dirty="0" err="1"/>
              <a:t>mfrow</a:t>
            </a:r>
            <a:r>
              <a:rPr lang="en-US" sz="1400" kern="0" dirty="0"/>
              <a:t>=c(2,2))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400" kern="0" dirty="0"/>
              <a:t>plot(x,y1); </a:t>
            </a:r>
            <a:r>
              <a:rPr lang="en-US" sz="1400" kern="0" dirty="0" err="1"/>
              <a:t>abline</a:t>
            </a:r>
            <a:r>
              <a:rPr lang="en-US" sz="1400" kern="0" dirty="0"/>
              <a:t>(lm.1)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400" kern="0" dirty="0"/>
              <a:t>plot(x,y2); </a:t>
            </a:r>
            <a:r>
              <a:rPr lang="en-US" sz="1400" kern="0" dirty="0" err="1"/>
              <a:t>abline</a:t>
            </a:r>
            <a:r>
              <a:rPr lang="en-US" sz="1400" kern="0" dirty="0"/>
              <a:t>(lm.2)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400" kern="0" dirty="0"/>
              <a:t>par(</a:t>
            </a:r>
            <a:r>
              <a:rPr lang="en-US" sz="1400" kern="0" dirty="0" err="1"/>
              <a:t>mfrow</a:t>
            </a:r>
            <a:r>
              <a:rPr lang="en-US" sz="1400" kern="0" dirty="0"/>
              <a:t>=c(2,2))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400" kern="0" dirty="0"/>
              <a:t>plot(lm.1)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400" kern="0" dirty="0"/>
              <a:t>plot(lm.2)</a:t>
            </a:r>
            <a:endParaRPr lang="en-US" sz="2000" kern="0" dirty="0"/>
          </a:p>
        </p:txBody>
      </p:sp>
      <p:pic>
        <p:nvPicPr>
          <p:cNvPr id="30724" name="Picture 6">
            <a:extLst>
              <a:ext uri="{FF2B5EF4-FFF2-40B4-BE49-F238E27FC236}">
                <a16:creationId xmlns:a16="http://schemas.microsoft.com/office/drawing/2014/main" id="{FAA57372-7ECB-61A1-635F-5906FCEB9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838200"/>
            <a:ext cx="3065463" cy="250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8">
            <a:extLst>
              <a:ext uri="{FF2B5EF4-FFF2-40B4-BE49-F238E27FC236}">
                <a16:creationId xmlns:a16="http://schemas.microsoft.com/office/drawing/2014/main" id="{85AF58F9-48F9-2E56-0826-CC3B06DC1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486150"/>
            <a:ext cx="3065463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5">
            <a:extLst>
              <a:ext uri="{FF2B5EF4-FFF2-40B4-BE49-F238E27FC236}">
                <a16:creationId xmlns:a16="http://schemas.microsoft.com/office/drawing/2014/main" id="{027C971E-08A7-4A98-7D69-6DA08B45E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80"/>
          <a:stretch>
            <a:fillRect/>
          </a:stretch>
        </p:blipFill>
        <p:spPr bwMode="auto">
          <a:xfrm>
            <a:off x="52388" y="3344863"/>
            <a:ext cx="5287962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itle 1">
            <a:extLst>
              <a:ext uri="{FF2B5EF4-FFF2-40B4-BE49-F238E27FC236}">
                <a16:creationId xmlns:a16="http://schemas.microsoft.com/office/drawing/2014/main" id="{CB776973-B683-475D-F50E-231A992C17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/>
              <a:t>Can residual plots distinguish </a:t>
            </a:r>
            <a:br>
              <a:rPr lang="en-US" altLang="en-US" sz="3200" dirty="0"/>
            </a:br>
            <a:r>
              <a:rPr lang="en-US" altLang="en-US" sz="3200" dirty="0"/>
              <a:t>y</a:t>
            </a:r>
            <a:r>
              <a:rPr lang="en-US" altLang="en-US" sz="3200" baseline="30000" dirty="0"/>
              <a:t>(1)</a:t>
            </a:r>
            <a:r>
              <a:rPr lang="en-US" altLang="en-US" sz="3200" dirty="0"/>
              <a:t> = </a:t>
            </a:r>
            <a:r>
              <a:rPr lang="en-US" altLang="en-US" sz="3200" dirty="0">
                <a:latin typeface="Symbol" panose="05050102010706020507" pitchFamily="18" charset="2"/>
              </a:rPr>
              <a:t>b</a:t>
            </a:r>
            <a:r>
              <a:rPr lang="en-US" altLang="en-US" sz="3200" baseline="-25000" dirty="0"/>
              <a:t>0</a:t>
            </a:r>
            <a:r>
              <a:rPr lang="en-US" altLang="en-US" sz="3200" dirty="0"/>
              <a:t> + </a:t>
            </a:r>
            <a:r>
              <a:rPr lang="en-US" altLang="en-US" sz="3200" dirty="0">
                <a:latin typeface="Symbol" panose="05050102010706020507" pitchFamily="18" charset="2"/>
              </a:rPr>
              <a:t>b</a:t>
            </a:r>
            <a:r>
              <a:rPr lang="en-US" altLang="en-US" sz="3200" baseline="-25000" dirty="0"/>
              <a:t>1</a:t>
            </a:r>
            <a:r>
              <a:rPr lang="en-US" altLang="en-US" sz="3200" dirty="0"/>
              <a:t>x</a:t>
            </a:r>
            <a:r>
              <a:rPr lang="en-US" altLang="en-US" sz="3200" baseline="30000" dirty="0"/>
              <a:t>2</a:t>
            </a:r>
            <a:r>
              <a:rPr lang="en-US" altLang="en-US" sz="3200" dirty="0"/>
              <a:t> + </a:t>
            </a:r>
            <a:r>
              <a:rPr lang="en-US" altLang="en-US" sz="3200" dirty="0">
                <a:latin typeface="Symbol" panose="05050102010706020507" pitchFamily="18" charset="2"/>
              </a:rPr>
              <a:t>e</a:t>
            </a:r>
            <a:r>
              <a:rPr lang="en-US" altLang="en-US" sz="3200" dirty="0"/>
              <a:t>,</a:t>
            </a:r>
            <a:br>
              <a:rPr lang="en-US" altLang="en-US" sz="3200" dirty="0"/>
            </a:br>
            <a:r>
              <a:rPr lang="en-US" altLang="en-US" sz="3200" dirty="0"/>
              <a:t>vs. y</a:t>
            </a:r>
            <a:r>
              <a:rPr lang="en-US" altLang="en-US" sz="3200" baseline="30000" dirty="0"/>
              <a:t>(2)</a:t>
            </a:r>
            <a:r>
              <a:rPr lang="en-US" altLang="en-US" sz="3200" dirty="0"/>
              <a:t> = (</a:t>
            </a:r>
            <a:r>
              <a:rPr lang="en-US" altLang="en-US" sz="3200" dirty="0">
                <a:latin typeface="Symbol" panose="05050102010706020507" pitchFamily="18" charset="2"/>
              </a:rPr>
              <a:t>b</a:t>
            </a:r>
            <a:r>
              <a:rPr lang="en-US" altLang="en-US" sz="3200" baseline="-25000" dirty="0"/>
              <a:t>0</a:t>
            </a:r>
            <a:r>
              <a:rPr lang="en-US" altLang="en-US" sz="3200" dirty="0"/>
              <a:t> + </a:t>
            </a:r>
            <a:r>
              <a:rPr lang="en-US" altLang="en-US" sz="3200" dirty="0">
                <a:latin typeface="Symbol" panose="05050102010706020507" pitchFamily="18" charset="2"/>
              </a:rPr>
              <a:t>b</a:t>
            </a:r>
            <a:r>
              <a:rPr lang="en-US" altLang="en-US" sz="3200" baseline="-25000" dirty="0"/>
              <a:t>1</a:t>
            </a:r>
            <a:r>
              <a:rPr lang="en-US" altLang="en-US" sz="3200" dirty="0"/>
              <a:t>x + </a:t>
            </a:r>
            <a:r>
              <a:rPr lang="en-US" altLang="en-US" sz="3200" dirty="0">
                <a:latin typeface="Symbol" panose="05050102010706020507" pitchFamily="18" charset="2"/>
              </a:rPr>
              <a:t>e</a:t>
            </a:r>
            <a:r>
              <a:rPr lang="en-US" altLang="en-US" sz="3200" dirty="0"/>
              <a:t>)</a:t>
            </a:r>
            <a:r>
              <a:rPr lang="en-US" altLang="en-US" sz="3200" baseline="30000" dirty="0"/>
              <a:t>2 </a:t>
            </a:r>
            <a:r>
              <a:rPr lang="en-US" altLang="en-US" sz="3200" dirty="0"/>
              <a:t>?</a:t>
            </a:r>
            <a:endParaRPr lang="en-US" altLang="en-US" sz="3200" baseline="30000" dirty="0"/>
          </a:p>
        </p:txBody>
      </p:sp>
      <p:sp>
        <p:nvSpPr>
          <p:cNvPr id="30728" name="Slide Number Placeholder 3">
            <a:extLst>
              <a:ext uri="{FF2B5EF4-FFF2-40B4-BE49-F238E27FC236}">
                <a16:creationId xmlns:a16="http://schemas.microsoft.com/office/drawing/2014/main" id="{32E9CCBC-5AB9-449F-B533-418A89DB22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A09C12-4BDC-40B7-A5B5-5FAC926BC22A}" type="slidenum">
              <a:rPr lang="en-US" altLang="en-US" smtClean="0">
                <a:latin typeface="Garamond" panose="02020404030301010803" pitchFamily="18" charset="0"/>
              </a:rPr>
              <a:pPr/>
              <a:t>26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30729" name="Date Placeholder 4">
            <a:extLst>
              <a:ext uri="{FF2B5EF4-FFF2-40B4-BE49-F238E27FC236}">
                <a16:creationId xmlns:a16="http://schemas.microsoft.com/office/drawing/2014/main" id="{8EF66F2D-544E-8C58-19D5-1571FF9B6B01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F2C24FC-56EC-422A-B8C7-871B603734BE}" type="datetime1">
              <a:rPr lang="en-US" altLang="en-US" smtClean="0">
                <a:latin typeface="Garamond" panose="02020404030301010803" pitchFamily="18" charset="0"/>
              </a:rPr>
              <a:t>9/12/2022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7113DA35-B21E-CAA0-091E-3AE704DB94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Outline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D7C44256-8654-1143-D9A9-6AA2726DC9A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914400"/>
            <a:ext cx="8229600" cy="4530725"/>
          </a:xfrm>
        </p:spPr>
        <p:txBody>
          <a:bodyPr/>
          <a:lstStyle/>
          <a:p>
            <a:pPr>
              <a:defRPr/>
            </a:pPr>
            <a:r>
              <a:rPr lang="en-US" altLang="en-US" sz="2800" dirty="0"/>
              <a:t>Quick Review of </a:t>
            </a:r>
            <a:r>
              <a:rPr lang="en-US" altLang="en-US" sz="2800" dirty="0" err="1"/>
              <a:t>Casewise</a:t>
            </a:r>
            <a:r>
              <a:rPr lang="en-US" altLang="en-US" sz="2800" dirty="0"/>
              <a:t> Diagnostic Plots</a:t>
            </a:r>
          </a:p>
          <a:p>
            <a:pPr>
              <a:defRPr/>
            </a:pPr>
            <a:r>
              <a:rPr lang="en-US" altLang="en-US" sz="2800" dirty="0"/>
              <a:t>Transformations -- </a:t>
            </a:r>
            <a:r>
              <a:rPr lang="en-US" altLang="en-US" sz="2400" dirty="0"/>
              <a:t>Why &amp; How for X and Y</a:t>
            </a:r>
          </a:p>
          <a:p>
            <a:pPr lvl="1">
              <a:defRPr/>
            </a:pPr>
            <a:r>
              <a:rPr lang="en-US" altLang="en-US" sz="2000" dirty="0"/>
              <a:t>Aside: the approach I suggested in HW01 solutions</a:t>
            </a:r>
          </a:p>
          <a:p>
            <a:pPr>
              <a:defRPr/>
            </a:pPr>
            <a:r>
              <a:rPr lang="en-US" altLang="en-US" sz="2800" dirty="0"/>
              <a:t>Substantive (investigator-driven) considerations</a:t>
            </a:r>
          </a:p>
          <a:p>
            <a:pPr>
              <a:defRPr/>
            </a:pPr>
            <a:r>
              <a:rPr lang="en-US" altLang="en-US" sz="2800" dirty="0"/>
              <a:t>Variance Stabilization for Y</a:t>
            </a:r>
          </a:p>
          <a:p>
            <a:pPr>
              <a:defRPr/>
            </a:pPr>
            <a:r>
              <a:rPr lang="en-US" altLang="en-US" sz="2800" dirty="0"/>
              <a:t>Box-Cox for X or Y: Fix distribution(s)</a:t>
            </a:r>
          </a:p>
          <a:p>
            <a:pPr>
              <a:defRPr/>
            </a:pPr>
            <a:r>
              <a:rPr lang="en-US" altLang="en-US" sz="2800" dirty="0"/>
              <a:t>Inverse Response Plot for Y</a:t>
            </a:r>
          </a:p>
          <a:p>
            <a:pPr>
              <a:defRPr/>
            </a:pPr>
            <a:r>
              <a:rPr lang="en-US" altLang="en-US" sz="2800" dirty="0"/>
              <a:t>Perspective and recommendations </a:t>
            </a:r>
          </a:p>
          <a:p>
            <a:pPr lvl="1">
              <a:defRPr/>
            </a:pPr>
            <a:r>
              <a:rPr lang="en-US" altLang="en-US" sz="2400" dirty="0"/>
              <a:t>Aside: the approach I suggested in HW01 solutions</a:t>
            </a:r>
          </a:p>
          <a:p>
            <a:pPr>
              <a:defRPr/>
            </a:pPr>
            <a:r>
              <a:rPr lang="en-US" altLang="en-US" sz="2800" dirty="0"/>
              <a:t>Can residual plots distinguish y</a:t>
            </a:r>
            <a:r>
              <a:rPr lang="en-US" altLang="en-US" sz="2800" baseline="30000" dirty="0"/>
              <a:t>(1)</a:t>
            </a:r>
            <a:r>
              <a:rPr lang="en-US" altLang="en-US" sz="2800" dirty="0"/>
              <a:t> = </a:t>
            </a:r>
            <a:r>
              <a:rPr lang="en-US" altLang="en-US" sz="2800" dirty="0">
                <a:latin typeface="Symbol" panose="05050102010706020507" pitchFamily="18" charset="2"/>
              </a:rPr>
              <a:t>b</a:t>
            </a:r>
            <a:r>
              <a:rPr lang="en-US" altLang="en-US" sz="2800" baseline="-25000" dirty="0"/>
              <a:t>0</a:t>
            </a:r>
            <a:r>
              <a:rPr lang="en-US" altLang="en-US" sz="2800" dirty="0"/>
              <a:t> + </a:t>
            </a:r>
            <a:r>
              <a:rPr lang="en-US" altLang="en-US" sz="2800" dirty="0">
                <a:latin typeface="Symbol" panose="05050102010706020507" pitchFamily="18" charset="2"/>
              </a:rPr>
              <a:t>b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x</a:t>
            </a:r>
            <a:r>
              <a:rPr lang="en-US" altLang="en-US" sz="2800" baseline="30000" dirty="0"/>
              <a:t>2</a:t>
            </a:r>
            <a:r>
              <a:rPr lang="en-US" altLang="en-US" sz="2800" dirty="0"/>
              <a:t> + </a:t>
            </a:r>
            <a:r>
              <a:rPr lang="en-US" altLang="en-US" sz="2800" dirty="0">
                <a:latin typeface="Symbol" panose="05050102010706020507" pitchFamily="18" charset="2"/>
              </a:rPr>
              <a:t>e</a:t>
            </a:r>
            <a:r>
              <a:rPr lang="en-US" altLang="en-US" sz="2800" dirty="0"/>
              <a:t>,</a:t>
            </a:r>
            <a:br>
              <a:rPr lang="en-US" altLang="en-US" sz="2800" dirty="0"/>
            </a:br>
            <a:r>
              <a:rPr lang="en-US" altLang="en-US" sz="2800" dirty="0"/>
              <a:t>vs. y</a:t>
            </a:r>
            <a:r>
              <a:rPr lang="en-US" altLang="en-US" sz="2800" baseline="30000" dirty="0"/>
              <a:t>(2)</a:t>
            </a:r>
            <a:r>
              <a:rPr lang="en-US" altLang="en-US" sz="2800" dirty="0"/>
              <a:t> = (</a:t>
            </a:r>
            <a:r>
              <a:rPr lang="en-US" altLang="en-US" sz="2800" dirty="0">
                <a:latin typeface="Symbol" panose="05050102010706020507" pitchFamily="18" charset="2"/>
              </a:rPr>
              <a:t>b</a:t>
            </a:r>
            <a:r>
              <a:rPr lang="en-US" altLang="en-US" sz="2800" baseline="-25000" dirty="0"/>
              <a:t>0</a:t>
            </a:r>
            <a:r>
              <a:rPr lang="en-US" altLang="en-US" sz="2800" dirty="0"/>
              <a:t> + </a:t>
            </a:r>
            <a:r>
              <a:rPr lang="en-US" altLang="en-US" sz="2800" dirty="0">
                <a:latin typeface="Symbol" panose="05050102010706020507" pitchFamily="18" charset="2"/>
              </a:rPr>
              <a:t>b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x + </a:t>
            </a:r>
            <a:r>
              <a:rPr lang="en-US" altLang="en-US" sz="2800" dirty="0">
                <a:latin typeface="Symbol" panose="05050102010706020507" pitchFamily="18" charset="2"/>
              </a:rPr>
              <a:t>e</a:t>
            </a:r>
            <a:r>
              <a:rPr lang="en-US" altLang="en-US" sz="2800" dirty="0"/>
              <a:t>)</a:t>
            </a:r>
            <a:r>
              <a:rPr lang="en-US" altLang="en-US" sz="2800" baseline="30000" dirty="0"/>
              <a:t>2 </a:t>
            </a:r>
            <a:r>
              <a:rPr lang="en-US" altLang="en-US" sz="2800" dirty="0"/>
              <a:t>?</a:t>
            </a:r>
          </a:p>
          <a:p>
            <a:pPr>
              <a:defRPr/>
            </a:pPr>
            <a:endParaRPr lang="en-US" altLang="en-US" sz="2800" dirty="0"/>
          </a:p>
          <a:p>
            <a:pPr marL="344487" lvl="1" indent="0">
              <a:buFont typeface="Wingdings" panose="05000000000000000000" pitchFamily="2" charset="2"/>
              <a:buNone/>
              <a:defRPr/>
            </a:pPr>
            <a:endParaRPr lang="en-US" altLang="en-US" sz="2400" dirty="0"/>
          </a:p>
          <a:p>
            <a:pPr eaLnBrk="1" hangingPunct="1">
              <a:defRPr/>
            </a:pPr>
            <a:endParaRPr lang="en-US" altLang="en-US" sz="2800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DCA048DB-DFA9-F934-ED96-3BE60E2E7E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AB18789-9C8A-4A89-BE45-278C9DE1CF11}" type="slidenum">
              <a:rPr lang="en-US" altLang="en-US" smtClean="0">
                <a:latin typeface="Garamond" panose="02020404030301010803" pitchFamily="18" charset="0"/>
              </a:rPr>
              <a:pPr/>
              <a:t>27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7173" name="Date Placeholder 4">
            <a:extLst>
              <a:ext uri="{FF2B5EF4-FFF2-40B4-BE49-F238E27FC236}">
                <a16:creationId xmlns:a16="http://schemas.microsoft.com/office/drawing/2014/main" id="{3EA563A5-4F39-088E-FADD-3F8C9703B48A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63A5723-0FF2-4483-8005-8577D38F08F5}" type="datetime1">
              <a:rPr lang="en-US" altLang="en-US" smtClean="0">
                <a:latin typeface="Garamond" panose="02020404030301010803" pitchFamily="18" charset="0"/>
              </a:rPr>
              <a:t>9/12/2022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622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7113DA35-B21E-CAA0-091E-3AE704DB94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Outline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D7C44256-8654-1143-D9A9-6AA2726DC9A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914400"/>
            <a:ext cx="8229600" cy="4530725"/>
          </a:xfrm>
        </p:spPr>
        <p:txBody>
          <a:bodyPr/>
          <a:lstStyle/>
          <a:p>
            <a:pPr>
              <a:defRPr/>
            </a:pPr>
            <a:r>
              <a:rPr lang="en-US" altLang="en-US" sz="2800" dirty="0"/>
              <a:t>Quick Review of </a:t>
            </a:r>
            <a:r>
              <a:rPr lang="en-US" altLang="en-US" sz="2800" dirty="0" err="1"/>
              <a:t>Casewise</a:t>
            </a:r>
            <a:r>
              <a:rPr lang="en-US" altLang="en-US" sz="2800" dirty="0"/>
              <a:t> Diagnostic Plots</a:t>
            </a:r>
          </a:p>
          <a:p>
            <a:pPr>
              <a:defRPr/>
            </a:pPr>
            <a:r>
              <a:rPr lang="en-US" altLang="en-US" sz="2800" dirty="0"/>
              <a:t>Transformations -- </a:t>
            </a:r>
            <a:r>
              <a:rPr lang="en-US" altLang="en-US" sz="2400" dirty="0"/>
              <a:t>Why &amp; How for X and Y</a:t>
            </a:r>
          </a:p>
          <a:p>
            <a:pPr lvl="1">
              <a:defRPr/>
            </a:pPr>
            <a:r>
              <a:rPr lang="en-US" altLang="en-US" sz="2000" dirty="0"/>
              <a:t>Aside: the approach I suggested in HW01 solutions</a:t>
            </a:r>
          </a:p>
          <a:p>
            <a:pPr>
              <a:defRPr/>
            </a:pPr>
            <a:r>
              <a:rPr lang="en-US" altLang="en-US" sz="2800" dirty="0"/>
              <a:t>Substantive (investigator-driven) considerations</a:t>
            </a:r>
          </a:p>
          <a:p>
            <a:pPr>
              <a:defRPr/>
            </a:pPr>
            <a:r>
              <a:rPr lang="en-US" altLang="en-US" sz="2800" dirty="0"/>
              <a:t>Variance Stabilization for Y</a:t>
            </a:r>
          </a:p>
          <a:p>
            <a:pPr>
              <a:defRPr/>
            </a:pPr>
            <a:r>
              <a:rPr lang="en-US" altLang="en-US" sz="2800" dirty="0"/>
              <a:t>Box-Cox for X or Y: Fix distribution(s)</a:t>
            </a:r>
          </a:p>
          <a:p>
            <a:pPr>
              <a:defRPr/>
            </a:pPr>
            <a:r>
              <a:rPr lang="en-US" altLang="en-US" sz="2800" dirty="0"/>
              <a:t>Inverse Response Plot for Y</a:t>
            </a:r>
          </a:p>
          <a:p>
            <a:pPr>
              <a:defRPr/>
            </a:pPr>
            <a:r>
              <a:rPr lang="en-US" altLang="en-US" sz="2800" dirty="0"/>
              <a:t>Perspective and recommendations </a:t>
            </a:r>
          </a:p>
          <a:p>
            <a:pPr lvl="1">
              <a:defRPr/>
            </a:pPr>
            <a:r>
              <a:rPr lang="en-US" altLang="en-US" sz="2000" dirty="0"/>
              <a:t>Aside: the approach I suggested in HW01 solutions</a:t>
            </a:r>
          </a:p>
          <a:p>
            <a:pPr>
              <a:defRPr/>
            </a:pPr>
            <a:r>
              <a:rPr lang="en-US" altLang="en-US" sz="2800" dirty="0"/>
              <a:t>Can residual plots distinguish y</a:t>
            </a:r>
            <a:r>
              <a:rPr lang="en-US" altLang="en-US" sz="2800" baseline="30000" dirty="0"/>
              <a:t>(1)</a:t>
            </a:r>
            <a:r>
              <a:rPr lang="en-US" altLang="en-US" sz="2800" dirty="0"/>
              <a:t> = </a:t>
            </a:r>
            <a:r>
              <a:rPr lang="en-US" altLang="en-US" sz="2800" dirty="0">
                <a:latin typeface="Symbol" panose="05050102010706020507" pitchFamily="18" charset="2"/>
              </a:rPr>
              <a:t>b</a:t>
            </a:r>
            <a:r>
              <a:rPr lang="en-US" altLang="en-US" sz="2800" baseline="-25000" dirty="0"/>
              <a:t>0</a:t>
            </a:r>
            <a:r>
              <a:rPr lang="en-US" altLang="en-US" sz="2800" dirty="0"/>
              <a:t> + </a:t>
            </a:r>
            <a:r>
              <a:rPr lang="en-US" altLang="en-US" sz="2800" dirty="0">
                <a:latin typeface="Symbol" panose="05050102010706020507" pitchFamily="18" charset="2"/>
              </a:rPr>
              <a:t>b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x</a:t>
            </a:r>
            <a:r>
              <a:rPr lang="en-US" altLang="en-US" sz="2800" baseline="30000" dirty="0"/>
              <a:t>2</a:t>
            </a:r>
            <a:r>
              <a:rPr lang="en-US" altLang="en-US" sz="2800" dirty="0"/>
              <a:t> + </a:t>
            </a:r>
            <a:r>
              <a:rPr lang="en-US" altLang="en-US" sz="2800" dirty="0">
                <a:latin typeface="Symbol" panose="05050102010706020507" pitchFamily="18" charset="2"/>
              </a:rPr>
              <a:t>e</a:t>
            </a:r>
            <a:r>
              <a:rPr lang="en-US" altLang="en-US" sz="2800" dirty="0"/>
              <a:t>,</a:t>
            </a:r>
            <a:br>
              <a:rPr lang="en-US" altLang="en-US" sz="2800" dirty="0"/>
            </a:br>
            <a:r>
              <a:rPr lang="en-US" altLang="en-US" sz="2800" dirty="0"/>
              <a:t>vs. y</a:t>
            </a:r>
            <a:r>
              <a:rPr lang="en-US" altLang="en-US" sz="2800" baseline="30000" dirty="0"/>
              <a:t>(2)</a:t>
            </a:r>
            <a:r>
              <a:rPr lang="en-US" altLang="en-US" sz="2800" dirty="0"/>
              <a:t> = (</a:t>
            </a:r>
            <a:r>
              <a:rPr lang="en-US" altLang="en-US" sz="2800" dirty="0">
                <a:latin typeface="Symbol" panose="05050102010706020507" pitchFamily="18" charset="2"/>
              </a:rPr>
              <a:t>b</a:t>
            </a:r>
            <a:r>
              <a:rPr lang="en-US" altLang="en-US" sz="2800" baseline="-25000" dirty="0"/>
              <a:t>0</a:t>
            </a:r>
            <a:r>
              <a:rPr lang="en-US" altLang="en-US" sz="2800" dirty="0"/>
              <a:t> + </a:t>
            </a:r>
            <a:r>
              <a:rPr lang="en-US" altLang="en-US" sz="2800" dirty="0">
                <a:latin typeface="Symbol" panose="05050102010706020507" pitchFamily="18" charset="2"/>
              </a:rPr>
              <a:t>b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x + </a:t>
            </a:r>
            <a:r>
              <a:rPr lang="en-US" altLang="en-US" sz="2800" dirty="0">
                <a:latin typeface="Symbol" panose="05050102010706020507" pitchFamily="18" charset="2"/>
              </a:rPr>
              <a:t>e</a:t>
            </a:r>
            <a:r>
              <a:rPr lang="en-US" altLang="en-US" sz="2800" dirty="0"/>
              <a:t>)</a:t>
            </a:r>
            <a:r>
              <a:rPr lang="en-US" altLang="en-US" sz="2800" baseline="30000" dirty="0"/>
              <a:t>2 </a:t>
            </a:r>
            <a:r>
              <a:rPr lang="en-US" altLang="en-US" sz="2800" dirty="0"/>
              <a:t>?</a:t>
            </a:r>
          </a:p>
          <a:p>
            <a:pPr>
              <a:defRPr/>
            </a:pPr>
            <a:endParaRPr lang="en-US" altLang="en-US" sz="2800" dirty="0"/>
          </a:p>
          <a:p>
            <a:pPr marL="344487" lvl="1" indent="0">
              <a:buFont typeface="Wingdings" panose="05000000000000000000" pitchFamily="2" charset="2"/>
              <a:buNone/>
              <a:defRPr/>
            </a:pPr>
            <a:endParaRPr lang="en-US" altLang="en-US" sz="2400" dirty="0"/>
          </a:p>
          <a:p>
            <a:pPr eaLnBrk="1" hangingPunct="1">
              <a:defRPr/>
            </a:pPr>
            <a:endParaRPr lang="en-US" altLang="en-US" sz="2800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DCA048DB-DFA9-F934-ED96-3BE60E2E7E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AB18789-9C8A-4A89-BE45-278C9DE1CF11}" type="slidenum">
              <a:rPr lang="en-US" altLang="en-US" smtClean="0">
                <a:latin typeface="Garamond" panose="02020404030301010803" pitchFamily="18" charset="0"/>
              </a:rPr>
              <a:pPr/>
              <a:t>3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7173" name="Date Placeholder 4">
            <a:extLst>
              <a:ext uri="{FF2B5EF4-FFF2-40B4-BE49-F238E27FC236}">
                <a16:creationId xmlns:a16="http://schemas.microsoft.com/office/drawing/2014/main" id="{3EA563A5-4F39-088E-FADD-3F8C9703B48A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22C3261-E602-4A74-BF58-22AB59CD1398}" type="datetime1">
              <a:rPr lang="en-US" altLang="en-US" smtClean="0">
                <a:latin typeface="Garamond" panose="02020404030301010803" pitchFamily="18" charset="0"/>
              </a:rPr>
              <a:t>9/12/2022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Content Placeholder 6">
            <a:extLst>
              <a:ext uri="{FF2B5EF4-FFF2-40B4-BE49-F238E27FC236}">
                <a16:creationId xmlns:a16="http://schemas.microsoft.com/office/drawing/2014/main" id="{666E9621-9A8E-4A32-ACE1-435183F3299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43" b="48016"/>
          <a:stretch>
            <a:fillRect/>
          </a:stretch>
        </p:blipFill>
        <p:spPr>
          <a:xfrm>
            <a:off x="228600" y="838200"/>
            <a:ext cx="1981200" cy="2098675"/>
          </a:xfrm>
        </p:spPr>
      </p:pic>
      <p:pic>
        <p:nvPicPr>
          <p:cNvPr id="8195" name="Content Placeholder 8">
            <a:extLst>
              <a:ext uri="{FF2B5EF4-FFF2-40B4-BE49-F238E27FC236}">
                <a16:creationId xmlns:a16="http://schemas.microsoft.com/office/drawing/2014/main" id="{1CC577D4-12AF-6D67-B107-36D37E5AC84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16" t="51984"/>
          <a:stretch>
            <a:fillRect/>
          </a:stretch>
        </p:blipFill>
        <p:spPr>
          <a:xfrm>
            <a:off x="4281488" y="2830513"/>
            <a:ext cx="2133600" cy="1970087"/>
          </a:xfrm>
        </p:spPr>
      </p:pic>
      <p:pic>
        <p:nvPicPr>
          <p:cNvPr id="8196" name="Picture 7">
            <a:extLst>
              <a:ext uri="{FF2B5EF4-FFF2-40B4-BE49-F238E27FC236}">
                <a16:creationId xmlns:a16="http://schemas.microsoft.com/office/drawing/2014/main" id="{ECE2F9AA-1F70-74C1-8F2F-06A6EB4B1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39" r="51984"/>
          <a:stretch>
            <a:fillRect/>
          </a:stretch>
        </p:blipFill>
        <p:spPr bwMode="auto">
          <a:xfrm>
            <a:off x="271463" y="2819400"/>
            <a:ext cx="1892300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Content Placeholder 6">
            <a:extLst>
              <a:ext uri="{FF2B5EF4-FFF2-40B4-BE49-F238E27FC236}">
                <a16:creationId xmlns:a16="http://schemas.microsoft.com/office/drawing/2014/main" id="{AAB780F7-077F-F301-BD6B-375BE4ECDA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69" b="48016"/>
          <a:stretch>
            <a:fillRect/>
          </a:stretch>
        </p:blipFill>
        <p:spPr bwMode="auto">
          <a:xfrm>
            <a:off x="4267200" y="762000"/>
            <a:ext cx="2133600" cy="209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8" name="Title 1">
            <a:extLst>
              <a:ext uri="{FF2B5EF4-FFF2-40B4-BE49-F238E27FC236}">
                <a16:creationId xmlns:a16="http://schemas.microsoft.com/office/drawing/2014/main" id="{D352DCAA-869C-BC32-D8A1-240B0DA11B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Casewise Diagnostics and Patterns</a:t>
            </a:r>
          </a:p>
        </p:txBody>
      </p:sp>
      <p:sp>
        <p:nvSpPr>
          <p:cNvPr id="8199" name="Slide Number Placeholder 4">
            <a:extLst>
              <a:ext uri="{FF2B5EF4-FFF2-40B4-BE49-F238E27FC236}">
                <a16:creationId xmlns:a16="http://schemas.microsoft.com/office/drawing/2014/main" id="{B33EB55A-BCA7-7245-E025-2E62ED5CD5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BE5BBB7-01BB-48C8-9A9A-C8FB8E752CAA}" type="slidenum">
              <a:rPr lang="en-US" altLang="en-US" smtClean="0">
                <a:latin typeface="Garamond" panose="02020404030301010803" pitchFamily="18" charset="0"/>
              </a:rPr>
              <a:pPr/>
              <a:t>4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8200" name="Date Placeholder 5">
            <a:extLst>
              <a:ext uri="{FF2B5EF4-FFF2-40B4-BE49-F238E27FC236}">
                <a16:creationId xmlns:a16="http://schemas.microsoft.com/office/drawing/2014/main" id="{F36C5BB8-378E-FDDC-C3B1-B2741FED94FE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441EFF3-8547-447E-A6B6-AA82E1C16EE0}" type="datetime1">
              <a:rPr lang="en-US" altLang="en-US" smtClean="0">
                <a:latin typeface="Garamond" panose="02020404030301010803" pitchFamily="18" charset="0"/>
              </a:rPr>
              <a:t>9/12/2022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8201" name="TextBox 10">
            <a:extLst>
              <a:ext uri="{FF2B5EF4-FFF2-40B4-BE49-F238E27FC236}">
                <a16:creationId xmlns:a16="http://schemas.microsoft.com/office/drawing/2014/main" id="{6E3BE563-10CB-0134-BDFA-5406AC74E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030538"/>
            <a:ext cx="223971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1600" dirty="0"/>
              <a:t>Constant variance?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600" dirty="0"/>
              <a:t>Outliers?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600" dirty="0"/>
              <a:t>Functional </a:t>
            </a:r>
            <a:r>
              <a:rPr lang="en-US" altLang="en-US" sz="1600" dirty="0" err="1"/>
              <a:t>depen</a:t>
            </a:r>
            <a:r>
              <a:rPr lang="en-US" altLang="en-US" sz="1600" dirty="0"/>
              <a:t>-</a:t>
            </a:r>
            <a:br>
              <a:rPr lang="en-US" altLang="en-US" sz="1600" dirty="0"/>
            </a:br>
            <a:r>
              <a:rPr lang="en-US" altLang="en-US" sz="1600" dirty="0" err="1"/>
              <a:t>dence</a:t>
            </a:r>
            <a:r>
              <a:rPr lang="en-US" altLang="en-US" sz="1600" dirty="0"/>
              <a:t> on     ?</a:t>
            </a:r>
          </a:p>
        </p:txBody>
      </p:sp>
      <p:sp>
        <p:nvSpPr>
          <p:cNvPr id="8202" name="TextBox 11">
            <a:extLst>
              <a:ext uri="{FF2B5EF4-FFF2-40B4-BE49-F238E27FC236}">
                <a16:creationId xmlns:a16="http://schemas.microsoft.com/office/drawing/2014/main" id="{B353D9AC-E341-0874-1C2B-E3185EF22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9038" y="1193800"/>
            <a:ext cx="25701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1600"/>
              <a:t>Normal?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600"/>
              <a:t>Outliers?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600"/>
              <a:t>Large enough sample?</a:t>
            </a:r>
          </a:p>
        </p:txBody>
      </p:sp>
      <p:sp>
        <p:nvSpPr>
          <p:cNvPr id="8203" name="TextBox 12">
            <a:extLst>
              <a:ext uri="{FF2B5EF4-FFF2-40B4-BE49-F238E27FC236}">
                <a16:creationId xmlns:a16="http://schemas.microsoft.com/office/drawing/2014/main" id="{95CD3BAE-0A52-CDA6-9DF2-17660A6AE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193800"/>
            <a:ext cx="211307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1600" dirty="0"/>
              <a:t>Mean zero?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600" dirty="0"/>
              <a:t>Outliers?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600" dirty="0"/>
              <a:t>Functional </a:t>
            </a:r>
            <a:r>
              <a:rPr lang="en-US" altLang="en-US" sz="1600" dirty="0" err="1"/>
              <a:t>depen</a:t>
            </a:r>
            <a:r>
              <a:rPr lang="en-US" altLang="en-US" sz="1600" dirty="0"/>
              <a:t>-</a:t>
            </a:r>
            <a:br>
              <a:rPr lang="en-US" altLang="en-US" sz="1600" dirty="0"/>
            </a:br>
            <a:r>
              <a:rPr lang="en-US" altLang="en-US" sz="1600" dirty="0" err="1"/>
              <a:t>dence</a:t>
            </a:r>
            <a:r>
              <a:rPr lang="en-US" altLang="en-US" sz="1600" dirty="0"/>
              <a:t> on     ?</a:t>
            </a:r>
          </a:p>
        </p:txBody>
      </p:sp>
      <p:sp>
        <p:nvSpPr>
          <p:cNvPr id="8204" name="TextBox 13">
            <a:extLst>
              <a:ext uri="{FF2B5EF4-FFF2-40B4-BE49-F238E27FC236}">
                <a16:creationId xmlns:a16="http://schemas.microsoft.com/office/drawing/2014/main" id="{5A3564D2-27AD-BC4D-FB16-101CF3460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9038" y="3078163"/>
            <a:ext cx="219868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1600"/>
              <a:t>NE &amp; SE corners: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600"/>
              <a:t>High leverage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600"/>
              <a:t>High std resid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600" i="1"/>
              <a:t>D</a:t>
            </a:r>
            <a:r>
              <a:rPr lang="en-US" altLang="en-US" sz="1600" i="1" baseline="-25000"/>
              <a:t>i</a:t>
            </a:r>
            <a:r>
              <a:rPr lang="en-US" altLang="en-US" sz="1600"/>
              <a:t> &gt; 0.5 or so?</a:t>
            </a:r>
          </a:p>
        </p:txBody>
      </p:sp>
      <p:pic>
        <p:nvPicPr>
          <p:cNvPr id="8205" name="Picture 15">
            <a:extLst>
              <a:ext uri="{FF2B5EF4-FFF2-40B4-BE49-F238E27FC236}">
                <a16:creationId xmlns:a16="http://schemas.microsoft.com/office/drawing/2014/main" id="{7A02123B-74AD-3BF6-8F03-C502FEEF43EC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994150"/>
            <a:ext cx="1587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16">
            <a:extLst>
              <a:ext uri="{FF2B5EF4-FFF2-40B4-BE49-F238E27FC236}">
                <a16:creationId xmlns:a16="http://schemas.microsoft.com/office/drawing/2014/main" id="{37EBABCB-1130-730B-5759-9D794E23AD11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112" y="3832475"/>
            <a:ext cx="15716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18">
            <a:extLst>
              <a:ext uri="{FF2B5EF4-FFF2-40B4-BE49-F238E27FC236}">
                <a16:creationId xmlns:a16="http://schemas.microsoft.com/office/drawing/2014/main" id="{249D1AE1-EDFF-783B-92A9-4831D9DF2D54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100" y="3389313"/>
            <a:ext cx="2667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20">
            <a:extLst>
              <a:ext uri="{FF2B5EF4-FFF2-40B4-BE49-F238E27FC236}">
                <a16:creationId xmlns:a16="http://schemas.microsoft.com/office/drawing/2014/main" id="{D9E5DD08-D732-C90B-98C3-15B994A4E0DD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813" y="3700463"/>
            <a:ext cx="171450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9" name="TextBox 22">
            <a:extLst>
              <a:ext uri="{FF2B5EF4-FFF2-40B4-BE49-F238E27FC236}">
                <a16:creationId xmlns:a16="http://schemas.microsoft.com/office/drawing/2014/main" id="{DF727D55-B7C1-7DF2-EE10-DF88AFB8A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238" y="4800600"/>
            <a:ext cx="6089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/>
              <a:t>Generally these are conversation points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/>
              <a:t>Could reveal things investigator cares about!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/>
              <a:t>Otherwise, look for data collection/recording errors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/>
              <a:t>Delete data only with a good justification!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6">
            <a:extLst>
              <a:ext uri="{FF2B5EF4-FFF2-40B4-BE49-F238E27FC236}">
                <a16:creationId xmlns:a16="http://schemas.microsoft.com/office/drawing/2014/main" id="{76821948-727A-F99B-7544-F436151F78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Transformations</a:t>
            </a:r>
          </a:p>
        </p:txBody>
      </p:sp>
      <p:sp>
        <p:nvSpPr>
          <p:cNvPr id="9219" name="Content Placeholder 7">
            <a:extLst>
              <a:ext uri="{FF2B5EF4-FFF2-40B4-BE49-F238E27FC236}">
                <a16:creationId xmlns:a16="http://schemas.microsoft.com/office/drawing/2014/main" id="{ADCA1D02-FAB4-3297-AFDD-69FD7B5C727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879475"/>
            <a:ext cx="8229600" cy="4530725"/>
          </a:xfrm>
        </p:spPr>
        <p:txBody>
          <a:bodyPr/>
          <a:lstStyle/>
          <a:p>
            <a:r>
              <a:rPr lang="en-US" altLang="en-US" sz="2400" dirty="0"/>
              <a:t>Why to transform</a:t>
            </a:r>
          </a:p>
          <a:p>
            <a:pPr lvl="1"/>
            <a:r>
              <a:rPr lang="en-US" altLang="en-US" sz="2000" b="1" i="1" dirty="0"/>
              <a:t>Substantive (investigator-driven) reasons</a:t>
            </a:r>
          </a:p>
          <a:p>
            <a:pPr lvl="1"/>
            <a:r>
              <a:rPr lang="en-US" altLang="en-US" sz="2000" dirty="0"/>
              <a:t>Improving fit of data to modelling assumptions; makes formal (and informal) inference more valid</a:t>
            </a:r>
          </a:p>
          <a:p>
            <a:r>
              <a:rPr lang="en-US" altLang="en-US" sz="2400" dirty="0"/>
              <a:t>Why not to transform</a:t>
            </a:r>
          </a:p>
          <a:p>
            <a:pPr lvl="1"/>
            <a:r>
              <a:rPr lang="en-US" altLang="en-US" sz="2000" b="1" i="1" dirty="0"/>
              <a:t>Substantive (investigator-driven) reasons!</a:t>
            </a:r>
          </a:p>
          <a:p>
            <a:r>
              <a:rPr lang="en-US" altLang="en-US" sz="2400" dirty="0"/>
              <a:t>What to transform</a:t>
            </a:r>
          </a:p>
          <a:p>
            <a:pPr lvl="1"/>
            <a:r>
              <a:rPr lang="en-US" altLang="en-US" sz="2000" dirty="0"/>
              <a:t>X: often trying to reduce leverage; normality is an </a:t>
            </a:r>
            <a:r>
              <a:rPr lang="en-US" altLang="en-US" sz="2000" b="1" i="1" u="sng" dirty="0"/>
              <a:t>informal</a:t>
            </a:r>
            <a:r>
              <a:rPr lang="en-US" altLang="en-US" sz="2000" dirty="0"/>
              <a:t> target</a:t>
            </a:r>
          </a:p>
          <a:p>
            <a:pPr lvl="1"/>
            <a:r>
              <a:rPr lang="en-US" altLang="en-US" sz="2000" dirty="0"/>
              <a:t>Y: really trying to improve distribution of       , but access is indirect</a:t>
            </a:r>
          </a:p>
          <a:p>
            <a:pPr lvl="1"/>
            <a:r>
              <a:rPr lang="en-US" altLang="en-US" sz="2000" dirty="0"/>
              <a:t>X and/or Y: linearity wrong; improve functional form </a:t>
            </a:r>
            <a:r>
              <a:rPr lang="en-US" altLang="en-US" sz="2000" i="1" dirty="0"/>
              <a:t>y= f(x)</a:t>
            </a:r>
            <a:r>
              <a:rPr lang="en-US" altLang="en-US" sz="2000" dirty="0"/>
              <a:t>  </a:t>
            </a:r>
          </a:p>
          <a:p>
            <a:r>
              <a:rPr lang="en-US" altLang="en-US" sz="2400" dirty="0"/>
              <a:t>How to transform</a:t>
            </a:r>
          </a:p>
          <a:p>
            <a:pPr lvl="1"/>
            <a:r>
              <a:rPr lang="en-US" altLang="en-US" sz="2000" dirty="0"/>
              <a:t>We will concentrate on power-function methods for now</a:t>
            </a:r>
          </a:p>
          <a:p>
            <a:pPr lvl="1"/>
            <a:r>
              <a:rPr lang="en-US" altLang="en-US" sz="2000" dirty="0"/>
              <a:t>Nonparametric function estimation (e.g. gam() in R) provides another approach</a:t>
            </a:r>
          </a:p>
        </p:txBody>
      </p:sp>
      <p:sp>
        <p:nvSpPr>
          <p:cNvPr id="9220" name="Slide Number Placeholder 4">
            <a:extLst>
              <a:ext uri="{FF2B5EF4-FFF2-40B4-BE49-F238E27FC236}">
                <a16:creationId xmlns:a16="http://schemas.microsoft.com/office/drawing/2014/main" id="{B2FD9866-9377-AF1F-3717-59106902F2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28C9E78-F2E8-4916-9523-BB96944282DD}" type="slidenum">
              <a:rPr lang="en-US" altLang="en-US" smtClean="0">
                <a:latin typeface="Garamond" panose="02020404030301010803" pitchFamily="18" charset="0"/>
              </a:rPr>
              <a:pPr/>
              <a:t>5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9221" name="Date Placeholder 5">
            <a:extLst>
              <a:ext uri="{FF2B5EF4-FFF2-40B4-BE49-F238E27FC236}">
                <a16:creationId xmlns:a16="http://schemas.microsoft.com/office/drawing/2014/main" id="{D013F4C2-1C5F-966B-3012-55094338D4EA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7305917-8457-477D-9B4F-19B013641B41}" type="datetime1">
              <a:rPr lang="en-US" altLang="en-US" smtClean="0">
                <a:latin typeface="Garamond" panose="02020404030301010803" pitchFamily="18" charset="0"/>
              </a:rPr>
              <a:t>9/12/2022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9222" name="Picture 9">
            <a:extLst>
              <a:ext uri="{FF2B5EF4-FFF2-40B4-BE49-F238E27FC236}">
                <a16:creationId xmlns:a16="http://schemas.microsoft.com/office/drawing/2014/main" id="{B11652F5-934E-0142-3E2D-CF18799E3ED9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057650"/>
            <a:ext cx="2317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71A4C-6603-5B73-A56E-D43FF0181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Approach in HW01 Solutions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DE2886-3577-48DB-5D9C-5DF13EB0F3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4987925"/>
              </a:xfrm>
            </p:spPr>
            <p:txBody>
              <a:bodyPr/>
              <a:lstStyle/>
              <a:p>
                <a:r>
                  <a:rPr lang="en-US" sz="2400" dirty="0"/>
                  <a:t>In the solutions to HW01, I recommended trying each of these approaches:</a:t>
                </a:r>
              </a:p>
              <a:p>
                <a:pPr lvl="1"/>
                <a:r>
                  <a:rPr lang="en-US" sz="2000" dirty="0"/>
                  <a:t>For all the variables (y as well as the x’s), find any that are asymmetric (skewed) and transform each one to make it more symmetric</a:t>
                </a:r>
              </a:p>
              <a:p>
                <a:pPr marL="0" indent="0">
                  <a:buNone/>
                </a:pPr>
                <a:r>
                  <a:rPr lang="en-US" sz="2400" dirty="0"/>
                  <a:t>    OR</a:t>
                </a:r>
              </a:p>
              <a:p>
                <a:pPr lvl="1"/>
                <a:r>
                  <a:rPr lang="en-US" sz="2000" dirty="0"/>
                  <a:t>Use the scatterplot matrix to find x’s that are nonlinearly related to y, and then transform the x so that it is more linearly related to y.</a:t>
                </a:r>
              </a:p>
              <a:p>
                <a:r>
                  <a:rPr lang="en-US" sz="2400" dirty="0"/>
                  <a:t>These are a heuristic one-variable-at-a-time approach to the more general recommendations in this lecture.</a:t>
                </a:r>
              </a:p>
              <a:p>
                <a:pPr lvl="1"/>
                <a:r>
                  <a:rPr lang="en-US" sz="2000" dirty="0"/>
                  <a:t>They often get you pretty far, and are almost always worth a try.</a:t>
                </a:r>
              </a:p>
              <a:p>
                <a:pPr lvl="1"/>
                <a:r>
                  <a:rPr lang="en-US" sz="2000" dirty="0"/>
                  <a:t>Limit yourself to simple transformations: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ra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…</m:t>
                    </m:r>
                  </m:oMath>
                </a14:m>
                <a:endParaRPr lang="en-US" sz="2000" dirty="0"/>
              </a:p>
              <a:p>
                <a:r>
                  <a:rPr lang="en-US" sz="2400" dirty="0"/>
                  <a:t>Substantive (investigator) considerations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≫</m:t>
                    </m:r>
                  </m:oMath>
                </a14:m>
                <a:r>
                  <a:rPr lang="en-US" sz="2400" dirty="0"/>
                  <a:t> math, always!!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DE2886-3577-48DB-5D9C-5DF13EB0F3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4987925"/>
              </a:xfrm>
              <a:blipFill>
                <a:blip r:embed="rId2"/>
                <a:stretch>
                  <a:fillRect l="-296" t="-978" b="-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65D482-2DC6-0BEF-5381-6C76CC241B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CF40D4-96AB-4A3E-82F3-CE817A1829E3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97447-C446-522D-0474-04F702EC8DB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8F26CDEC-D45F-44BC-B2AC-87FF3FF4924B}" type="datetime1">
              <a:rPr lang="en-US" altLang="en-US" smtClean="0"/>
              <a:t>9/12/2022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30144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81DBE3E1-B65B-2F8A-AB25-8F9ABB8B24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Transformations of </a:t>
            </a:r>
            <a:r>
              <a:rPr lang="en-US" altLang="en-US" i="1"/>
              <a:t>X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97936502-38F6-639D-3B85-A946E6F2B5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3863" y="1066800"/>
            <a:ext cx="8229600" cy="4530725"/>
          </a:xfrm>
        </p:spPr>
        <p:txBody>
          <a:bodyPr/>
          <a:lstStyle/>
          <a:p>
            <a:r>
              <a:rPr lang="en-US" altLang="en-US" u="sng"/>
              <a:t>If </a:t>
            </a:r>
            <a:r>
              <a:rPr lang="en-US" altLang="en-US" i="1" u="sng"/>
              <a:t>X</a:t>
            </a:r>
            <a:r>
              <a:rPr lang="en-US" altLang="en-US" u="sng"/>
              <a:t> is discrete </a:t>
            </a:r>
            <a:r>
              <a:rPr lang="en-US" altLang="en-US"/>
              <a:t>or a design variable, there is usually no sensible transformation to make!</a:t>
            </a:r>
          </a:p>
          <a:p>
            <a:r>
              <a:rPr lang="en-US" altLang="en-US" u="sng"/>
              <a:t>If </a:t>
            </a:r>
            <a:r>
              <a:rPr lang="en-US" altLang="en-US" i="1" u="sng"/>
              <a:t>X</a:t>
            </a:r>
            <a:r>
              <a:rPr lang="en-US" altLang="en-US" u="sng"/>
              <a:t> is continuous</a:t>
            </a:r>
            <a:r>
              <a:rPr lang="en-US" altLang="en-US"/>
              <a:t>, it has an (empirical) distribution.  We might want to transform </a:t>
            </a:r>
            <a:r>
              <a:rPr lang="en-US" altLang="en-US" i="1"/>
              <a:t>X</a:t>
            </a:r>
            <a:r>
              <a:rPr lang="en-US" altLang="en-US"/>
              <a:t> for any of three reasons</a:t>
            </a:r>
          </a:p>
          <a:p>
            <a:pPr lvl="1"/>
            <a:r>
              <a:rPr lang="en-US" altLang="en-US" i="1" u="sng"/>
              <a:t>Substantive</a:t>
            </a:r>
            <a:r>
              <a:rPr lang="en-US" altLang="en-US"/>
              <a:t>: we know </a:t>
            </a:r>
            <a:r>
              <a:rPr lang="en-US" altLang="en-US" i="1"/>
              <a:t>Y</a:t>
            </a:r>
            <a:r>
              <a:rPr lang="en-US" altLang="en-US"/>
              <a:t> is a nonlinear function of </a:t>
            </a:r>
            <a:r>
              <a:rPr lang="en-US" altLang="en-US" i="1"/>
              <a:t>X</a:t>
            </a:r>
            <a:r>
              <a:rPr lang="en-US" altLang="en-US"/>
              <a:t>, or we want a particular interpretation</a:t>
            </a:r>
          </a:p>
          <a:p>
            <a:pPr lvl="1"/>
            <a:r>
              <a:rPr lang="en-US" altLang="en-US" i="1" u="sng"/>
              <a:t>Leverage</a:t>
            </a:r>
            <a:r>
              <a:rPr lang="en-US" altLang="en-US"/>
              <a:t>: bring the (empirical) distribution of </a:t>
            </a:r>
            <a:r>
              <a:rPr lang="en-US" altLang="en-US" i="1"/>
              <a:t>X</a:t>
            </a:r>
            <a:r>
              <a:rPr lang="en-US" altLang="en-US"/>
              <a:t> closer to normality; reduces high-leverage points </a:t>
            </a:r>
          </a:p>
          <a:p>
            <a:pPr lvl="1"/>
            <a:r>
              <a:rPr lang="en-US" altLang="en-US" i="1" u="sng"/>
              <a:t>Functional</a:t>
            </a:r>
            <a:r>
              <a:rPr lang="en-US" altLang="en-US"/>
              <a:t>: </a:t>
            </a:r>
            <a:r>
              <a:rPr lang="en-US" altLang="en-US" i="1"/>
              <a:t>y = f(X) </a:t>
            </a:r>
            <a:r>
              <a:rPr lang="en-US" altLang="en-US"/>
              <a:t>is not linear and we want to find a better functional form for </a:t>
            </a:r>
            <a:r>
              <a:rPr lang="en-US" altLang="en-US" i="1"/>
              <a:t>f()</a:t>
            </a: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760ECF32-BD55-CF5A-CCEA-7E52FB1C8E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4165136-F433-470F-BEB8-96269A086DD6}" type="slidenum">
              <a:rPr lang="en-US" altLang="en-US" smtClean="0">
                <a:latin typeface="Garamond" panose="02020404030301010803" pitchFamily="18" charset="0"/>
              </a:rPr>
              <a:pPr/>
              <a:t>7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0245" name="Date Placeholder 4">
            <a:extLst>
              <a:ext uri="{FF2B5EF4-FFF2-40B4-BE49-F238E27FC236}">
                <a16:creationId xmlns:a16="http://schemas.microsoft.com/office/drawing/2014/main" id="{95E654D0-4441-54CD-84FE-2D3F2ADA833F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CF75F45-7E77-4C60-B7F1-DB01FACFDD1A}" type="datetime1">
              <a:rPr lang="en-US" altLang="en-US" smtClean="0">
                <a:latin typeface="Garamond" panose="02020404030301010803" pitchFamily="18" charset="0"/>
              </a:rPr>
              <a:t>9/12/2022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B785C108-7D6B-F68F-E24D-8B33F989D3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u="sng"/>
              <a:t>Substantive</a:t>
            </a:r>
            <a:r>
              <a:rPr lang="en-US" altLang="en-US"/>
              <a:t> Transformation of </a:t>
            </a:r>
            <a:r>
              <a:rPr lang="en-US" altLang="en-US" i="1"/>
              <a:t>X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2A23ADFF-7681-7B55-574C-E67C4DBBB5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4530725"/>
          </a:xfrm>
        </p:spPr>
        <p:txBody>
          <a:bodyPr/>
          <a:lstStyle/>
          <a:p>
            <a:r>
              <a:rPr lang="en-US" altLang="en-US"/>
              <a:t>There might be substantive knowledge.  </a:t>
            </a:r>
          </a:p>
          <a:p>
            <a:pPr lvl="1"/>
            <a:r>
              <a:rPr lang="en-US" altLang="en-US"/>
              <a:t>E.g. in physics if </a:t>
            </a:r>
            <a:r>
              <a:rPr lang="en-US" altLang="en-US" i="1"/>
              <a:t>Y</a:t>
            </a:r>
            <a:r>
              <a:rPr lang="en-US" altLang="en-US"/>
              <a:t> is the intensity of an effect at distance </a:t>
            </a:r>
            <a:r>
              <a:rPr lang="en-US" altLang="en-US" i="1"/>
              <a:t>X</a:t>
            </a:r>
            <a:r>
              <a:rPr lang="en-US" altLang="en-US"/>
              <a:t>, often an inverse-square law applies, so we might replace </a:t>
            </a:r>
            <a:r>
              <a:rPr lang="en-US" altLang="en-US" i="1"/>
              <a:t>X</a:t>
            </a:r>
            <a:r>
              <a:rPr lang="en-US" altLang="en-US"/>
              <a:t> with </a:t>
            </a:r>
            <a:r>
              <a:rPr lang="en-US" altLang="en-US" i="1"/>
              <a:t>X’ = 1/X</a:t>
            </a:r>
            <a:r>
              <a:rPr lang="en-US" altLang="en-US" i="1" baseline="30000"/>
              <a:t>2</a:t>
            </a:r>
            <a:r>
              <a:rPr lang="en-US" altLang="en-US" baseline="-25000"/>
              <a:t>.</a:t>
            </a:r>
          </a:p>
          <a:p>
            <a:pPr lvl="1"/>
            <a:endParaRPr lang="en-US" altLang="en-US" baseline="-25000"/>
          </a:p>
          <a:p>
            <a:r>
              <a:rPr lang="en-US" altLang="en-US"/>
              <a:t>A better interpretation might be available 	</a:t>
            </a:r>
          </a:p>
          <a:p>
            <a:pPr lvl="1"/>
            <a:r>
              <a:rPr lang="en-US" altLang="en-US"/>
              <a:t>Recenter </a:t>
            </a:r>
            <a:r>
              <a:rPr lang="en-US" altLang="en-US" i="1"/>
              <a:t>X</a:t>
            </a:r>
            <a:r>
              <a:rPr lang="en-US" altLang="en-US"/>
              <a:t> so that the intercept      is interpretable</a:t>
            </a:r>
          </a:p>
          <a:p>
            <a:pPr lvl="1"/>
            <a:r>
              <a:rPr lang="en-US" altLang="en-US"/>
              <a:t>Rescale </a:t>
            </a:r>
            <a:r>
              <a:rPr lang="en-US" altLang="en-US" i="1"/>
              <a:t>X</a:t>
            </a:r>
            <a:r>
              <a:rPr lang="en-US" altLang="en-US"/>
              <a:t> to change units of slope      (e.g. to SD’s of </a:t>
            </a:r>
            <a:r>
              <a:rPr lang="en-US" altLang="en-US" i="1"/>
              <a:t>X</a:t>
            </a:r>
            <a:r>
              <a:rPr lang="en-US" altLang="en-US"/>
              <a:t>)</a:t>
            </a:r>
          </a:p>
          <a:p>
            <a:pPr lvl="1"/>
            <a:endParaRPr lang="en-US" altLang="en-US"/>
          </a:p>
          <a:p>
            <a:r>
              <a:rPr lang="en-US" altLang="en-US"/>
              <a:t>Percent change in </a:t>
            </a:r>
            <a:r>
              <a:rPr lang="en-US" altLang="en-US" i="1"/>
              <a:t>X</a:t>
            </a:r>
            <a:r>
              <a:rPr lang="en-US" altLang="en-US"/>
              <a:t> matters more than additive change: logarithms…</a:t>
            </a:r>
          </a:p>
          <a:p>
            <a:pPr lvl="2"/>
            <a:endParaRPr lang="en-US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3A6E5227-E88E-1868-4D92-A400FC0E1E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A420DF0-9BEF-46A3-AAE9-184354A14AE3}" type="slidenum">
              <a:rPr lang="en-US" altLang="en-US" smtClean="0">
                <a:latin typeface="Garamond" panose="02020404030301010803" pitchFamily="18" charset="0"/>
              </a:rPr>
              <a:pPr/>
              <a:t>8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1269" name="Date Placeholder 4">
            <a:extLst>
              <a:ext uri="{FF2B5EF4-FFF2-40B4-BE49-F238E27FC236}">
                <a16:creationId xmlns:a16="http://schemas.microsoft.com/office/drawing/2014/main" id="{BE44912C-4416-852D-10C0-C1614DB9C6C1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1B82C65-5614-46C8-A9F7-EF2069CA4565}" type="datetime1">
              <a:rPr lang="en-US" altLang="en-US" smtClean="0">
                <a:latin typeface="Garamond" panose="02020404030301010803" pitchFamily="18" charset="0"/>
              </a:rPr>
              <a:t>9/12/2022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11270" name="Picture 6">
            <a:extLst>
              <a:ext uri="{FF2B5EF4-FFF2-40B4-BE49-F238E27FC236}">
                <a16:creationId xmlns:a16="http://schemas.microsoft.com/office/drawing/2014/main" id="{795F4182-1CED-2BAD-7313-A492331E030E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950" y="3789363"/>
            <a:ext cx="2984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8">
            <a:extLst>
              <a:ext uri="{FF2B5EF4-FFF2-40B4-BE49-F238E27FC236}">
                <a16:creationId xmlns:a16="http://schemas.microsoft.com/office/drawing/2014/main" id="{A665A2E0-5D13-522F-5646-C6E19251000D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25" y="4265613"/>
            <a:ext cx="287338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9FAF9407-EB77-42B8-E8FA-FB5E565D6D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763000" cy="1139825"/>
          </a:xfrm>
        </p:spPr>
        <p:txBody>
          <a:bodyPr/>
          <a:lstStyle/>
          <a:p>
            <a:r>
              <a:rPr lang="en-US" altLang="en-US"/>
              <a:t>A </a:t>
            </a:r>
            <a:r>
              <a:rPr lang="en-US" altLang="en-US" u="sng"/>
              <a:t>Substantive</a:t>
            </a:r>
            <a:r>
              <a:rPr lang="en-US" altLang="en-US"/>
              <a:t> reason for log transform: effect of percent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F950F-9C01-42FC-AA78-ABB537D39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0988"/>
            <a:ext cx="8382000" cy="4530725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For the model                              :</a:t>
            </a:r>
          </a:p>
          <a:p>
            <a:pPr>
              <a:defRPr/>
            </a:pPr>
            <a:endParaRPr lang="en-US" sz="3200" dirty="0"/>
          </a:p>
          <a:p>
            <a:pPr>
              <a:defRPr/>
            </a:pPr>
            <a:endParaRPr lang="en-US" sz="3200" dirty="0"/>
          </a:p>
          <a:p>
            <a:pPr>
              <a:defRPr/>
            </a:pPr>
            <a:r>
              <a:rPr lang="en-US" sz="3200" dirty="0"/>
              <a:t>For the model                                       :</a:t>
            </a:r>
          </a:p>
          <a:p>
            <a:pPr>
              <a:defRPr/>
            </a:pPr>
            <a:endParaRPr lang="en-US" sz="3200" dirty="0"/>
          </a:p>
          <a:p>
            <a:pPr>
              <a:defRPr/>
            </a:pPr>
            <a:endParaRPr lang="en-US" sz="3200" dirty="0"/>
          </a:p>
          <a:p>
            <a:pPr>
              <a:defRPr/>
            </a:pPr>
            <a:endParaRPr lang="en-US" sz="32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3200" dirty="0"/>
              <a:t>(0.01)     is the change in E[</a:t>
            </a:r>
            <a:r>
              <a:rPr lang="en-US" sz="3200" i="1" dirty="0"/>
              <a:t>y</a:t>
            </a:r>
            <a:r>
              <a:rPr lang="en-US" sz="3200" dirty="0"/>
              <a:t>] for a 1% change in </a:t>
            </a:r>
            <a:r>
              <a:rPr lang="en-US" sz="3200" i="1" dirty="0"/>
              <a:t>x</a:t>
            </a:r>
            <a:r>
              <a:rPr lang="en-US" sz="3200" dirty="0"/>
              <a:t>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3200" dirty="0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70CB5DFF-3A4E-4C55-BDC5-D0CCF7255C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E80D637-112E-49B3-8FBA-4663818F9F5D}" type="slidenum">
              <a:rPr lang="en-US" altLang="en-US" smtClean="0">
                <a:latin typeface="Garamond" panose="02020404030301010803" pitchFamily="18" charset="0"/>
              </a:rPr>
              <a:pPr/>
              <a:t>9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2293" name="Date Placeholder 4">
            <a:extLst>
              <a:ext uri="{FF2B5EF4-FFF2-40B4-BE49-F238E27FC236}">
                <a16:creationId xmlns:a16="http://schemas.microsoft.com/office/drawing/2014/main" id="{DA5FE89A-513B-C82D-6D47-C5A0A9ED73CE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F812689-B04A-4B2E-A824-5BDFD322932D}" type="datetime1">
              <a:rPr lang="en-US" altLang="en-US" smtClean="0">
                <a:latin typeface="Garamond" panose="02020404030301010803" pitchFamily="18" charset="0"/>
              </a:rPr>
              <a:t>9/12/2022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12294" name="Picture 5">
            <a:extLst>
              <a:ext uri="{FF2B5EF4-FFF2-40B4-BE49-F238E27FC236}">
                <a16:creationId xmlns:a16="http://schemas.microsoft.com/office/drawing/2014/main" id="{D7953ABF-8202-EDF1-893B-E36508F3C68D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75" y="2281238"/>
            <a:ext cx="478155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21">
            <a:extLst>
              <a:ext uri="{FF2B5EF4-FFF2-40B4-BE49-F238E27FC236}">
                <a16:creationId xmlns:a16="http://schemas.microsoft.com/office/drawing/2014/main" id="{3802090F-EDE2-3D21-894E-791185035208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3990975"/>
            <a:ext cx="7150100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28">
            <a:extLst>
              <a:ext uri="{FF2B5EF4-FFF2-40B4-BE49-F238E27FC236}">
                <a16:creationId xmlns:a16="http://schemas.microsoft.com/office/drawing/2014/main" id="{92B324DD-D91A-C41C-026F-997E69A50332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91200"/>
            <a:ext cx="3619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TextBox 29">
            <a:extLst>
              <a:ext uri="{FF2B5EF4-FFF2-40B4-BE49-F238E27FC236}">
                <a16:creationId xmlns:a16="http://schemas.microsoft.com/office/drawing/2014/main" id="{2E200FB2-FD9F-03E8-80E4-0D9D79993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1500" y="4724400"/>
            <a:ext cx="373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/>
              <a:t>(*)</a:t>
            </a:r>
          </a:p>
        </p:txBody>
      </p:sp>
      <p:sp>
        <p:nvSpPr>
          <p:cNvPr id="12298" name="TextBox 30">
            <a:extLst>
              <a:ext uri="{FF2B5EF4-FFF2-40B4-BE49-F238E27FC236}">
                <a16:creationId xmlns:a16="http://schemas.microsoft.com/office/drawing/2014/main" id="{F8E5190C-72CA-67AF-FF82-B1951F42E7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6294438"/>
            <a:ext cx="41767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/>
              <a:t>(*) Since </a:t>
            </a:r>
            <a:r>
              <a:rPr lang="en-US" altLang="en-US" sz="1400" i="1"/>
              <a:t>log(1+x) = x – x</a:t>
            </a:r>
            <a:r>
              <a:rPr lang="en-US" altLang="en-US" sz="1400" i="1" baseline="30000"/>
              <a:t>2</a:t>
            </a:r>
            <a:r>
              <a:rPr lang="en-US" altLang="en-US" sz="1400" i="1"/>
              <a:t>/2 +/- … </a:t>
            </a:r>
            <a:r>
              <a:rPr lang="en-US" altLang="en-US" sz="1400"/>
              <a:t>(Taylor series)</a:t>
            </a:r>
          </a:p>
          <a:p>
            <a:r>
              <a:rPr lang="en-US" altLang="en-US" sz="1400"/>
              <a:t>See also “log xform and percent interpretation.pdf”</a:t>
            </a:r>
          </a:p>
        </p:txBody>
      </p:sp>
      <p:pic>
        <p:nvPicPr>
          <p:cNvPr id="12299" name="Picture 3">
            <a:extLst>
              <a:ext uri="{FF2B5EF4-FFF2-40B4-BE49-F238E27FC236}">
                <a16:creationId xmlns:a16="http://schemas.microsoft.com/office/drawing/2014/main" id="{CDFDE048-A4D2-0F52-C4ED-895ABBFCE8DD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25" y="1708150"/>
            <a:ext cx="2670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14">
            <a:extLst>
              <a:ext uri="{FF2B5EF4-FFF2-40B4-BE49-F238E27FC236}">
                <a16:creationId xmlns:a16="http://schemas.microsoft.com/office/drawing/2014/main" id="{4A16C8F6-A387-1A8F-DC4A-8C4341455CD3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350" y="3446463"/>
            <a:ext cx="3492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5D3BDEF-8C2F-906B-8F94-374687DE38A7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553200" y="2294443"/>
            <a:ext cx="1615502" cy="738664"/>
          </a:xfrm>
          <a:prstGeom prst="rect">
            <a:avLst/>
          </a:prstGeom>
          <a:blipFill>
            <a:blip r:embed="rId13"/>
            <a:stretch>
              <a:fillRect l="-749" b="-6452"/>
            </a:stretch>
          </a:blipFill>
          <a:ln>
            <a:solidFill>
              <a:srgbClr val="FF0000"/>
            </a:solidFill>
          </a:ln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A6DAB1C-7750-0A9E-854C-F1947F5CD41E}"/>
              </a:ext>
            </a:extLst>
          </p:cNvPr>
          <p:cNvCxnSpPr/>
          <p:nvPr/>
        </p:nvCxnSpPr>
        <p:spPr>
          <a:xfrm flipH="1">
            <a:off x="5257800" y="2667000"/>
            <a:ext cx="1295400" cy="457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E03C84C-1B75-0A0E-0FAA-6C7FD53936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75" y="2281238"/>
            <a:ext cx="1616075" cy="6461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FF0000"/>
                </a:solidFill>
              </a:rPr>
              <a:t>We consider a small change in x, instead of a 1 unit change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E4726C3-5506-99D8-DE07-E9E075C4A868}"/>
              </a:ext>
            </a:extLst>
          </p:cNvPr>
          <p:cNvCxnSpPr>
            <a:cxnSpLocks/>
            <a:stCxn id="26" idx="3"/>
          </p:cNvCxnSpPr>
          <p:nvPr/>
        </p:nvCxnSpPr>
        <p:spPr>
          <a:xfrm>
            <a:off x="1885950" y="2605088"/>
            <a:ext cx="1771650" cy="13858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747EC637-680B-F9CE-C785-E2F52CAB1009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14050" y="3991560"/>
            <a:ext cx="1262350" cy="461665"/>
          </a:xfrm>
          <a:prstGeom prst="rect">
            <a:avLst/>
          </a:prstGeom>
          <a:blipFill>
            <a:blip r:embed="rId14"/>
            <a:stretch>
              <a:fillRect t="-1282" b="-6410"/>
            </a:stretch>
          </a:blipFill>
          <a:ln>
            <a:solidFill>
              <a:srgbClr val="FF0000"/>
            </a:solidFill>
          </a:ln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5CF9A31-B564-C741-98C3-CD6CEBF3F5E6}"/>
              </a:ext>
            </a:extLst>
          </p:cNvPr>
          <p:cNvCxnSpPr>
            <a:cxnSpLocks/>
          </p:cNvCxnSpPr>
          <p:nvPr/>
        </p:nvCxnSpPr>
        <p:spPr>
          <a:xfrm>
            <a:off x="1682750" y="4192588"/>
            <a:ext cx="831850" cy="1219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63AD9A89-FD16-AB56-F659-D3F2263B546D}"/>
              </a:ext>
            </a:extLst>
          </p:cNvPr>
          <p:cNvSpPr/>
          <p:nvPr/>
        </p:nvSpPr>
        <p:spPr>
          <a:xfrm>
            <a:off x="533400" y="5715000"/>
            <a:ext cx="8153400" cy="4476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BRIAN@SKGPMENFUVWXY5ML" val="3853"/>
  <p:tag name="ACCESSLIST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48.1815"/>
  <p:tag name="ORIGINALWIDTH" val="2663.667"/>
  <p:tag name="LATEXADDIN" val="\documentclass{article}&#10;\usepackage{amsmath}&#10;\pagestyle{empty}&#10;\begin{document}&#10;&#10;\begin{eqnarray*}&#10; E[y|x+1] &amp; = &amp; \beta_0 + \beta_1 (x+1) \\&#10; E[y|x] &amp; = &amp; \beta_0 + \beta_1 x \\[4pt]&#10;\Delta E[y] = E[y|x+1] - E[y|x] &amp;= &amp; \beta_1\cdot1&#10;\end{eqnarray*}&#10;&#10;\end{document}"/>
  <p:tag name="IGUANATEXSIZE" val="30"/>
  <p:tag name="IGUANATEXCURSOR" val="2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4.8893"/>
  <p:tag name="ORIGINALWIDTH" val="3850.019"/>
  <p:tag name="LATEXADDIN" val="\documentclass{article}&#10;\usepackage{amsmath}&#10;\pagestyle{empty}&#10;\begin{document}&#10;&#10;\begin{eqnarray*}&#10; E[y|x+\Delta x] &amp; = &amp; \beta_0 + \beta_1 \log(x+\Delta x) \\&#10; E[y|x] &amp; = &amp; \beta_0 + \beta_1 \log{x} \\[4pt]&#10;\Delta E[y] = E[y|x+\Delta x] - E[y|x] &amp;= &amp; \beta_1\cdot \log\left(1 + \frac{\Delta x}{x}\right)&#10;~ \approx ~ \beta_1 \cdot \left(\frac{\Delta x}{x}\right)\\&#10;\mbox{Putting $\Delta x=0.01x$,~} \Delta E[y] &amp; \approx &amp; \beta_1(0.01)     &#10;\end{eqnarray*}&#10;&#10;\end{document}"/>
  <p:tag name="IGUANATEXSIZE" val="30"/>
  <p:tag name="IGUANATEXCURSOR" val="40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08.7364"/>
  <p:tag name="LATEXADDIN" val="\documentclass{article}&#10;\usepackage{amsmath}&#10;\pagestyle{empty}&#10;\begin{document}&#10;&#10;&#10;$\beta_1$&#10;&#10;&#10;\end{document}"/>
  <p:tag name="IGUANATEXSIZE" val="26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9857"/>
  <p:tag name="ORIGINALWIDTH" val="903.637"/>
  <p:tag name="LATEXADDIN" val="\documentclass{article}&#10;\usepackage{amsmath}&#10;\pagestyle{empty}&#10;\begin{document}&#10;&#10;$ y = \beta_0 + \beta_1 x + \epsilon$&#10;&#10;&#10;\end{document}"/>
  <p:tag name="IGUANATEXSIZE" val="32"/>
  <p:tag name="IGUANATEXCURSOR" val="11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81.852"/>
  <p:tag name="LATEXADDIN" val="\documentclass{article}&#10;\usepackage{amsmath}&#10;\pagestyle{empty}&#10;\begin{document}&#10;&#10;$ y = \beta_0 + \beta_1 \log(x) + \epsilon$&#10;&#10;&#10;\end{document}"/>
  <p:tag name="IGUANATEXSIZE" val="32"/>
  <p:tag name="IGUANATEXCURSOR" val="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.9824"/>
  <p:tag name="ORIGINALWIDTH" val="983.877"/>
  <p:tag name="LATEXADDIN" val="\documentclass{article}&#10;\usepackage{amsmath}&#10;\pagestyle{empty}&#10;\begin{document}&#10;&#10;\[&#10;Y | X \sim N(X\beta, \sigma^2)&#10;\]&#10;&#10;&#10;\end{document}"/>
  <p:tag name="IGUANATEXSIZE" val="20"/>
  <p:tag name="IGUANATEXCURSOR" val="11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6.7154"/>
  <p:tag name="ORIGINALWIDTH" val="1085.114"/>
  <p:tag name="LATEXADDIN" val="\documentclass{article}&#10;\usepackage{amsmath}&#10;\pagestyle{empty}&#10;\begin{document}&#10;&#10;&#10;\[&#10;      \log(x) = \lim_{\lambda\rightarrow0} \frac{x^{\lambda} -1}{\lambda}&#10;\]&#10;&#10;\end{document}"/>
  <p:tag name="IGUANATEXSIZE" val="30"/>
  <p:tag name="IGUANATEXCURSOR" val="10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.4533"/>
  <p:tag name="ORIGINALWIDTH" val="3433.821"/>
  <p:tag name="LATEXADDIN" val="\documentclass{article}&#10;\usepackage{amsmath}&#10;\pagestyle{empty}&#10;\begin{document}&#10;\[&#10; L(\lambda,\mu,\sigma^2) = [\lambda \cdot gm(x)^{(\lambda-1)}]^n\prod_{i=1}^n \frac{1}{\sqrt{2\pi\sigma^2}} \exp\left[-\frac12\left(\frac{x_i^\lambda - \mu}{\sigma}\right)^2\right]&#10;\]&#10;&#10;\end{document}"/>
  <p:tag name="IGUANATEXSIZE" val="30"/>
  <p:tag name="IGUANATEXCURSOR" val="12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122.9846"/>
  <p:tag name="LATEXADDIN" val="\documentclass{article}&#10;\usepackage{amsmath}&#10;\pagestyle{empty}&#10;\begin{document}&#10;&#10;&#10;$x^\lambda$&#10;&#10;\end{document}"/>
  <p:tag name="IGUANATEXSIZE" val="20"/>
  <p:tag name="IGUANATEXCURSOR" val="9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07.1991"/>
  <p:tag name="ORIGINALWIDTH" val="2988.376"/>
  <p:tag name="LATEXADDIN" val="\documentclass{article}&#10;\usepackage{amsmath}&#10;\pagestyle{empty}&#10;\begin{document}&#10;&#10;\[&#10;     \Psi_M(x,\lambda) = gm(x)^{(1-\lambda)} \cdot \frac{x^\lambda - 1}{\lambda}, ~~gm(x) = \left[\prod_{i=1}^n x_i\right]^{1/n}&#10;\]&#10;&#10;&#10;\end{document}"/>
  <p:tag name="IGUANATEXSIZE" val="26"/>
  <p:tag name="IGUANATEXCURSOR" val="9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1016.123"/>
  <p:tag name="LATEXADDIN" val="\documentclass{article}&#10;\usepackage{amsmath}&#10;\pagestyle{empty}&#10;\begin{document}&#10;&#10;\[&#10;    y_i = \beta_0 + \beta_1 x_i + \epsilon_i&#10;\]&#10;&#10;&#10;\end{document}"/>
  <p:tag name="IGUANATEXSIZE" val="30"/>
  <p:tag name="IGUANATEXCURSOR" val="13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5.4818"/>
  <p:tag name="ORIGINALWIDTH" val="2127.484"/>
  <p:tag name="LATEXADDIN" val="\documentclass{article}&#10;\usepackage{amsmath}&#10;\pagestyle{empty}&#10;\begin{document}&#10;&#10;\[&#10;    y_i = \beta_0 + \beta_1 x_i  + \beta_2 x_i^2 + \cdots  + \beta_p x^p + \epsilon_i&#10;\]&#10;&#10;&#10;\end{document}"/>
  <p:tag name="IGUANATEXSIZE" val="30"/>
  <p:tag name="IGUANATEXCURSOR" val="11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6.8879"/>
  <p:tag name="ORIGINALWIDTH" val="4200.225"/>
  <p:tag name="LATEXADDIN" val="\documentclass{article}&#10;\usepackage{amsmath}&#10;\pagestyle{empty}&#10;\begin{document}&#10;&#10;\begin{eqnarray*}&#10; E[\log(y+\Delta y)] &amp; = &amp; \beta_0 + \beta_1 (x+1) \\&#10; E[\log(y)] &amp; = &amp; \beta_0 + \beta_1 x \\[4pt]&#10;\Delta E[\log y] = E[\log(y+\Delta y)] - E[\log(y)] &amp;= &amp; \beta_1\cdot1\\&#10;\mbox{So,~}  \beta_1 ~ = ~ E[\log(y+\Delta y)] - E[\log(y)] &#10; &amp; = &amp; E\left[\log\left(1 + \frac{\Delta y}{y}\right)\right] ~ \approx ~ E\left[\frac{\Delta y}{y}\right]&#10;\end{eqnarray*}&#10;&#10;&#10;\end{document}"/>
  <p:tag name="IGUANATEXSIZE" val="30"/>
  <p:tag name="IGUANATEXCURSOR" val="33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9843"/>
  <p:tag name="ORIGINALWIDTH" val="644.1694"/>
  <p:tag name="LATEXADDIN" val="\documentclass{article}&#10;\usepackage{amsmath}&#10;\pagestyle{empty}&#10;\begin{document}&#10;&#10;&#10;\[&#10;\Delta y = y' - y&#10;\]&#10;&#10;\end{document}"/>
  <p:tag name="IGUANATEXSIZE" val="26"/>
  <p:tag name="IGUANATEXCURSOR" val="10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440.1949"/>
  <p:tag name="LATEXADDIN" val="\documentclass{article}&#10;\usepackage{amsmath}&#10;\pagestyle{empty}&#10;\begin{document}&#10;&#10;&#10;$100\times \beta_1$&#10;&#10;\end{document}"/>
  <p:tag name="IGUANATEXSIZE" val="26"/>
  <p:tag name="IGUANATEXCURSOR" val="9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62.99213"/>
  <p:tag name="LATEXADDIN" val="\documentclass{article}&#10;\usepackage{amsmath}&#10;\pagestyle{empty}&#10;\begin{document}&#10;&#10;&#10;&#10;$x$&#10;\end{document}"/>
  <p:tag name="IGUANATEXSIZE" val="20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9857"/>
  <p:tag name="ORIGINALWIDTH" val="1084.364"/>
  <p:tag name="LATEXADDIN" val="\documentclass{article}&#10;\usepackage{amsmath}&#10;\pagestyle{empty}&#10;\begin{document}&#10;&#10;&#10;$ \log y = \beta_0 + \beta_1 x + \epsilon$&#10;&#10;\end{document}"/>
  <p:tag name="IGUANATEXSIZE" val="20"/>
  <p:tag name="IGUANATEXCURSOR" val="11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9857"/>
  <p:tag name="ORIGINALWIDTH" val="719.91"/>
  <p:tag name="OUTPUTTYPE" val="PNG"/>
  <p:tag name="IGUANATEXVERSION" val="160"/>
  <p:tag name="LATEXADDIN" val="\documentclass{article}&#10;\usepackage{amsmath}&#10;\pagestyle{empty}&#10;\begin{document}&#10;&#10;&#10;$y_i = X_i\beta + \epsilon_i$&#10;&#10;\end{document}"/>
  <p:tag name="IGUANATEXSIZE" val="30"/>
  <p:tag name="IGUANATEXCURSOR" val="9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8.7327"/>
  <p:tag name="ORIGINALWIDTH" val="748.4064"/>
  <p:tag name="OUTPUTTYPE" val="PNG"/>
  <p:tag name="IGUANATEXVERSION" val="160"/>
  <p:tag name="LATEXADDIN" val="\documentclass{article}&#10;\usepackage{amsmath}&#10;\pagestyle{empty}&#10;\begin{document}&#10;&#10;&#10;$y_i^\lambda = X_i \beta + \epsilon_i$&#10;&#10;\end{document}"/>
  <p:tag name="IGUANATEXSIZE" val="30"/>
  <p:tag name="IGUANATEXCURSOR" val="9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75.74055"/>
  <p:tag name="LATEXADDIN" val="\documentclass{article}&#10;\usepackage{amsmath}&#10;\pagestyle{empty}&#10;\begin{document}&#10;&#10;&#10;$\epsilon_i$&#10;&#10;\end{document}"/>
  <p:tag name="IGUANATEXSIZE" val="20"/>
  <p:tag name="IGUANATEXCURSOR" val="9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88.48898"/>
  <p:tag name="LATEXADDIN" val="\documentclass{article}&#10;\usepackage{amsmath}&#10;\pagestyle{empty}&#10;\begin{document}&#10;&#10;$\hat y_i$&#10;&#10;&#10;\end{document}"/>
  <p:tag name="IGUANATEXSIZE" val="16"/>
  <p:tag name="IGUANATEXCURSOR" val="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83.23961"/>
  <p:tag name="LATEXADDIN" val="\documentclass{article}&#10;\usepackage{amsmath}&#10;\pagestyle{empty}&#10;\begin{document}&#10;&#10;$\hat e_i$&#10;&#10;&#10;\end{document}"/>
  <p:tag name="IGUANATEXSIZE" val="30"/>
  <p:tag name="IGUANATEXCURSOR" val="8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8.7327"/>
  <p:tag name="ORIGINALWIDTH" val="1452.568"/>
  <p:tag name="OUTPUTTYPE" val="PNG"/>
  <p:tag name="IGUANATEXVERSION" val="160"/>
  <p:tag name="LATEXADDIN" val="\documentclass{article}&#10;\usepackage{amsmath}&#10;\pagestyle{empty}&#10;\begin{document}&#10;&#10;\sf&#10;$y_i^\lambda - X_i\beta$ instead of $x_i^\lambda - \mu$&#10;&#10;\end{document}"/>
  <p:tag name="IGUANATEXSIZE" val="30"/>
  <p:tag name="IGUANATEXCURSOR" val="10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2336"/>
  <p:tag name="ORIGINALWIDTH" val="117.7353"/>
  <p:tag name="LATEXADDIN" val="\documentclass{article}&#10;\usepackage{amsmath}&#10;\pagestyle{empty}&#10;\begin{document}&#10;&#10;&#10;$y^\lambda$&#10;&#10;\end{document}"/>
  <p:tag name="IGUANATEXSIZE" val="20"/>
  <p:tag name="IGUANATEXCURSOR" val="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484.4395"/>
  <p:tag name="LATEXADDIN" val="\documentclass{article}&#10;\usepackage{amsmath}&#10;\pagestyle{empty}&#10;\begin{document}&#10;&#10;&#10;$\Psi_M(x,\lambda)$&#10;&#10;\end{document}"/>
  <p:tag name="IGUANATEXSIZE" val="20"/>
  <p:tag name="IGUANATEXCURSOR" val="10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426.322"/>
  <p:tag name="LATEXADDIN" val="\documentclass{article}&#10;\usepackage{amsmath}&#10;\pagestyle{empty}&#10;\begin{document}&#10;&#10;$g(y) \approx g(\mu) + g'(\mu) (y-\mu)$&#10;&#10;&#10;\end{document}"/>
  <p:tag name="IGUANATEXSIZE" val="30"/>
  <p:tag name="IGUANATEXCURSOR" val="8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2778.403"/>
  <p:tag name="OUTPUTTYPE" val="PNG"/>
  <p:tag name="IGUANATEXVERSION" val="160"/>
  <p:tag name="LATEXADDIN" val="\documentclass{article}&#10;\usepackage{amsmath}&#10;\pagestyle{empty}&#10;\begin{document}&#10;&#10;$\mbox{Var}(Y^*) \approx \mbox{Var}(g(\mu) + g'(\mu)&#10;(Y-\mu)) = [g'(\mu)]^2h(\mu)$&#10;&#10;&#10;\end{document}"/>
  <p:tag name="IGUANATEXSIZE" val="30"/>
  <p:tag name="IGUANATEXCURSOR" val="9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2.7109"/>
  <p:tag name="ORIGINALWIDTH" val="2494.188"/>
  <p:tag name="LATEXADDIN" val="\documentclass{article}&#10;\usepackage{amsmath}&#10;\pagestyle{empty}&#10;\begin{document}&#10;&#10;\[&#10;g'(\mu) ~ = ~ \frac{C}{\sqrt{h(\mu)}}; ~~~&#10;\mbox{\sf so}~~ g(\mu) ~ = ~ \int \frac{C}{\sqrt{h(\mu)}}\,d\mu&#10;\]&#10;&#10;&#10;\end{document}"/>
  <p:tag name="IGUANATEXSIZE" val="30"/>
  <p:tag name="IGUANATEXCURSOR" val="18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9625"/>
  <p:tag name="ORIGINALWIDTH" val="1259.843"/>
  <p:tag name="LATEXADDIN" val="\documentclass{article}&#10;\usepackage{amsmath}&#10;\pagestyle{empty}&#10;\begin{document}&#10;&#10;&#10;\[&#10;g(\mu) = \int \frac{C}{\sqrt{\mu}}\,d\mu \propto \sqrt{\mu}&#10;\]&#10;&#10;\end{document}"/>
  <p:tag name="IGUANATEXSIZE" val="30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23.4346"/>
  <p:tag name="LATEXADDIN" val="\documentclass{article}&#10;\usepackage{amsmath}&#10;\pagestyle{empty}&#10;\begin{document}&#10;&#10;$Y^* = \sqrt{Y}$&#10;&#10;&#10;\end{document}"/>
  <p:tag name="IGUANATEXSIZE" val="30"/>
  <p:tag name="IGUANATEXCURSOR" val="9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110.9861"/>
  <p:tag name="LATEXADDIN" val="\documentclass{article}&#10;\usepackage{amsmath}&#10;\pagestyle{empty}&#10;\begin{document}&#10;&#10;$\Rightarrow$&#10;&#10;&#10;\end{document}"/>
  <p:tag name="IGUANATEXSIZE" val="30"/>
  <p:tag name="IGUANATEXCURSOR" val="9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88.48898"/>
  <p:tag name="LATEXADDIN" val="\documentclass{article}&#10;\usepackage{amsmath}&#10;\pagestyle{empty}&#10;\begin{document}&#10;&#10;$\hat y_i$&#10;&#10;&#10;\end{document}"/>
  <p:tag name="IGUANATEXSIZE" val="16"/>
  <p:tag name="IGUANATEXCURSOR" val="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175.103"/>
  <p:tag name="LATEXADDIN" val="\documentclass{article}&#10;\usepackage{amsmath}&#10;\pagestyle{empty}&#10;\begin{document}&#10;&#10;&#10;$y_i = g(\beta_0 + \beta_1 x_i + \epsilon_i)$&#10;&#10;\end{document}"/>
  <p:tag name="IGUANATEXSIZE" val="30"/>
  <p:tag name="IGUANATEXCURSOR" val="12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3.4833"/>
  <p:tag name="ORIGINALWIDTH" val="1274.841"/>
  <p:tag name="LATEXADDIN" val="\documentclass{article}&#10;\usepackage{amsmath}&#10;\pagestyle{empty}&#10;\begin{document}&#10;&#10;$ g^{-1}(y) = \beta_0 + \beta_1 x_i + \epsilon_i$&#10;&#10;&#10;\end{document}"/>
  <p:tag name="IGUANATEXSIZE" val="30"/>
  <p:tag name="IGUANATEXCURSOR" val="13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88.48898"/>
  <p:tag name="LATEXADDIN" val="\documentclass{article}&#10;\usepackage{amsmath}&#10;\pagestyle{empty}&#10;\begin{document}&#10;&#10;$\hat y_i$&#10;&#10;&#10;\end{document}"/>
  <p:tag name="IGUANATEXSIZE" val="30"/>
  <p:tag name="IGUANATEXCURSOR" val="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88.48898"/>
  <p:tag name="LATEXADDIN" val="\documentclass{article}&#10;\usepackage{amsmath}&#10;\pagestyle{empty}&#10;\begin{document}&#10;&#10;&#10;$y_i$&#10;&#10;\end{document}"/>
  <p:tag name="IGUANATEXSIZE" val="20"/>
  <p:tag name="IGUANATEXCURSOR" val="8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88.48898"/>
  <p:tag name="LATEXADDIN" val="\documentclass{article}&#10;\usepackage{amsmath}&#10;\pagestyle{empty}&#10;\begin{document}&#10;&#10;$\hat y_i$&#10;&#10;&#10;\end{document}"/>
  <p:tag name="IGUANATEXSIZE" val="30"/>
  <p:tag name="IGUANATEXCURSOR" val="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1016.123"/>
  <p:tag name="LATEXADDIN" val="\documentclass{article}&#10;\usepackage{amsmath}&#10;\pagestyle{empty}&#10;\begin{document}&#10;&#10;&#10;$y_i = \beta_0 + \beta_1 x_i + \epsilon_i$&#10;&#10;\end{document}"/>
  <p:tag name="IGUANATEXSIZE" val="30"/>
  <p:tag name="IGUANATEXCURSOR" val="12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88.48898"/>
  <p:tag name="LATEXADDIN" val="\documentclass{article}&#10;\usepackage{amsmath}&#10;\pagestyle{empty}&#10;\begin{document}&#10;&#10;&#10;$\hat y_i$&#10;&#10;\end{document}"/>
  <p:tag name="IGUANATEXSIZE" val="20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88.48898"/>
  <p:tag name="LATEXADDIN" val="\documentclass{article}&#10;\usepackage{amsmath}&#10;\pagestyle{empty}&#10;\begin{document}&#10;&#10;$y_i$&#10;&#10;&#10;&#10;\end{document}"/>
  <p:tag name="IGUANATEXSIZE" val="42"/>
  <p:tag name="IGUANATEXCURSOR" val="8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62.24221"/>
  <p:tag name="LATEXADDIN" val="\documentclass{article}&#10;\usepackage{amsmath}&#10;\pagestyle{empty}&#10;\begin{document}&#10;&#10;&#10;$\lambda$&#10;&#10;&#10;\end{document}"/>
  <p:tag name="IGUANATEXSIZE" val="20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8.7327"/>
  <p:tag name="ORIGINALWIDTH" val="117.7353"/>
  <p:tag name="LATEXADDIN" val="\documentclass{article}&#10;\usepackage{amsmath}&#10;\pagestyle{empty}&#10;\begin{document}&#10;&#10;&#10;$y_i^\lambda$&#10;&#10;\end{document}"/>
  <p:tag name="IGUANATEXSIZE" val="28"/>
  <p:tag name="IGUANATEXCURSOR" val="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131.2336"/>
  <p:tag name="LATEXADDIN" val="\documentclass{article}&#10;\usepackage{amsmath}&#10;\pagestyle{empty}&#10;\begin{document}&#10;&#10;&#10;$h_{ii}$&#10;&#10;\end{document}"/>
  <p:tag name="IGUANATEXSIZE" val="20"/>
  <p:tag name="IGUANATEXCURSOR" val="9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75.74055"/>
  <p:tag name="LATEXADDIN" val="\documentclass{article}&#10;\usepackage{amsmath}&#10;\pagestyle{empty}&#10;\begin{document}&#10;&#10;&#10;$\epsilon_i$&#10;&#10;\end{document}"/>
  <p:tag name="IGUANATEXSIZE" val="30"/>
  <p:tag name="IGUANATEXCURSOR" val="9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75.74055"/>
  <p:tag name="LATEXADDIN" val="\documentclass{article}&#10;\usepackage{amsmath}&#10;\pagestyle{empty}&#10;\begin{document}&#10;&#10;&#10;$\epsilon_i$&#10;&#10;\end{document}"/>
  <p:tag name="IGUANATEXSIZE" val="30"/>
  <p:tag name="IGUANATEXCURSOR" val="9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24071"/>
  <p:tag name="ORIGINALWIDTH" val="83.98952"/>
  <p:tag name="LATEXADDIN" val="\documentclass{article}&#10;\usepackage{amsmath}&#10;\pagestyle{empty}&#10;\begin{document}&#10;&#10;$r_i$&#10;&#10;&#10;\end{document}"/>
  <p:tag name="IGUANATEXSIZE" val="20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75.74055"/>
  <p:tag name="LATEXADDIN" val="\documentclass{article}&#10;\usepackage{amsmath}&#10;\pagestyle{empty}&#10;\begin{document}&#10;&#10;$\epsilon_i$&#10;&#10;&#10;\end{document}"/>
  <p:tag name="IGUANATEXSIZE" val="20"/>
  <p:tag name="IGUANATEXCURSOR" val="9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12.4859"/>
  <p:tag name="LATEXADDIN" val="\documentclass{article}&#10;\usepackage{amsmath}&#10;\pagestyle{empty}&#10;\begin{document}&#10;&#10;&#10;$\beta_0$&#10;&#10;\end{document}"/>
  <p:tag name="IGUANATEXSIZE" val="20"/>
  <p:tag name="IGUANATEXCURSOR" val="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08.7364"/>
  <p:tag name="LATEXADDIN" val="\documentclass{article}&#10;\usepackage{amsmath}&#10;\pagestyle{empty}&#10;\begin{document}&#10;&#10;&#10;$\beta_1$&#10;&#10;&#10;\end{document}"/>
  <p:tag name="IGUANATEXSIZE" val="26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red-edge</Template>
  <TotalTime>7336</TotalTime>
  <Words>2327</Words>
  <Application>Microsoft Office PowerPoint</Application>
  <PresentationFormat>On-screen Show (4:3)</PresentationFormat>
  <Paragraphs>314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4" baseType="lpstr">
      <vt:lpstr>cmex10</vt:lpstr>
      <vt:lpstr>Calibri</vt:lpstr>
      <vt:lpstr>cmmi10</vt:lpstr>
      <vt:lpstr>cmsy7</vt:lpstr>
      <vt:lpstr>Symbol</vt:lpstr>
      <vt:lpstr>Wingdings</vt:lpstr>
      <vt:lpstr>cmss10</vt:lpstr>
      <vt:lpstr>Courier New</vt:lpstr>
      <vt:lpstr>Arial</vt:lpstr>
      <vt:lpstr>cmr10</vt:lpstr>
      <vt:lpstr>cmmi5</vt:lpstr>
      <vt:lpstr>Garamond</vt:lpstr>
      <vt:lpstr>cmsy10</vt:lpstr>
      <vt:lpstr>Cambria Math</vt:lpstr>
      <vt:lpstr>cmr7</vt:lpstr>
      <vt:lpstr>cmmi7</vt:lpstr>
      <vt:lpstr>Edge</vt:lpstr>
      <vt:lpstr>36-617: Applied Linear Models </vt:lpstr>
      <vt:lpstr>Announcements</vt:lpstr>
      <vt:lpstr>Outline</vt:lpstr>
      <vt:lpstr>Casewise Diagnostics and Patterns</vt:lpstr>
      <vt:lpstr>Transformations</vt:lpstr>
      <vt:lpstr>Aside: Approach in HW01 Solutions</vt:lpstr>
      <vt:lpstr>Transformations of X</vt:lpstr>
      <vt:lpstr>Substantive Transformation of X</vt:lpstr>
      <vt:lpstr>A Substantive reason for log transform: effect of percent change</vt:lpstr>
      <vt:lpstr>Reducing leverage – power transforms</vt:lpstr>
      <vt:lpstr>Aside: Reminder of distribution shapes</vt:lpstr>
      <vt:lpstr>Effect of positive &amp; negative powers: l Î (-2,-1,-1/2, -1/4, 0*, 1/4, 1/2, 1, 2)</vt:lpstr>
      <vt:lpstr>Reducing Leverage: Powers of X </vt:lpstr>
      <vt:lpstr>Implementing Box-Cox for X in R</vt:lpstr>
      <vt:lpstr>Functional: y = f(x) is not linear </vt:lpstr>
      <vt:lpstr>Transformations of Y</vt:lpstr>
      <vt:lpstr>Substantive Transformation of Y</vt:lpstr>
      <vt:lpstr>Improve Error (residual) Distribution</vt:lpstr>
      <vt:lpstr>Implementing Box-Cox for Y in R</vt:lpstr>
      <vt:lpstr>Improve Error (residual) Distribution: Variance-stabilizing Transformations </vt:lpstr>
      <vt:lpstr>Variance-Stabilizing Transform Example</vt:lpstr>
      <vt:lpstr>Functional form of Y: Inverse Response Plot</vt:lpstr>
      <vt:lpstr>Implementing Inverse Response Plots In R</vt:lpstr>
      <vt:lpstr>Perspectives and Recommendations</vt:lpstr>
      <vt:lpstr>Aside: Approach in HW01 Solutions</vt:lpstr>
      <vt:lpstr>Can residual plots distinguish  y(1) = b0 + b1x2 + e, vs. y(2) = (b0 + b1x + e)2 ?</vt:lpstr>
      <vt:lpstr>Outline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</dc:creator>
  <cp:lastModifiedBy>Brian Junker</cp:lastModifiedBy>
  <cp:revision>367</cp:revision>
  <cp:lastPrinted>2019-09-11T16:55:47Z</cp:lastPrinted>
  <dcterms:created xsi:type="dcterms:W3CDTF">2010-08-21T13:04:59Z</dcterms:created>
  <dcterms:modified xsi:type="dcterms:W3CDTF">2022-09-12T15:45:05Z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