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3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2" r:id="rId3"/>
    <p:sldId id="309" r:id="rId4"/>
    <p:sldId id="313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15" r:id="rId16"/>
    <p:sldId id="325" r:id="rId17"/>
    <p:sldId id="326" r:id="rId18"/>
    <p:sldId id="327" r:id="rId19"/>
    <p:sldId id="329" r:id="rId20"/>
    <p:sldId id="331" r:id="rId21"/>
    <p:sldId id="330" r:id="rId2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mex10" panose="020B0604020202020204"/>
      <p:regular r:id="rId29"/>
    </p:embeddedFont>
    <p:embeddedFont>
      <p:font typeface="cmmi10" panose="020B0604020202020204"/>
      <p:regular r:id="rId30"/>
    </p:embeddedFont>
    <p:embeddedFont>
      <p:font typeface="cmmi5" panose="020B0604020202020204"/>
      <p:regular r:id="rId31"/>
    </p:embeddedFont>
    <p:embeddedFont>
      <p:font typeface="cmmi7" panose="020B0604020202020204"/>
      <p:regular r:id="rId32"/>
    </p:embeddedFont>
    <p:embeddedFont>
      <p:font typeface="cmr10" panose="020B0604020202020204"/>
      <p:regular r:id="rId33"/>
    </p:embeddedFont>
    <p:embeddedFont>
      <p:font typeface="cmr7" panose="020B0604020202020204"/>
      <p:regular r:id="rId34"/>
    </p:embeddedFont>
    <p:embeddedFont>
      <p:font typeface="cmss10" panose="020B0604020202020204"/>
      <p:regular r:id="rId35"/>
    </p:embeddedFont>
    <p:embeddedFont>
      <p:font typeface="cmsy10" panose="020B0604020202020204"/>
      <p:regular r:id="rId36"/>
    </p:embeddedFont>
    <p:embeddedFont>
      <p:font typeface="cmsy7" panose="020B0604020202020204"/>
      <p:regular r:id="rId37"/>
    </p:embeddedFont>
    <p:embeddedFont>
      <p:font typeface="Garamond" panose="02020404030301010803" pitchFamily="18" charset="0"/>
      <p:regular r:id="rId38"/>
      <p:bold r:id="rId39"/>
      <p:italic r:id="rId40"/>
    </p:embeddedFont>
  </p:embeddedFontLst>
  <p:custDataLst>
    <p:tags r:id="rId4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7" autoAdjust="0"/>
    <p:restoredTop sz="94660"/>
  </p:normalViewPr>
  <p:slideViewPr>
    <p:cSldViewPr>
      <p:cViewPr varScale="1">
        <p:scale>
          <a:sx n="59" d="100"/>
          <a:sy n="59" d="100"/>
        </p:scale>
        <p:origin x="528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2FB7D09-34F2-6B59-D60B-897DD604999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6A7B1C7-E058-4457-2334-E216F83105A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0A2FA038-CB2E-B865-83EE-0C2CCFF7213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64B8EC1-CD1E-07FA-2640-DC93CCBAC8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C15B123-7B9A-47AA-BC24-682585539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2320F50-0EC7-D2A5-E263-196BA35D80F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659CEB0-C8BA-6D85-AFAE-6C29D73483F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83CD4A9-79C2-8D8D-286C-B7464B93869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E19B08C7-22D2-C6D8-1F26-4D20BD5C17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AE9A8AA-FB06-D885-0ABC-267F5D2DD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9ECF23C-84DF-6539-A3CF-68EB6CE33C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D95544B3-CC92-46F2-BE01-1BF426501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F612A17-6C2C-AC11-E540-50350B0526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AD2481-F0B5-43F8-936C-08D30F675705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2A7FD76-8CA7-8C32-13D8-45CDC15A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D3BEC42-AA2F-DE04-21D7-F75808728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AA260DC1-B9CE-8505-43FA-5AC677DB0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8536B8-DD96-4986-9681-95A5D1752A01}" type="slidenum">
              <a:rPr lang="en-US" altLang="en-US" sz="1300" smtClean="0"/>
              <a:pPr>
                <a:spcBef>
                  <a:spcPct val="0"/>
                </a:spcBef>
              </a:pPr>
              <a:t>3</a:t>
            </a:fld>
            <a:endParaRPr lang="en-US" altLang="en-US" sz="13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55B413A-D5D0-DA18-601C-501B2ED44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80A17504-6285-FEA5-FB6B-FF7C96C21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B3A6D89-F7BF-F53E-A0F5-9D50988263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049C1799-32E7-E1CE-8852-95B6D21BE3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B1746E7-BA2F-A66C-BA30-2BADA712A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ABABE7-D581-48CB-9608-3F71FBF4509D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02162728-424B-465B-1F44-E098F989D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7">
            <a:extLst>
              <a:ext uri="{FF2B5EF4-FFF2-40B4-BE49-F238E27FC236}">
                <a16:creationId xmlns:a16="http://schemas.microsoft.com/office/drawing/2014/main" id="{14F95B5B-1B37-988D-53A6-D0276149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9F4183-1B5B-CD8D-1A8C-9386BC89C7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4A7217-81CC-2F04-0B0C-4E493A3E077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AB79CE-F949-42BF-B377-62E65B8FA2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09E9ADA-B07B-44E0-D538-1471B7EF9E8A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CDA5D-70F9-4D5F-AF6C-0FA497CABF36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5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9F9E8D-912D-19CE-248A-52B3A4F262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7F9312-4534-A7FE-D994-80E5CD627A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8D31-8505-4E75-8D92-28129382C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97689FB-ED3A-7BC6-8F36-AE841E06074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7F601-6AB0-46E7-8FA4-E66409C26B33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21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2A04CF-0EF0-04E8-C787-D6442D8EAE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3554C1-D7A3-50FF-42C4-5A131CC160F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2EDD9-C2EE-4F0C-B7D8-51D45DCB28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EFDBB46-C29D-2E4E-6157-D43F4D2CC5E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ED935-6644-410B-9B80-6D189CB18EE4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985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B77A2-2658-5426-F71E-EB2C746DFD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24C112-F9A3-FF4B-E533-B1F20E41B87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B949-1F6A-4B65-921F-34F27B7B2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67EBE1-86FA-3674-AED3-37965EAC81F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8D86B-0A48-4DB5-9FB6-232D101852B6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29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B1AB00-8823-B701-8DF5-AA4DDE5BBF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95F6F8-6B99-8FA9-D886-9850160834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3F8C4-3E95-4905-B7A3-0A5B728DDF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DC37C21-577D-BD69-99D0-A63C2F4A778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2514A-C56F-498A-B9A4-B877DDD66DC4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20FF2E-F64E-46F7-1EFC-6C789A0F85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8F3053-6AF3-8A2D-A484-98388ACBA4F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A01D-57A3-4CCD-8579-511A8DC12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2B613B4-B178-B80E-0381-383BE623FB4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707F3-8560-467E-B93D-0591EAB7646C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54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95B9C6-E1E1-6D68-5B26-441B4189937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62C652-50A3-47DE-BC85-37470085B0A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41F29-F2DF-4040-8020-3E9A2208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1FC5339-FACA-1B9D-C506-E1CCC97468CC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82A3D-09E0-491F-A814-7645E1A0A7E2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796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6F051B5-AA4E-3076-A334-1FBAFFF6D7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FD3DD5-77A0-78C6-278B-3131C58B03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47202-DFD6-411B-B5B1-ADDC5D60C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5C568C-D9AD-9486-8396-15F500E710C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7E34-7924-495B-A05A-C07B404F1225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7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FD72DE-444E-9176-9E37-4FE44193B8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A91F5F-736D-33C1-B929-550986C32EC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7DF6F-4286-4C34-92BF-6E0677983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940F6B0-5FC2-041C-F320-392D7A335B40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A7992-E4B2-4959-AEE0-E7904C7D99CD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00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3F04AD2-9BC3-B886-E763-780A8C3298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2E61ED-6A13-EEC4-156E-6764B69AAA4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DF971-5650-4E01-B8B2-65E8FA437A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D37972B-1C25-A838-8846-386F1CFF3E8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9104E-A19C-4A5C-BDBF-9C7E8A3AF67B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306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2AAA63-E710-B7E1-E655-F00FF3CA1D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F9CDA5-E937-D64F-90E3-5CF68A6C3EE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07E95-355F-40A6-ABC1-6948C60906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1E79F92-BF99-4CA3-34CA-0A3D8AC875D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EDD4-2661-4546-9DC7-EF254F0CC7BB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794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07ED2B-AA4B-EFF8-AD21-9E7A91D107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D7E9F3-DEF3-EF4C-C116-B58D506F515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7CE5-72DA-498B-B528-1FD339F92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FB89FA-9D5F-1F88-9023-03E0AB5C12A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29A5-01CC-41FE-921C-F4459BCA55F4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48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074631E-626D-0448-5098-69D63122F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B15C89-44AD-D146-21AA-3BECEDB37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B457B65E-90C0-0D3E-C216-A5D9F8D784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DCA0DD06-4703-652F-9708-94BF38BD42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AAF7D59F-781B-4B5F-9CA4-7D6AE9927A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7F2D6C67-1FB1-9387-284D-8C403244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B176DF8F-7429-2361-629A-A5B4FDF1C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52D10614-A5F4-4B34-D75B-51FA2905F6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679E0D88-E700-43F6-B7A5-E0E322AC52F1}" type="datetime1">
              <a:rPr lang="en-US" altLang="en-US"/>
              <a:pPr>
                <a:defRPr/>
              </a:pPr>
              <a:t>8/28/2022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tags" Target="../tags/tag2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5.png"/><Relationship Id="rId5" Type="http://schemas.openxmlformats.org/officeDocument/2006/relationships/tags" Target="../tags/tag27.xml"/><Relationship Id="rId10" Type="http://schemas.openxmlformats.org/officeDocument/2006/relationships/image" Target="../media/image24.png"/><Relationship Id="rId4" Type="http://schemas.openxmlformats.org/officeDocument/2006/relationships/tags" Target="../tags/tag26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1.xml"/><Relationship Id="rId7" Type="http://schemas.openxmlformats.org/officeDocument/2006/relationships/image" Target="../media/image29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tags" Target="../tags/tag3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6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35.png"/><Relationship Id="rId5" Type="http://schemas.openxmlformats.org/officeDocument/2006/relationships/tags" Target="../tags/tag38.xml"/><Relationship Id="rId10" Type="http://schemas.openxmlformats.org/officeDocument/2006/relationships/image" Target="../media/image34.png"/><Relationship Id="rId4" Type="http://schemas.openxmlformats.org/officeDocument/2006/relationships/tags" Target="../tags/tag37.xml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42.xml"/><Relationship Id="rId7" Type="http://schemas.openxmlformats.org/officeDocument/2006/relationships/image" Target="../media/image39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46.xml"/><Relationship Id="rId7" Type="http://schemas.openxmlformats.org/officeDocument/2006/relationships/image" Target="../media/image42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png"/><Relationship Id="rId4" Type="http://schemas.openxmlformats.org/officeDocument/2006/relationships/tags" Target="../tags/tag47.xml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50.xml"/><Relationship Id="rId7" Type="http://schemas.openxmlformats.org/officeDocument/2006/relationships/image" Target="../media/image4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tags" Target="../tags/tag54.xml"/><Relationship Id="rId7" Type="http://schemas.openxmlformats.org/officeDocument/2006/relationships/image" Target="../media/image5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50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5.png"/><Relationship Id="rId5" Type="http://schemas.openxmlformats.org/officeDocument/2006/relationships/tags" Target="../tags/tag7.xml"/><Relationship Id="rId10" Type="http://schemas.openxmlformats.org/officeDocument/2006/relationships/image" Target="../media/image4.png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3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8.xml"/><Relationship Id="rId7" Type="http://schemas.openxmlformats.org/officeDocument/2006/relationships/image" Target="../media/image1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B9DD291E-B0E3-E7FD-58BB-8EB436EF4F4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EA275A2-F632-4E94-8D73-997A263A39FF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F6CF6836-C63C-F6AA-95DF-0994ED95B77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CF0098-ADF1-4EAD-AA03-F9ECAD2B21D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F85BDEE0-D6F4-F555-B65D-36798DF605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F337AEAD-E217-7C31-EDE2-136292D5519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Regression Basics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D117F8CF-C631-C575-44B2-A378B7FC3C2E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/>
              </a:rPr>
              <a:t>A</a:t>
            </a:r>
            <a:r>
              <a:rPr lang="en-US" altLang="en-US" sz="1800">
                <a:latin typeface="cmmi7"/>
              </a:rPr>
              <a:t>A</a:t>
            </a:r>
            <a:r>
              <a:rPr lang="en-US" altLang="en-US" sz="1800">
                <a:latin typeface="cmr10"/>
              </a:rPr>
              <a:t>A</a:t>
            </a:r>
            <a:r>
              <a:rPr lang="en-US" altLang="en-US" sz="1800">
                <a:latin typeface="cmr7"/>
              </a:rPr>
              <a:t>A</a:t>
            </a:r>
            <a:r>
              <a:rPr lang="en-US" altLang="en-US" sz="1800">
                <a:latin typeface="cmss10"/>
              </a:rPr>
              <a:t>A</a:t>
            </a:r>
            <a:r>
              <a:rPr lang="en-US" altLang="en-US" sz="1800">
                <a:latin typeface="cmsy10"/>
              </a:rPr>
              <a:t>A</a:t>
            </a:r>
            <a:r>
              <a:rPr lang="en-US" altLang="en-US" sz="1800">
                <a:latin typeface="cmex10"/>
              </a:rPr>
              <a:t>A</a:t>
            </a:r>
            <a:r>
              <a:rPr lang="en-US" altLang="en-US" sz="1800">
                <a:latin typeface="cmmi5"/>
              </a:rPr>
              <a:t>A</a:t>
            </a:r>
            <a:r>
              <a:rPr lang="en-US" altLang="en-US" sz="1800">
                <a:latin typeface="cmsy7"/>
              </a:rPr>
              <a:t>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FA1968D1-5E4C-7497-AAF0-3A58FF8B4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Least Squares for Simple Linear Regression, From the Model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CBAFF336-7325-53A4-B5C5-83BA81904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Starting with the simple linear regression model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we see that the density for</a:t>
            </a:r>
            <a:r>
              <a:rPr lang="en-US" altLang="en-US" i="1"/>
              <a:t> y</a:t>
            </a:r>
            <a:r>
              <a:rPr lang="en-US" altLang="en-US" i="1" baseline="-25000"/>
              <a:t>i</a:t>
            </a:r>
            <a:r>
              <a:rPr lang="en-US" altLang="en-US"/>
              <a:t> is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F4AA0A64-A796-7123-74C7-A23F74153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398D43-6B97-4C92-989C-E87AC6675CB5}" type="slidenum">
              <a:rPr lang="en-US" altLang="en-US" smtClean="0">
                <a:latin typeface="Garamond" panose="02020404030301010803" pitchFamily="18" charset="0"/>
              </a:rPr>
              <a:pPr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6389" name="Date Placeholder 4">
            <a:extLst>
              <a:ext uri="{FF2B5EF4-FFF2-40B4-BE49-F238E27FC236}">
                <a16:creationId xmlns:a16="http://schemas.microsoft.com/office/drawing/2014/main" id="{AFB7A91D-8828-FF8D-8D52-D9AA8FCB36F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BA39C1-74C2-45F4-AF8C-DF9EA80D6891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6390" name="Picture 19">
            <a:extLst>
              <a:ext uri="{FF2B5EF4-FFF2-40B4-BE49-F238E27FC236}">
                <a16:creationId xmlns:a16="http://schemas.microsoft.com/office/drawing/2014/main" id="{CA75938E-DC83-F034-297E-3CE680C59B4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47900"/>
            <a:ext cx="51292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3">
            <a:extLst>
              <a:ext uri="{FF2B5EF4-FFF2-40B4-BE49-F238E27FC236}">
                <a16:creationId xmlns:a16="http://schemas.microsoft.com/office/drawing/2014/main" id="{7AFD00B5-9A44-7D29-E01A-6E7CC725083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4800"/>
            <a:ext cx="55022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CEEE091-5067-4413-70DF-1D0746384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/>
          <a:lstStyle/>
          <a:p>
            <a:r>
              <a:rPr lang="en-US" altLang="en-US"/>
              <a:t>Least Squares &amp; Maximum Likelihood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7C10C24-8B7D-51DE-A123-A41BB0826A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/>
              <a:t>Independence allows us to write the likelihood as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  <a:p>
            <a:endParaRPr lang="en-US" altLang="en-US"/>
          </a:p>
          <a:p>
            <a:r>
              <a:rPr lang="en-US" altLang="en-US"/>
              <a:t>The log-likelihood is then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AA0C6ABD-FF08-CDDF-49CE-68C5A18657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DA1C705-A49B-4D8C-ADD5-9804AE1C91D0}" type="slidenum">
              <a:rPr lang="en-US" altLang="en-US" smtClean="0">
                <a:latin typeface="Garamond" panose="02020404030301010803" pitchFamily="18" charset="0"/>
              </a:rPr>
              <a:pPr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7413" name="Date Placeholder 4">
            <a:extLst>
              <a:ext uri="{FF2B5EF4-FFF2-40B4-BE49-F238E27FC236}">
                <a16:creationId xmlns:a16="http://schemas.microsoft.com/office/drawing/2014/main" id="{84446C82-7408-8E5E-648F-9C7C6716B8D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1E5E4E0-18F3-4999-9DF0-30CAD86FE9E6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7414" name="Picture 14">
            <a:extLst>
              <a:ext uri="{FF2B5EF4-FFF2-40B4-BE49-F238E27FC236}">
                <a16:creationId xmlns:a16="http://schemas.microsoft.com/office/drawing/2014/main" id="{AE218A44-2CE7-F213-3B20-D30C2A3396F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676400"/>
            <a:ext cx="78803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2">
            <a:extLst>
              <a:ext uri="{FF2B5EF4-FFF2-40B4-BE49-F238E27FC236}">
                <a16:creationId xmlns:a16="http://schemas.microsoft.com/office/drawing/2014/main" id="{E88CCCA8-BC7E-CA5F-B290-0AE6BDE3DB3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270375"/>
            <a:ext cx="7724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1B2A07F6-05A1-EBE8-4184-49F9B3969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/>
          <a:lstStyle/>
          <a:p>
            <a:r>
              <a:rPr lang="en-US" altLang="en-US"/>
              <a:t>Least Squares &amp; Maximum Likelihood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96D51227-E030-0153-76B2-D5F96B821B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r>
              <a:rPr lang="en-US" altLang="en-US"/>
              <a:t>The MLE’s                     are found by maximizing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pPr lvl="1"/>
            <a:r>
              <a:rPr lang="en-US" altLang="en-US"/>
              <a:t>MLE’s                minimize the residual sum of squares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for any positive      .</a:t>
            </a:r>
          </a:p>
          <a:p>
            <a:pPr lvl="1"/>
            <a:r>
              <a:rPr lang="en-US" altLang="en-US"/>
              <a:t>The MLE        will then  just depend on the minimized RSS.</a:t>
            </a:r>
          </a:p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1595CF2B-E50A-083F-C957-58B09BB04A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B072B2-9406-4C1D-B5BC-2A08BA6D56E9}" type="slidenum">
              <a:rPr lang="en-US" altLang="en-US" smtClean="0">
                <a:latin typeface="Garamond" panose="02020404030301010803" pitchFamily="18" charset="0"/>
              </a:rPr>
              <a:pPr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8437" name="Date Placeholder 4">
            <a:extLst>
              <a:ext uri="{FF2B5EF4-FFF2-40B4-BE49-F238E27FC236}">
                <a16:creationId xmlns:a16="http://schemas.microsoft.com/office/drawing/2014/main" id="{D0CE2084-98D4-52E6-4913-0474C953B97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6A7497-99EA-40A5-AB35-F75D98096348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835B9335-CF0A-2A6F-C366-83525333DB6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1755775"/>
            <a:ext cx="77247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BDA8212F-DD96-FC78-3F03-DC31FB6D4B3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203325"/>
            <a:ext cx="159067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>
            <a:extLst>
              <a:ext uri="{FF2B5EF4-FFF2-40B4-BE49-F238E27FC236}">
                <a16:creationId xmlns:a16="http://schemas.microsoft.com/office/drawing/2014/main" id="{7F96DB58-F523-9461-D226-28BF47EBD1D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663" y="3335338"/>
            <a:ext cx="9477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>
            <a:extLst>
              <a:ext uri="{FF2B5EF4-FFF2-40B4-BE49-F238E27FC236}">
                <a16:creationId xmlns:a16="http://schemas.microsoft.com/office/drawing/2014/main" id="{CBD83569-375A-6C48-DB23-A3F42D51328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38" y="3814763"/>
            <a:ext cx="68500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0">
            <a:extLst>
              <a:ext uri="{FF2B5EF4-FFF2-40B4-BE49-F238E27FC236}">
                <a16:creationId xmlns:a16="http://schemas.microsoft.com/office/drawing/2014/main" id="{FD42BE3B-BA06-AA86-0222-9C55AEE2F94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010150"/>
            <a:ext cx="3524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8">
            <a:extLst>
              <a:ext uri="{FF2B5EF4-FFF2-40B4-BE49-F238E27FC236}">
                <a16:creationId xmlns:a16="http://schemas.microsoft.com/office/drawing/2014/main" id="{7E082B8D-ECB6-B971-44D2-2DB3FBEF33F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13" y="4546600"/>
            <a:ext cx="3524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37DAED1-C6A0-ED8B-AC66-A6EED2DCA0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/>
          <a:lstStyle/>
          <a:p>
            <a:r>
              <a:rPr lang="en-US" altLang="en-US"/>
              <a:t>Least Squares &amp; Maximum Likelihood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29ADDF19-6FC9-FA30-C020-6B4A772243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r>
              <a:rPr lang="en-US" altLang="en-US"/>
              <a:t>After a little calculus,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It can be shown that      is </a:t>
            </a:r>
            <a:r>
              <a:rPr lang="en-US" altLang="en-US" i="1" u="sng"/>
              <a:t>biased</a:t>
            </a:r>
            <a:r>
              <a:rPr lang="en-US" altLang="en-US"/>
              <a:t>:                       ;</a:t>
            </a:r>
            <a:br>
              <a:rPr lang="en-US" altLang="en-US"/>
            </a:br>
            <a:r>
              <a:rPr lang="en-US" altLang="en-US"/>
              <a:t>instead we usually use the </a:t>
            </a:r>
            <a:r>
              <a:rPr lang="en-US" altLang="en-US" i="1" u="sng"/>
              <a:t>unbiased</a:t>
            </a:r>
            <a:r>
              <a:rPr lang="en-US" altLang="en-US"/>
              <a:t> estimator</a:t>
            </a:r>
            <a:r>
              <a:rPr lang="en-US" altLang="en-US" baseline="30000"/>
              <a:t>1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(</a:t>
            </a:r>
            <a:r>
              <a:rPr lang="en-US" altLang="en-US" i="1"/>
              <a:t>2 = k = p+1 =</a:t>
            </a:r>
            <a:r>
              <a:rPr lang="en-US" altLang="en-US"/>
              <a:t> number of estimated coefs </a:t>
            </a:r>
            <a:r>
              <a:rPr lang="en-US" altLang="en-US" i="1"/>
              <a:t>=</a:t>
            </a:r>
            <a:r>
              <a:rPr lang="en-US" altLang="en-US"/>
              <a:t> df)</a:t>
            </a:r>
          </a:p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9F53573-2EA8-EAC6-0013-42BF7970E0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812C5A-2AD5-4C35-8656-06F6ABA575EB}" type="slidenum">
              <a:rPr lang="en-US" altLang="en-US" smtClean="0">
                <a:latin typeface="Garamond" panose="02020404030301010803" pitchFamily="18" charset="0"/>
              </a:rPr>
              <a:pPr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9461" name="Date Placeholder 4">
            <a:extLst>
              <a:ext uri="{FF2B5EF4-FFF2-40B4-BE49-F238E27FC236}">
                <a16:creationId xmlns:a16="http://schemas.microsoft.com/office/drawing/2014/main" id="{DC3843EA-FA3E-EBAD-159B-4AF59286041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FA420D-22F6-4F6F-A366-1CBC45B167FF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9462" name="Picture 2">
            <a:extLst>
              <a:ext uri="{FF2B5EF4-FFF2-40B4-BE49-F238E27FC236}">
                <a16:creationId xmlns:a16="http://schemas.microsoft.com/office/drawing/2014/main" id="{E3B0F0FB-1C92-367D-A84E-51BA7B1FC7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676400"/>
            <a:ext cx="7345362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>
            <a:extLst>
              <a:ext uri="{FF2B5EF4-FFF2-40B4-BE49-F238E27FC236}">
                <a16:creationId xmlns:a16="http://schemas.microsoft.com/office/drawing/2014/main" id="{9F674D29-B701-D251-1655-7596B12A95E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40163"/>
            <a:ext cx="177165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8">
            <a:extLst>
              <a:ext uri="{FF2B5EF4-FFF2-40B4-BE49-F238E27FC236}">
                <a16:creationId xmlns:a16="http://schemas.microsoft.com/office/drawing/2014/main" id="{CB11807D-1A98-1814-5A46-C8EED739B62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4724400"/>
            <a:ext cx="2527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20">
            <a:extLst>
              <a:ext uri="{FF2B5EF4-FFF2-40B4-BE49-F238E27FC236}">
                <a16:creationId xmlns:a16="http://schemas.microsoft.com/office/drawing/2014/main" id="{CCBDEA0E-9610-8E53-4E34-323E8ED3B5D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3773488"/>
            <a:ext cx="3873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21">
            <a:extLst>
              <a:ext uri="{FF2B5EF4-FFF2-40B4-BE49-F238E27FC236}">
                <a16:creationId xmlns:a16="http://schemas.microsoft.com/office/drawing/2014/main" id="{0A57ABE6-2BC2-A2F5-6A46-3D32E891B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292850"/>
            <a:ext cx="584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1</a:t>
            </a:r>
            <a:r>
              <a:rPr lang="en-US" altLang="en-US"/>
              <a:t>See e.g. Weissberg (2013) </a:t>
            </a:r>
            <a:r>
              <a:rPr lang="en-US" altLang="en-US" i="1"/>
              <a:t>Applied Linear Regression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CD8F470-FADF-9520-C7E8-948FED42C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/>
          <a:lstStyle/>
          <a:p>
            <a:r>
              <a:rPr lang="en-US" altLang="en-US"/>
              <a:t>Distribution of Estimated Coefficients</a:t>
            </a: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84E5161B-E83A-4CCD-E40B-A88D920AF1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31D519-4370-48D5-A6D0-75E663DCCF25}" type="slidenum">
              <a:rPr lang="en-US" altLang="en-US" smtClean="0">
                <a:latin typeface="Garamond" panose="02020404030301010803" pitchFamily="18" charset="0"/>
              </a:rPr>
              <a:pPr/>
              <a:t>14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0484" name="Date Placeholder 4">
            <a:extLst>
              <a:ext uri="{FF2B5EF4-FFF2-40B4-BE49-F238E27FC236}">
                <a16:creationId xmlns:a16="http://schemas.microsoft.com/office/drawing/2014/main" id="{973E8090-6A9B-5E6B-CC93-4E5EB2219FC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9BA073-35F5-4983-8ABF-3F5AC4A3B5CA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0485" name="Picture 37">
            <a:extLst>
              <a:ext uri="{FF2B5EF4-FFF2-40B4-BE49-F238E27FC236}">
                <a16:creationId xmlns:a16="http://schemas.microsoft.com/office/drawing/2014/main" id="{9A2BF294-7E18-64E6-5FB7-857FA6EF01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80359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11">
            <a:extLst>
              <a:ext uri="{FF2B5EF4-FFF2-40B4-BE49-F238E27FC236}">
                <a16:creationId xmlns:a16="http://schemas.microsoft.com/office/drawing/2014/main" id="{2FD31598-D610-FA3E-69DE-548CC00DC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292850"/>
            <a:ext cx="584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1</a:t>
            </a:r>
            <a:r>
              <a:rPr lang="en-US" altLang="en-US"/>
              <a:t>See e.g. Weissberg (2013) </a:t>
            </a:r>
            <a:r>
              <a:rPr lang="en-US" altLang="en-US" i="1"/>
              <a:t>Applied Linear Regression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3C8F8698-BB92-8BEB-BDDD-37555B95A1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Partitioning Sums of Squares…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095E-80A7-B6F5-A667-7F81C37B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0475"/>
            <a:ext cx="8229600" cy="4983163"/>
          </a:xfrm>
        </p:spPr>
        <p:txBody>
          <a:bodyPr/>
          <a:lstStyle/>
          <a:p>
            <a:pPr>
              <a:defRPr/>
            </a:pPr>
            <a:r>
              <a:rPr lang="en-US" dirty="0"/>
              <a:t>It’s easy to see that </a:t>
            </a:r>
          </a:p>
          <a:p>
            <a:pPr>
              <a:defRPr/>
            </a:pPr>
            <a:r>
              <a:rPr lang="en-US" dirty="0"/>
              <a:t>If we square both sides and do a little algebra we get  SST = </a:t>
            </a:r>
            <a:r>
              <a:rPr lang="en-US" dirty="0" err="1"/>
              <a:t>SSreg</a:t>
            </a:r>
            <a:r>
              <a:rPr lang="en-US" dirty="0"/>
              <a:t> + RSS, where</a:t>
            </a:r>
          </a:p>
          <a:p>
            <a:pPr lvl="1">
              <a:defRPr/>
            </a:pPr>
            <a:r>
              <a:rPr lang="en-US" dirty="0"/>
              <a:t>  </a:t>
            </a:r>
          </a:p>
          <a:p>
            <a:pPr lvl="1">
              <a:defRPr/>
            </a:pPr>
            <a:r>
              <a:rPr lang="en-US" dirty="0"/>
              <a:t>  </a:t>
            </a:r>
          </a:p>
          <a:p>
            <a:pPr lvl="1">
              <a:defRPr/>
            </a:pPr>
            <a:r>
              <a:rPr lang="en-US" dirty="0"/>
              <a:t> 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(why isn’t this obvious? – you will show it in HW01!)</a:t>
            </a:r>
          </a:p>
          <a:p>
            <a:pPr>
              <a:defRPr/>
            </a:pPr>
            <a:r>
              <a:rPr lang="en-US" dirty="0"/>
              <a:t>Moreover</a:t>
            </a:r>
            <a:r>
              <a:rPr lang="en-US" baseline="30000" dirty="0"/>
              <a:t>1</a:t>
            </a:r>
            <a:r>
              <a:rPr lang="en-US" dirty="0"/>
              <a:t> </a:t>
            </a:r>
            <a:r>
              <a:rPr lang="en-US" dirty="0" err="1"/>
              <a:t>SSreg</a:t>
            </a:r>
            <a:r>
              <a:rPr lang="en-US" dirty="0"/>
              <a:t> is </a:t>
            </a:r>
            <a:r>
              <a:rPr lang="en-US" i="1" dirty="0"/>
              <a:t>independent </a:t>
            </a:r>
            <a:r>
              <a:rPr lang="en-US" dirty="0"/>
              <a:t>of RSS, and</a:t>
            </a:r>
          </a:p>
          <a:p>
            <a:pPr lvl="1">
              <a:defRPr/>
            </a:pPr>
            <a:r>
              <a:rPr lang="en-US" dirty="0"/>
              <a:t>    </a:t>
            </a:r>
          </a:p>
          <a:p>
            <a:pPr lvl="1">
              <a:defRPr/>
            </a:pPr>
            <a:r>
              <a:rPr lang="en-US" dirty="0"/>
              <a:t>   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72BC4886-50C5-F3AE-D211-DFFCCC15C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5ED374-526A-41D8-83D4-61B2462F6771}" type="slidenum">
              <a:rPr lang="en-US" altLang="en-US" smtClean="0">
                <a:latin typeface="Garamond" panose="02020404030301010803" pitchFamily="18" charset="0"/>
              </a:rPr>
              <a:pPr/>
              <a:t>15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09" name="Date Placeholder 4">
            <a:extLst>
              <a:ext uri="{FF2B5EF4-FFF2-40B4-BE49-F238E27FC236}">
                <a16:creationId xmlns:a16="http://schemas.microsoft.com/office/drawing/2014/main" id="{595C2B4C-7866-425A-7FB3-93041954004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2AFDB0-2C35-40E8-B8A4-84E638F26E9C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1510" name="TextBox 7">
            <a:extLst>
              <a:ext uri="{FF2B5EF4-FFF2-40B4-BE49-F238E27FC236}">
                <a16:creationId xmlns:a16="http://schemas.microsoft.com/office/drawing/2014/main" id="{FE90B03E-FA54-A21E-7933-AF8847FB0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3" y="6292850"/>
            <a:ext cx="5843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aseline="30000"/>
              <a:t>1</a:t>
            </a:r>
            <a:r>
              <a:rPr lang="en-US" altLang="en-US"/>
              <a:t>See e.g. Weissberg (2013) </a:t>
            </a:r>
            <a:r>
              <a:rPr lang="en-US" altLang="en-US" i="1"/>
              <a:t>Applied Linear Regression</a:t>
            </a:r>
            <a:r>
              <a:rPr lang="en-US" altLang="en-US"/>
              <a:t>.</a:t>
            </a:r>
          </a:p>
        </p:txBody>
      </p:sp>
      <p:pic>
        <p:nvPicPr>
          <p:cNvPr id="21511" name="Picture 9">
            <a:extLst>
              <a:ext uri="{FF2B5EF4-FFF2-40B4-BE49-F238E27FC236}">
                <a16:creationId xmlns:a16="http://schemas.microsoft.com/office/drawing/2014/main" id="{3FE75C4C-9635-8F22-3C30-D175671EC37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36675"/>
            <a:ext cx="45529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3">
            <a:extLst>
              <a:ext uri="{FF2B5EF4-FFF2-40B4-BE49-F238E27FC236}">
                <a16:creationId xmlns:a16="http://schemas.microsoft.com/office/drawing/2014/main" id="{601E519E-4F6B-A116-07F0-1F9B4B88FE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01950"/>
            <a:ext cx="44608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7">
            <a:extLst>
              <a:ext uri="{FF2B5EF4-FFF2-40B4-BE49-F238E27FC236}">
                <a16:creationId xmlns:a16="http://schemas.microsoft.com/office/drawing/2014/main" id="{F4027585-D923-5108-A120-5AE0B26F78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389313"/>
            <a:ext cx="33512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>
            <a:extLst>
              <a:ext uri="{FF2B5EF4-FFF2-40B4-BE49-F238E27FC236}">
                <a16:creationId xmlns:a16="http://schemas.microsoft.com/office/drawing/2014/main" id="{4974E563-A4DA-C04D-00E0-7B38C7AC122E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41750"/>
            <a:ext cx="3227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25">
            <a:extLst>
              <a:ext uri="{FF2B5EF4-FFF2-40B4-BE49-F238E27FC236}">
                <a16:creationId xmlns:a16="http://schemas.microsoft.com/office/drawing/2014/main" id="{6CFCE4A9-F733-0E48-3F40-0DFAE4F4813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303838"/>
            <a:ext cx="230505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27">
            <a:extLst>
              <a:ext uri="{FF2B5EF4-FFF2-40B4-BE49-F238E27FC236}">
                <a16:creationId xmlns:a16="http://schemas.microsoft.com/office/drawing/2014/main" id="{7978D7ED-AE62-065F-B16C-6ABB2D03A57F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5789613"/>
            <a:ext cx="4016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BD631D81-80AA-673B-8E4E-773815725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From SST = SSreg + RSS, Anova Table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7B4CCBC1-C7E8-17EA-6652-69BBEF63DA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458200" cy="4530725"/>
          </a:xfrm>
        </p:spPr>
        <p:txBody>
          <a:bodyPr/>
          <a:lstStyle/>
          <a:p>
            <a:r>
              <a:rPr lang="en-US" altLang="en-US"/>
              <a:t>  </a:t>
            </a:r>
            <a:br>
              <a:rPr lang="en-US" altLang="en-US"/>
            </a:br>
            <a:endParaRPr lang="en-US" altLang="en-US"/>
          </a:p>
          <a:p>
            <a:pPr lvl="1"/>
            <a:r>
              <a:rPr lang="en-US" altLang="en-US"/>
              <a:t>Also </a:t>
            </a:r>
            <a:r>
              <a:rPr lang="en-US" altLang="en-US" i="1"/>
              <a:t>R</a:t>
            </a:r>
            <a:r>
              <a:rPr lang="en-US" altLang="en-US" i="1" baseline="30000"/>
              <a:t>2</a:t>
            </a:r>
            <a:r>
              <a:rPr lang="en-US" altLang="en-US" i="1"/>
              <a:t> = [Corr(X,y)]</a:t>
            </a:r>
            <a:r>
              <a:rPr lang="en-US" altLang="en-US" i="1" baseline="30000"/>
              <a:t>2</a:t>
            </a:r>
            <a:r>
              <a:rPr lang="en-US" altLang="en-US"/>
              <a:t> in the data (algebra!)</a:t>
            </a:r>
          </a:p>
          <a:p>
            <a:r>
              <a:rPr lang="en-US" altLang="en-US"/>
              <a:t>When                         is true,</a:t>
            </a:r>
          </a:p>
          <a:p>
            <a:r>
              <a:rPr lang="en-US" altLang="en-US"/>
              <a:t>The traditional Analysis of Variance table</a:t>
            </a: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will later be generalized to </a:t>
            </a:r>
            <a:r>
              <a:rPr lang="en-US" altLang="en-US" i="1"/>
              <a:t>p&gt;1</a:t>
            </a:r>
            <a:r>
              <a:rPr lang="en-US" altLang="en-US"/>
              <a:t> predictors </a:t>
            </a:r>
            <a:r>
              <a:rPr lang="en-US" altLang="en-US" i="1"/>
              <a:t>X</a:t>
            </a:r>
            <a:r>
              <a:rPr lang="en-US" altLang="en-US" i="1" baseline="-25000"/>
              <a:t>1 </a:t>
            </a:r>
            <a:r>
              <a:rPr lang="en-US" altLang="en-US" i="1"/>
              <a:t>, …, X</a:t>
            </a:r>
            <a:r>
              <a:rPr lang="en-US" altLang="en-US" i="1" baseline="-25000"/>
              <a:t>p</a:t>
            </a: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153E07F-DB0A-0582-8964-BF0E9D1F06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55DF0A-5072-4544-BFAE-5AB6A09BEFE4}" type="slidenum">
              <a:rPr lang="en-US" altLang="en-US" smtClean="0">
                <a:latin typeface="Garamond" panose="02020404030301010803" pitchFamily="18" charset="0"/>
              </a:rPr>
              <a:pPr/>
              <a:t>16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2533" name="Date Placeholder 4">
            <a:extLst>
              <a:ext uri="{FF2B5EF4-FFF2-40B4-BE49-F238E27FC236}">
                <a16:creationId xmlns:a16="http://schemas.microsoft.com/office/drawing/2014/main" id="{2F7F719E-052D-62D8-CFE3-9251A34DE90B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C58CCED-4191-4EF4-BB1A-21F2CC4A2E6C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2534" name="Picture 12">
            <a:extLst>
              <a:ext uri="{FF2B5EF4-FFF2-40B4-BE49-F238E27FC236}">
                <a16:creationId xmlns:a16="http://schemas.microsoft.com/office/drawing/2014/main" id="{4A5AEDDC-7745-0F16-C023-429CFDE6432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219200"/>
            <a:ext cx="63595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4">
            <a:extLst>
              <a:ext uri="{FF2B5EF4-FFF2-40B4-BE49-F238E27FC236}">
                <a16:creationId xmlns:a16="http://schemas.microsoft.com/office/drawing/2014/main" id="{894B3A32-6E3A-1C26-2D63-AF4D8846C46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38" y="2724150"/>
            <a:ext cx="1746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1">
            <a:extLst>
              <a:ext uri="{FF2B5EF4-FFF2-40B4-BE49-F238E27FC236}">
                <a16:creationId xmlns:a16="http://schemas.microsoft.com/office/drawing/2014/main" id="{25B3C3DD-1CF2-8651-F2F9-376625718B0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2706688"/>
            <a:ext cx="32893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27">
            <a:extLst>
              <a:ext uri="{FF2B5EF4-FFF2-40B4-BE49-F238E27FC236}">
                <a16:creationId xmlns:a16="http://schemas.microsoft.com/office/drawing/2014/main" id="{44E23709-3D16-6128-2B86-5E116353CD79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970838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0A46D02-3702-177B-7B72-A89FF1635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05800" cy="1139825"/>
          </a:xfrm>
        </p:spPr>
        <p:txBody>
          <a:bodyPr/>
          <a:lstStyle/>
          <a:p>
            <a:r>
              <a:rPr lang="en-US" altLang="en-US" sz="4400"/>
              <a:t>Distribution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63D58-3205-185C-F4E4-1A8AADA8F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5363"/>
            <a:ext cx="8229600" cy="4911725"/>
          </a:xfrm>
        </p:spPr>
        <p:txBody>
          <a:bodyPr/>
          <a:lstStyle/>
          <a:p>
            <a:pPr>
              <a:defRPr/>
            </a:pPr>
            <a:r>
              <a:rPr lang="en-US" dirty="0"/>
              <a:t>Combining 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br>
              <a:rPr lang="en-US" dirty="0"/>
            </a:br>
            <a:endParaRPr lang="en-US" dirty="0"/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dirty="0"/>
              <a:t>with a little algebra, we can show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 marL="474662" indent="-457200">
              <a:defRPr/>
            </a:pPr>
            <a:r>
              <a:rPr lang="en-US" dirty="0"/>
              <a:t>Therefore</a:t>
            </a: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8D9E9054-B723-E619-4465-C416AC0E16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71A3D4-2602-479C-8173-185617481A58}" type="slidenum">
              <a:rPr lang="en-US" altLang="en-US" smtClean="0">
                <a:latin typeface="Garamond" panose="02020404030301010803" pitchFamily="18" charset="0"/>
              </a:rPr>
              <a:pPr/>
              <a:t>17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9589A75E-4747-21CA-4EE7-86FF420896D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xfrm>
            <a:off x="457200" y="6019800"/>
            <a:ext cx="2133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015B1E-77AA-416A-B0D8-0EE0EC89C3C9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3558" name="Picture 8">
            <a:extLst>
              <a:ext uri="{FF2B5EF4-FFF2-40B4-BE49-F238E27FC236}">
                <a16:creationId xmlns:a16="http://schemas.microsoft.com/office/drawing/2014/main" id="{2BF466E0-979C-17ED-EEFC-0A7C158908D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8763"/>
            <a:ext cx="30257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 1">
            <a:extLst>
              <a:ext uri="{FF2B5EF4-FFF2-40B4-BE49-F238E27FC236}">
                <a16:creationId xmlns:a16="http://schemas.microsoft.com/office/drawing/2014/main" id="{A8A06652-ABEF-0455-5393-6CCD3A71804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325813"/>
            <a:ext cx="68707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 2">
            <a:extLst>
              <a:ext uri="{FF2B5EF4-FFF2-40B4-BE49-F238E27FC236}">
                <a16:creationId xmlns:a16="http://schemas.microsoft.com/office/drawing/2014/main" id="{8EB18A61-6CEA-C4C0-E839-931C31D0FD9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441825"/>
            <a:ext cx="8089900" cy="164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8">
            <a:extLst>
              <a:ext uri="{FF2B5EF4-FFF2-40B4-BE49-F238E27FC236}">
                <a16:creationId xmlns:a16="http://schemas.microsoft.com/office/drawing/2014/main" id="{701CADF4-1712-26A8-28FD-6E9E15DD70B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9738"/>
            <a:ext cx="3952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74AA57EA-12CF-5B20-2BB7-32BB55F99B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Confidence Interval for a point y* on the regression line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D5D48027-6C9E-CE7E-62E7-26DB9A3CD5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r>
              <a:rPr lang="en-US" altLang="en-US"/>
              <a:t>Let X* be a new X value, and let y* be the new y value: </a:t>
            </a:r>
          </a:p>
          <a:p>
            <a:r>
              <a:rPr lang="en-US" altLang="en-US"/>
              <a:t>A CI for the point                                     </a:t>
            </a:r>
            <a:br>
              <a:rPr lang="en-US" altLang="en-US"/>
            </a:br>
            <a:r>
              <a:rPr lang="en-US" altLang="en-US" i="1"/>
              <a:t>on the regression line</a:t>
            </a:r>
            <a:r>
              <a:rPr lang="en-US" altLang="en-US"/>
              <a:t> is</a:t>
            </a:r>
            <a:br>
              <a:rPr lang="en-US" altLang="en-US"/>
            </a:br>
            <a:endParaRPr lang="en-US" altLang="en-US"/>
          </a:p>
          <a:p>
            <a:pPr marL="342900" lvl="1" indent="0">
              <a:buFont typeface="Wingdings" panose="05000000000000000000" pitchFamily="2" charset="2"/>
              <a:buNone/>
            </a:pPr>
            <a:endParaRPr lang="en-US" altLang="en-US"/>
          </a:p>
          <a:p>
            <a:pPr marL="342900" lvl="1" indent="0">
              <a:buFont typeface="Wingdings" panose="05000000000000000000" pitchFamily="2" charset="2"/>
              <a:buNone/>
            </a:pPr>
            <a:r>
              <a:rPr lang="en-US" altLang="en-US"/>
              <a:t>where                                                                         , and </a:t>
            </a:r>
            <a:r>
              <a:rPr lang="en-US" altLang="en-US" i="1"/>
              <a:t>t</a:t>
            </a:r>
            <a:r>
              <a:rPr lang="en-US" altLang="en-US"/>
              <a:t> is an appropriate cutoff (around 2 for a 95% interval, e.g.)</a:t>
            </a:r>
          </a:p>
          <a:p>
            <a:pPr marL="342900" lvl="1" indent="0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49373E5-DBC6-B5B7-74D3-8071F3EF2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C6BA49-7FD9-45F6-9E0A-4E00513EAB4B}" type="slidenum">
              <a:rPr lang="en-US" altLang="en-US" smtClean="0">
                <a:latin typeface="Garamond" panose="02020404030301010803" pitchFamily="18" charset="0"/>
              </a:rPr>
              <a:pPr/>
              <a:t>18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5605" name="Date Placeholder 4">
            <a:extLst>
              <a:ext uri="{FF2B5EF4-FFF2-40B4-BE49-F238E27FC236}">
                <a16:creationId xmlns:a16="http://schemas.microsoft.com/office/drawing/2014/main" id="{86674F47-4248-A6A2-025A-8F49B882CA0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3EFB0F-4F73-40F9-BC27-154C797E13D8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5606" name="Picture 4">
            <a:extLst>
              <a:ext uri="{FF2B5EF4-FFF2-40B4-BE49-F238E27FC236}">
                <a16:creationId xmlns:a16="http://schemas.microsoft.com/office/drawing/2014/main" id="{E69AD55D-1B7C-4598-E248-6EA561C42DC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47975"/>
            <a:ext cx="37147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>
            <a:extLst>
              <a:ext uri="{FF2B5EF4-FFF2-40B4-BE49-F238E27FC236}">
                <a16:creationId xmlns:a16="http://schemas.microsoft.com/office/drawing/2014/main" id="{55676DDC-A59E-65F0-1415-206D7E1CFFC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041775"/>
            <a:ext cx="53387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>
            <a:extLst>
              <a:ext uri="{FF2B5EF4-FFF2-40B4-BE49-F238E27FC236}">
                <a16:creationId xmlns:a16="http://schemas.microsoft.com/office/drawing/2014/main" id="{2DC21702-A79F-43C1-2E04-BAE5028E8CE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751388"/>
            <a:ext cx="5226050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6">
            <a:extLst>
              <a:ext uri="{FF2B5EF4-FFF2-40B4-BE49-F238E27FC236}">
                <a16:creationId xmlns:a16="http://schemas.microsoft.com/office/drawing/2014/main" id="{2A89F0CE-9FCF-72C7-4E49-8DDFA45C9CBF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2341563"/>
            <a:ext cx="33734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688EB9-98A7-0D57-C99A-AF2BD37E3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/>
              <a:t>Again let X* be a new value, and now consider predicting y* itself at that X*: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Using the same sorts of calculations as before,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So a prediction interval for y*</a:t>
            </a:r>
            <a:r>
              <a:rPr lang="en-US" baseline="-25000" dirty="0" err="1"/>
              <a:t>pred</a:t>
            </a:r>
            <a:r>
              <a:rPr lang="en-US" dirty="0"/>
              <a:t> would be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where</a:t>
            </a:r>
          </a:p>
        </p:txBody>
      </p:sp>
      <p:sp>
        <p:nvSpPr>
          <p:cNvPr id="26627" name="Title 1">
            <a:extLst>
              <a:ext uri="{FF2B5EF4-FFF2-40B4-BE49-F238E27FC236}">
                <a16:creationId xmlns:a16="http://schemas.microsoft.com/office/drawing/2014/main" id="{4BD0BC9F-9F7D-1E25-46BF-58C49671ED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Prediction Interval for a new obs. y*</a:t>
            </a:r>
            <a:endParaRPr lang="en-US" altLang="en-US" baseline="-2500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880D2A35-EB9F-159B-7CF5-1E3C141928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ADDEF7-99AC-4710-A952-C683300D8BC5}" type="slidenum">
              <a:rPr lang="en-US" altLang="en-US" smtClean="0">
                <a:latin typeface="Garamond" panose="02020404030301010803" pitchFamily="18" charset="0"/>
              </a:rPr>
              <a:pPr/>
              <a:t>19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291FFEE7-01C8-BEE5-F248-EF6F86EC3D3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74D1BDE-883F-488A-B36E-E1186EABB3F3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26630" name="Picture 22">
            <a:extLst>
              <a:ext uri="{FF2B5EF4-FFF2-40B4-BE49-F238E27FC236}">
                <a16:creationId xmlns:a16="http://schemas.microsoft.com/office/drawing/2014/main" id="{DF026F6E-7764-B816-FFB6-51A9044D6EB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98675"/>
            <a:ext cx="4281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33">
            <a:extLst>
              <a:ext uri="{FF2B5EF4-FFF2-40B4-BE49-F238E27FC236}">
                <a16:creationId xmlns:a16="http://schemas.microsoft.com/office/drawing/2014/main" id="{673A0FCE-B53D-4E60-4D66-F4C5997382A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4388"/>
            <a:ext cx="7772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2">
            <a:extLst>
              <a:ext uri="{FF2B5EF4-FFF2-40B4-BE49-F238E27FC236}">
                <a16:creationId xmlns:a16="http://schemas.microsoft.com/office/drawing/2014/main" id="{59A3D343-76DB-7A2C-C734-2CBAC45BE40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5068888"/>
            <a:ext cx="5946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4">
            <a:extLst>
              <a:ext uri="{FF2B5EF4-FFF2-40B4-BE49-F238E27FC236}">
                <a16:creationId xmlns:a16="http://schemas.microsoft.com/office/drawing/2014/main" id="{1CAF9D2C-EC47-3228-B4FA-5490BF34125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92788"/>
            <a:ext cx="33289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C82D1B0-39D6-2E7F-222E-6B001D0D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Monday is a holiday (Labor Day)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4A45C715-5633-1E1E-3944-EC2855A81A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No class, no office hours</a:t>
            </a:r>
          </a:p>
          <a:p>
            <a:endParaRPr lang="en-US" altLang="en-US"/>
          </a:p>
          <a:p>
            <a:r>
              <a:rPr lang="en-US" altLang="en-US"/>
              <a:t>HW01 will be due Tuesday evening</a:t>
            </a:r>
          </a:p>
          <a:p>
            <a:endParaRPr lang="en-US" altLang="en-US"/>
          </a:p>
          <a:p>
            <a:r>
              <a:rPr lang="en-US" altLang="en-US"/>
              <a:t>Since there are no office hours Monday, I will hold an extra office hour:</a:t>
            </a:r>
          </a:p>
          <a:p>
            <a:pPr lvl="1"/>
            <a:r>
              <a:rPr lang="en-US" altLang="en-US"/>
              <a:t>Tuesday, 11:30am-12:30pm </a:t>
            </a:r>
          </a:p>
          <a:p>
            <a:pPr lvl="1"/>
            <a:r>
              <a:rPr lang="en-US" altLang="en-US"/>
              <a:t>132E Baker Hall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4F4AF6C4-5488-B289-06E3-AC38EC725D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891C47-138A-482D-9167-47884752C91D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11345FAF-AB93-366C-1701-F275C014517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A502839-C369-4852-8F24-F2BA5CBC87F2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ABDEB3D-3313-70CF-D81D-C988392927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Example…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123A81B6-B4F5-9A72-E83D-B6244B0791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C8A27CB-3D6C-C0F0-D146-1B1547DB2D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3D50C3-4A39-46EB-94CF-92496E767C6D}" type="slidenum">
              <a:rPr lang="en-US" altLang="en-US" smtClean="0">
                <a:latin typeface="Garamond" panose="02020404030301010803" pitchFamily="18" charset="0"/>
              </a:rPr>
              <a:pPr/>
              <a:t>20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7653" name="Date Placeholder 4">
            <a:extLst>
              <a:ext uri="{FF2B5EF4-FFF2-40B4-BE49-F238E27FC236}">
                <a16:creationId xmlns:a16="http://schemas.microsoft.com/office/drawing/2014/main" id="{2AD2DF26-B180-5706-5AA8-5F4618DA41C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67DB77-13F4-4011-8450-4814F9E09199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B313FD6E-5BE0-97F7-2D41-B1D449A9CE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E1883F8-3798-B8D4-792F-67D01F0138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/>
              <a:t>The Linear Regression Model</a:t>
            </a:r>
          </a:p>
          <a:p>
            <a:pPr lvl="1"/>
            <a:r>
              <a:rPr lang="en-US" altLang="en-US"/>
              <a:t>The Lazy, Long and Matrix Formulations</a:t>
            </a:r>
          </a:p>
          <a:p>
            <a:pPr lvl="1"/>
            <a:r>
              <a:rPr lang="en-US" altLang="en-US"/>
              <a:t>Least Squares and Maximum Likelihood</a:t>
            </a:r>
          </a:p>
          <a:p>
            <a:pPr lvl="1"/>
            <a:r>
              <a:rPr lang="en-US" altLang="en-US"/>
              <a:t>Distribution of Estimated Coefficients</a:t>
            </a:r>
          </a:p>
          <a:p>
            <a:pPr lvl="1"/>
            <a:r>
              <a:rPr lang="en-US" altLang="en-US"/>
              <a:t>SST = SSreg + RSS, R</a:t>
            </a:r>
            <a:r>
              <a:rPr lang="en-US" altLang="en-US" baseline="30000"/>
              <a:t>2</a:t>
            </a:r>
            <a:r>
              <a:rPr lang="en-US" altLang="en-US"/>
              <a:t>, Anova Table</a:t>
            </a:r>
          </a:p>
          <a:p>
            <a:pPr lvl="1"/>
            <a:r>
              <a:rPr lang="en-US" altLang="en-US"/>
              <a:t>Confidence &amp; Prediction Intervals for y’s</a:t>
            </a:r>
          </a:p>
          <a:p>
            <a:r>
              <a:rPr lang="en-US" altLang="en-US"/>
              <a:t>HW01 out later today – due next Tues</a:t>
            </a:r>
          </a:p>
          <a:p>
            <a:r>
              <a:rPr lang="en-US" altLang="en-US"/>
              <a:t>Read Ch 3 for next week</a:t>
            </a:r>
          </a:p>
          <a:p>
            <a:r>
              <a:rPr lang="en-US" altLang="en-US"/>
              <a:t>TA Office hours?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7682F166-E5D6-3645-51A3-450E9830D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FD80C26-676E-405F-B8A6-B07CC82C21CF}" type="slidenum">
              <a:rPr lang="en-US" altLang="en-US" smtClean="0">
                <a:latin typeface="Garamond" panose="02020404030301010803" pitchFamily="18" charset="0"/>
              </a:rPr>
              <a:pPr/>
              <a:t>21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28677" name="Date Placeholder 4">
            <a:extLst>
              <a:ext uri="{FF2B5EF4-FFF2-40B4-BE49-F238E27FC236}">
                <a16:creationId xmlns:a16="http://schemas.microsoft.com/office/drawing/2014/main" id="{9C579AAF-BD4B-64B5-19E6-87EC57F3607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35FEE15-5AB8-45FF-A07D-FDA5316AFA84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D57FFFC8-B7C1-5531-AAA1-D483A3B51F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07A776-A179-4DCB-8E6E-2EDE6A9B6AF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5" name="Date Placeholder 5">
            <a:extLst>
              <a:ext uri="{FF2B5EF4-FFF2-40B4-BE49-F238E27FC236}">
                <a16:creationId xmlns:a16="http://schemas.microsoft.com/office/drawing/2014/main" id="{B798D284-8BF8-633A-1A68-C99E492745A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4DB753-334F-4699-97C7-DB223430D26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8/28/2022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BD19E4DE-2171-6844-CCF0-4B4BBC530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Reading, HW &amp; TA Office Hours</a:t>
            </a:r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18A1C902-3B14-D8CD-D830-3B5CC4C9D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181600"/>
          </a:xfrm>
        </p:spPr>
        <p:txBody>
          <a:bodyPr/>
          <a:lstStyle/>
          <a:p>
            <a:pPr eaLnBrk="1" hangingPunct="1"/>
            <a:r>
              <a:rPr lang="en-US" altLang="en-US" sz="2400"/>
              <a:t>Reading:</a:t>
            </a:r>
          </a:p>
          <a:p>
            <a:pPr lvl="1" eaLnBrk="1" hangingPunct="1"/>
            <a:r>
              <a:rPr lang="en-US" altLang="en-US" sz="2000"/>
              <a:t>Sheather Ch’s 1-2 – for this week!</a:t>
            </a:r>
          </a:p>
          <a:p>
            <a:pPr lvl="1" eaLnBrk="1" hangingPunct="1"/>
            <a:r>
              <a:rPr lang="en-US" altLang="en-US" sz="2000"/>
              <a:t>Handouts in week02 folder in Canvas files area – for next week!</a:t>
            </a:r>
          </a:p>
          <a:p>
            <a:pPr lvl="2" eaLnBrk="1" hangingPunct="1"/>
            <a:r>
              <a:rPr lang="en-US" altLang="en-US" sz="1800"/>
              <a:t>I will not cover everything in the chapters</a:t>
            </a:r>
          </a:p>
          <a:p>
            <a:pPr lvl="2" eaLnBrk="1" hangingPunct="1"/>
            <a:r>
              <a:rPr lang="en-US" altLang="en-US" sz="1800"/>
              <a:t>You will need to read &amp; try some things on your own!</a:t>
            </a:r>
          </a:p>
          <a:p>
            <a:pPr eaLnBrk="1" hangingPunct="1"/>
            <a:r>
              <a:rPr lang="en-US" altLang="en-US" sz="2400"/>
              <a:t>HW01 out later today; due next Tue at midnight</a:t>
            </a:r>
          </a:p>
          <a:p>
            <a:pPr lvl="1" eaLnBrk="1" hangingPunct="1"/>
            <a:r>
              <a:rPr lang="en-US" altLang="en-US" sz="2000"/>
              <a:t>Several “technical” exercises (math, R, data analysis, thinking)</a:t>
            </a:r>
          </a:p>
          <a:p>
            <a:pPr lvl="1" eaLnBrk="1" hangingPunct="1"/>
            <a:r>
              <a:rPr lang="en-US" altLang="en-US" sz="2000"/>
              <a:t>Normally HW due on Mondays, but this Monday is a holiday…</a:t>
            </a:r>
          </a:p>
          <a:p>
            <a:pPr eaLnBrk="1" hangingPunct="1"/>
            <a:r>
              <a:rPr lang="en-US" altLang="en-US" sz="2400"/>
              <a:t>TA (Lorenzo – lthomasel@andrew.cmu.edu) Office hours</a:t>
            </a:r>
          </a:p>
          <a:p>
            <a:pPr lvl="1" eaLnBrk="1" hangingPunct="1"/>
            <a:r>
              <a:rPr lang="en-US" altLang="en-US" sz="2000"/>
              <a:t>8:45-9:45 Mondays</a:t>
            </a:r>
          </a:p>
          <a:p>
            <a:pPr lvl="1" eaLnBrk="1" hangingPunct="1"/>
            <a:r>
              <a:rPr lang="en-US" altLang="en-US" sz="2000"/>
              <a:t>12-1 Thursdays</a:t>
            </a:r>
          </a:p>
          <a:p>
            <a:pPr lvl="1" eaLnBrk="1" hangingPunct="1"/>
            <a:r>
              <a:rPr lang="en-US" altLang="en-US" sz="2000"/>
              <a:t>Location TBA</a:t>
            </a:r>
          </a:p>
          <a:p>
            <a:pPr lvl="1" eaLnBrk="1" hangingPunct="1"/>
            <a:r>
              <a:rPr lang="en-US" altLang="en-US" sz="2000" i="1"/>
              <a:t>Let’s see if the Monday office hour works…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2E044F79-4AC0-17C4-D56D-86703FFDC2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617EFB1-7A76-8877-8FFA-0903F80486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r>
              <a:rPr lang="en-US" altLang="en-US"/>
              <a:t>The Linear Regression Model</a:t>
            </a:r>
          </a:p>
          <a:p>
            <a:pPr lvl="1"/>
            <a:r>
              <a:rPr lang="en-US" altLang="en-US"/>
              <a:t>Lazy formulation</a:t>
            </a:r>
          </a:p>
          <a:p>
            <a:pPr lvl="1"/>
            <a:r>
              <a:rPr lang="en-US" altLang="en-US"/>
              <a:t>Long formulation</a:t>
            </a:r>
          </a:p>
          <a:p>
            <a:pPr lvl="1"/>
            <a:r>
              <a:rPr lang="en-US" altLang="en-US"/>
              <a:t>Matrix formulation</a:t>
            </a:r>
          </a:p>
          <a:p>
            <a:r>
              <a:rPr lang="en-US" altLang="en-US"/>
              <a:t>Least Squares and Maximum Likelihood</a:t>
            </a:r>
          </a:p>
          <a:p>
            <a:r>
              <a:rPr lang="en-US" altLang="en-US"/>
              <a:t>Distribution of Estimated Coefficients</a:t>
            </a:r>
          </a:p>
          <a:p>
            <a:r>
              <a:rPr lang="en-US" altLang="en-US"/>
              <a:t>SST = SSreg + RSS, R</a:t>
            </a:r>
            <a:r>
              <a:rPr lang="en-US" altLang="en-US" baseline="30000"/>
              <a:t>2</a:t>
            </a:r>
            <a:r>
              <a:rPr lang="en-US" altLang="en-US"/>
              <a:t>, Anova Table</a:t>
            </a:r>
          </a:p>
          <a:p>
            <a:r>
              <a:rPr lang="en-US" altLang="en-US"/>
              <a:t>Confidence &amp; Prediction Intervals for y’s</a:t>
            </a:r>
          </a:p>
          <a:p>
            <a:r>
              <a:rPr lang="en-US" altLang="en-US"/>
              <a:t>Example….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9C2BFC60-1F2F-0CA6-5882-3722FA8FF7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F29E6B4-878F-429B-A3A6-7E74185A9806}" type="slidenum">
              <a:rPr lang="en-US" altLang="en-US" smtClean="0">
                <a:latin typeface="Garamond" panose="02020404030301010803" pitchFamily="18" charset="0"/>
              </a:rPr>
              <a:pPr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0245" name="Date Placeholder 4">
            <a:extLst>
              <a:ext uri="{FF2B5EF4-FFF2-40B4-BE49-F238E27FC236}">
                <a16:creationId xmlns:a16="http://schemas.microsoft.com/office/drawing/2014/main" id="{CD48C641-89F2-1B13-A886-AE654B64F8A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298ACC-D8A9-4E9B-A667-4EB1AA07F23E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6795B607-AB27-AB88-F383-637CF6EEA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Linear Regression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88259-7C6F-BA2D-810D-E3E2A6DA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292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u="sng" dirty="0"/>
              <a:t>A lazy formulation</a:t>
            </a:r>
          </a:p>
          <a:p>
            <a:pPr>
              <a:defRPr/>
            </a:pPr>
            <a:endParaRPr lang="en-US" dirty="0"/>
          </a:p>
          <a:p>
            <a:pPr lvl="1">
              <a:defRPr/>
            </a:pPr>
            <a:r>
              <a:rPr lang="en-US" i="1" dirty="0"/>
              <a:t>y</a:t>
            </a:r>
            <a:r>
              <a:rPr lang="en-US" dirty="0"/>
              <a:t> is the response variable, a.k.a. dependent variable</a:t>
            </a:r>
          </a:p>
          <a:p>
            <a:pPr lvl="1">
              <a:defRPr/>
            </a:pPr>
            <a:r>
              <a:rPr lang="en-US" dirty="0"/>
              <a:t>     = intercept;                     = coefficients/slopes/effects</a:t>
            </a:r>
          </a:p>
          <a:p>
            <a:pPr lvl="1">
              <a:defRPr/>
            </a:pPr>
            <a:r>
              <a:rPr lang="en-US" dirty="0"/>
              <a:t>                              also have many equivalent names:</a:t>
            </a:r>
          </a:p>
          <a:p>
            <a:pPr lvl="2">
              <a:defRPr/>
            </a:pPr>
            <a:r>
              <a:rPr lang="en-US" dirty="0"/>
              <a:t>predictors / Independent variables / Regressors / Covariates</a:t>
            </a:r>
          </a:p>
          <a:p>
            <a:pPr lvl="1">
              <a:defRPr/>
            </a:pPr>
            <a:r>
              <a:rPr lang="en-US" dirty="0"/>
              <a:t>    is “error” (better: random deviation from mean)</a:t>
            </a:r>
          </a:p>
          <a:p>
            <a:pPr lvl="1">
              <a:defRPr/>
            </a:pPr>
            <a:r>
              <a:rPr lang="en-US" dirty="0"/>
              <a:t>Quick, easy hand-waving, emphasizes functional form</a:t>
            </a:r>
          </a:p>
          <a:p>
            <a:pPr lvl="1">
              <a:defRPr/>
            </a:pPr>
            <a:r>
              <a:rPr lang="en-US" dirty="0"/>
              <a:t>Easy to replace abstract letters with meaningful words…</a:t>
            </a:r>
            <a:br>
              <a:rPr lang="en-US" dirty="0"/>
            </a:br>
            <a:r>
              <a:rPr lang="en-US" dirty="0"/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kid.score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= 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intcpt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+ (coef1)(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mom.hs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	 (coef2)(mom.iq) + (error)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787D34C-A5D6-02C1-06DD-3697A9FC4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29C911-8AFD-48BE-BC0B-60737EEC229C}" type="slidenum">
              <a:rPr lang="en-US" altLang="en-US" smtClean="0">
                <a:latin typeface="Garamond" panose="02020404030301010803" pitchFamily="18" charset="0"/>
              </a:rPr>
              <a:pPr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1269" name="Date Placeholder 4">
            <a:extLst>
              <a:ext uri="{FF2B5EF4-FFF2-40B4-BE49-F238E27FC236}">
                <a16:creationId xmlns:a16="http://schemas.microsoft.com/office/drawing/2014/main" id="{3132843A-37B3-315B-52C5-D0AFF2D3471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3F3BF2C-3BE7-443E-A788-F78AE78D1F26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1270" name="Picture 15">
            <a:extLst>
              <a:ext uri="{FF2B5EF4-FFF2-40B4-BE49-F238E27FC236}">
                <a16:creationId xmlns:a16="http://schemas.microsoft.com/office/drawing/2014/main" id="{4C05BBC1-3D06-CC23-2CBA-531D9DFE69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625600"/>
            <a:ext cx="69659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>
            <a:extLst>
              <a:ext uri="{FF2B5EF4-FFF2-40B4-BE49-F238E27FC236}">
                <a16:creationId xmlns:a16="http://schemas.microsoft.com/office/drawing/2014/main" id="{E579D015-28FC-0149-469C-E3CFF782457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2671763"/>
            <a:ext cx="2968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>
            <a:extLst>
              <a:ext uri="{FF2B5EF4-FFF2-40B4-BE49-F238E27FC236}">
                <a16:creationId xmlns:a16="http://schemas.microsoft.com/office/drawing/2014/main" id="{F1042F11-1533-CFF7-118C-AFDD6E689A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3125788"/>
            <a:ext cx="211137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7">
            <a:extLst>
              <a:ext uri="{FF2B5EF4-FFF2-40B4-BE49-F238E27FC236}">
                <a16:creationId xmlns:a16="http://schemas.microsoft.com/office/drawing/2014/main" id="{4EEF48BC-D686-DCA6-D38A-19F93594125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81288"/>
            <a:ext cx="1371600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9">
            <a:extLst>
              <a:ext uri="{FF2B5EF4-FFF2-40B4-BE49-F238E27FC236}">
                <a16:creationId xmlns:a16="http://schemas.microsoft.com/office/drawing/2014/main" id="{CFCF2BB3-F36D-E5C6-AB74-312E60833D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4070350"/>
            <a:ext cx="144462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524D67E-C44D-F539-C638-AC5BF6BBD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Linear Regression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53EB0-EDE6-56A5-ADB2-729D14C8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30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u="sng" dirty="0"/>
              <a:t>A longer, more accurate formulation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             , a column of 1’s (for the intercept!)</a:t>
            </a:r>
          </a:p>
          <a:p>
            <a:pPr>
              <a:defRPr/>
            </a:pPr>
            <a:r>
              <a:rPr lang="en-US" i="1" dirty="0"/>
              <a:t>n</a:t>
            </a:r>
            <a:r>
              <a:rPr lang="en-US" dirty="0"/>
              <a:t> = number of “units” or “cases”; </a:t>
            </a:r>
          </a:p>
          <a:p>
            <a:pPr>
              <a:defRPr/>
            </a:pPr>
            <a:r>
              <a:rPr lang="en-US" i="1" dirty="0"/>
              <a:t>k</a:t>
            </a:r>
            <a:r>
              <a:rPr lang="en-US" dirty="0"/>
              <a:t> = </a:t>
            </a:r>
            <a:r>
              <a:rPr lang="en-US" i="1" dirty="0"/>
              <a:t>p+1</a:t>
            </a:r>
            <a:r>
              <a:rPr lang="en-US" dirty="0"/>
              <a:t> = number of “predictors” or “covariates”</a:t>
            </a:r>
          </a:p>
          <a:p>
            <a:pPr>
              <a:defRPr/>
            </a:pPr>
            <a:r>
              <a:rPr lang="en-US" dirty="0"/>
              <a:t>  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AD0588C-D345-979F-DEAE-7D7EFE5D70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EF61D63-FD45-4AF4-B9AC-EA3A37822315}" type="slidenum">
              <a:rPr lang="en-US" altLang="en-US" smtClean="0">
                <a:latin typeface="Garamond" panose="02020404030301010803" pitchFamily="18" charset="0"/>
              </a:rPr>
              <a:pPr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2293" name="Date Placeholder 4">
            <a:extLst>
              <a:ext uri="{FF2B5EF4-FFF2-40B4-BE49-F238E27FC236}">
                <a16:creationId xmlns:a16="http://schemas.microsoft.com/office/drawing/2014/main" id="{980433E5-C556-7ECD-40D1-5263B1CE6A6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259773-D8BD-409B-AE88-8E389D5DBA10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12294" name="Picture 7">
            <a:extLst>
              <a:ext uri="{FF2B5EF4-FFF2-40B4-BE49-F238E27FC236}">
                <a16:creationId xmlns:a16="http://schemas.microsoft.com/office/drawing/2014/main" id="{2343A1DF-12D2-A753-6A37-1C3EBD1E370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9575"/>
            <a:ext cx="6345238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>
            <a:extLst>
              <a:ext uri="{FF2B5EF4-FFF2-40B4-BE49-F238E27FC236}">
                <a16:creationId xmlns:a16="http://schemas.microsoft.com/office/drawing/2014/main" id="{2A17762C-ED4D-B019-AE49-BBF6AC19B1CE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62400"/>
            <a:ext cx="12477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>
            <a:extLst>
              <a:ext uri="{FF2B5EF4-FFF2-40B4-BE49-F238E27FC236}">
                <a16:creationId xmlns:a16="http://schemas.microsoft.com/office/drawing/2014/main" id="{BA6B3954-617B-D798-AD50-79765A6353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94350"/>
            <a:ext cx="7062788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96B10983-628B-1A56-8C1F-597005FC97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Linear Regression Model	</a:t>
            </a: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1AAB35C8-BEFF-2A66-BB7C-B3DC9236EF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3BFA06-6047-4049-AF58-E5D5B71EEE04}" type="slidenum">
              <a:rPr lang="en-US" altLang="en-US" smtClean="0">
                <a:latin typeface="Garamond" panose="02020404030301010803" pitchFamily="18" charset="0"/>
              </a:rPr>
              <a:pPr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3316" name="Date Placeholder 4">
            <a:extLst>
              <a:ext uri="{FF2B5EF4-FFF2-40B4-BE49-F238E27FC236}">
                <a16:creationId xmlns:a16="http://schemas.microsoft.com/office/drawing/2014/main" id="{64461BA9-58F4-BC7E-C5C8-197D32593CF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5A357B-2C4A-4967-BF00-1C0DB952B6BB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726363-7D48-F242-DEA2-A040AEA16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66800"/>
            <a:ext cx="8229600" cy="50641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u="sng" kern="0" dirty="0"/>
              <a:t>A matrix formulation</a:t>
            </a:r>
            <a:r>
              <a:rPr lang="en-US" altLang="en-US" kern="0" dirty="0"/>
              <a:t>…</a:t>
            </a:r>
          </a:p>
          <a:p>
            <a:pPr eaLnBrk="1" hangingPunct="1">
              <a:defRPr/>
            </a:pPr>
            <a:r>
              <a:rPr lang="en-US" altLang="en-US" kern="0" dirty="0"/>
              <a:t>Let </a:t>
            </a:r>
            <a:r>
              <a:rPr lang="en-US" altLang="en-US" i="1" kern="0" dirty="0"/>
              <a:t>X</a:t>
            </a:r>
            <a:r>
              <a:rPr lang="en-US" altLang="en-US" i="1" kern="0" baseline="-25000" dirty="0"/>
              <a:t>i</a:t>
            </a:r>
            <a:r>
              <a:rPr lang="en-US" altLang="en-US" i="1" kern="0" dirty="0"/>
              <a:t> = (X</a:t>
            </a:r>
            <a:r>
              <a:rPr lang="en-US" altLang="en-US" i="1" kern="0" baseline="-25000" dirty="0"/>
              <a:t>i0</a:t>
            </a:r>
            <a:r>
              <a:rPr lang="en-US" altLang="en-US" i="1" kern="0" dirty="0"/>
              <a:t>, …, </a:t>
            </a:r>
            <a:r>
              <a:rPr lang="en-US" altLang="en-US" i="1" kern="0" dirty="0" err="1"/>
              <a:t>X</a:t>
            </a:r>
            <a:r>
              <a:rPr lang="en-US" altLang="en-US" i="1" kern="0" baseline="-25000" dirty="0" err="1"/>
              <a:t>ip</a:t>
            </a:r>
            <a:r>
              <a:rPr lang="en-US" altLang="en-US" i="1" kern="0" dirty="0"/>
              <a:t>) </a:t>
            </a:r>
            <a:r>
              <a:rPr lang="en-US" altLang="en-US" kern="0" dirty="0"/>
              <a:t>and </a:t>
            </a:r>
            <a:r>
              <a:rPr lang="en-US" altLang="en-US" kern="0" dirty="0">
                <a:latin typeface="cmmi10" panose="020B0604020202020204" pitchFamily="34" charset="0"/>
              </a:rPr>
              <a:t>¯</a:t>
            </a:r>
            <a:r>
              <a:rPr lang="en-US" altLang="en-US" kern="0" dirty="0"/>
              <a:t> = (</a:t>
            </a:r>
            <a:r>
              <a:rPr lang="en-US" altLang="en-US" kern="0" dirty="0">
                <a:latin typeface="cmmi10" panose="020B0604020202020204" pitchFamily="34" charset="0"/>
              </a:rPr>
              <a:t>¯</a:t>
            </a:r>
            <a:r>
              <a:rPr lang="en-US" altLang="en-US" kern="0" baseline="-25000" dirty="0">
                <a:latin typeface="cmmi10" panose="020B0604020202020204" pitchFamily="34" charset="0"/>
              </a:rPr>
              <a:t>0</a:t>
            </a:r>
            <a:r>
              <a:rPr lang="en-US" altLang="en-US" kern="0" dirty="0"/>
              <a:t>, …, </a:t>
            </a:r>
            <a:r>
              <a:rPr lang="en-US" altLang="en-US" kern="0" dirty="0">
                <a:latin typeface="cmmi10" panose="020B0604020202020204" pitchFamily="34" charset="0"/>
              </a:rPr>
              <a:t>¯</a:t>
            </a:r>
            <a:r>
              <a:rPr lang="en-US" altLang="en-US" kern="0" baseline="-25000" dirty="0">
                <a:latin typeface="cmmi10" panose="020B0604020202020204" pitchFamily="34" charset="0"/>
              </a:rPr>
              <a:t>p</a:t>
            </a:r>
            <a:r>
              <a:rPr lang="en-US" altLang="en-US" kern="0" dirty="0"/>
              <a:t>)</a:t>
            </a:r>
            <a:r>
              <a:rPr lang="en-US" altLang="en-US" kern="0" baseline="30000" dirty="0"/>
              <a:t>T</a:t>
            </a:r>
            <a:r>
              <a:rPr lang="en-US" altLang="en-US" kern="0" dirty="0"/>
              <a:t>; then</a:t>
            </a:r>
          </a:p>
          <a:p>
            <a:pPr eaLnBrk="1" hangingPunct="1">
              <a:defRPr/>
            </a:pPr>
            <a:endParaRPr lang="en-US" altLang="en-US" kern="0" dirty="0"/>
          </a:p>
          <a:p>
            <a:pPr eaLnBrk="1" hangingPunct="1">
              <a:defRPr/>
            </a:pPr>
            <a:endParaRPr lang="en-US" altLang="en-US" kern="0" dirty="0"/>
          </a:p>
          <a:p>
            <a:pPr eaLnBrk="1" hangingPunct="1">
              <a:defRPr/>
            </a:pPr>
            <a:r>
              <a:rPr lang="en-US" altLang="en-US" kern="0" dirty="0"/>
              <a:t>If we also stack </a:t>
            </a:r>
            <a:r>
              <a:rPr lang="en-US" altLang="en-US" i="1" kern="0" dirty="0"/>
              <a:t>Y = (Y</a:t>
            </a:r>
            <a:r>
              <a:rPr lang="en-US" altLang="en-US" i="1" kern="0" baseline="-25000" dirty="0"/>
              <a:t>1</a:t>
            </a:r>
            <a:r>
              <a:rPr lang="en-US" altLang="en-US" i="1" kern="0" dirty="0"/>
              <a:t>, …,</a:t>
            </a:r>
            <a:r>
              <a:rPr lang="en-US" altLang="en-US" i="1" kern="0" dirty="0" err="1"/>
              <a:t>Y</a:t>
            </a:r>
            <a:r>
              <a:rPr lang="en-US" altLang="en-US" i="1" kern="0" baseline="-25000" dirty="0" err="1"/>
              <a:t>n</a:t>
            </a:r>
            <a:r>
              <a:rPr lang="en-US" altLang="en-US" i="1" kern="0" dirty="0"/>
              <a:t>)</a:t>
            </a:r>
            <a:r>
              <a:rPr lang="en-US" altLang="en-US" i="1" kern="0" baseline="30000" dirty="0"/>
              <a:t>T</a:t>
            </a:r>
            <a:r>
              <a:rPr lang="en-US" altLang="en-US" i="1" kern="0" dirty="0"/>
              <a:t>, X = (X</a:t>
            </a:r>
            <a:r>
              <a:rPr lang="en-US" altLang="en-US" i="1" kern="0" baseline="-25000" dirty="0"/>
              <a:t>1</a:t>
            </a:r>
            <a:r>
              <a:rPr lang="en-US" altLang="en-US" i="1" kern="0" baseline="15000" dirty="0"/>
              <a:t>T</a:t>
            </a:r>
            <a:r>
              <a:rPr lang="en-US" altLang="en-US" i="1" kern="0" dirty="0"/>
              <a:t>, …, </a:t>
            </a:r>
            <a:r>
              <a:rPr lang="en-US" altLang="en-US" i="1" kern="0" dirty="0" err="1"/>
              <a:t>X</a:t>
            </a:r>
            <a:r>
              <a:rPr lang="en-US" altLang="en-US" i="1" kern="0" baseline="-25000" dirty="0" err="1"/>
              <a:t>n</a:t>
            </a:r>
            <a:r>
              <a:rPr lang="en-US" altLang="en-US" i="1" kern="0" baseline="15000" dirty="0" err="1"/>
              <a:t>T</a:t>
            </a:r>
            <a:r>
              <a:rPr lang="en-US" altLang="en-US" i="1" kern="0" dirty="0"/>
              <a:t>)</a:t>
            </a:r>
            <a:r>
              <a:rPr lang="en-US" altLang="en-US" i="1" kern="0" baseline="30000" dirty="0"/>
              <a:t>T</a:t>
            </a:r>
            <a:r>
              <a:rPr lang="en-US" altLang="en-US" kern="0" dirty="0"/>
              <a:t>, and </a:t>
            </a:r>
            <a:r>
              <a:rPr lang="en-US" altLang="en-US" kern="0" dirty="0">
                <a:latin typeface="cmmi10" panose="020B0604020202020204" pitchFamily="34" charset="0"/>
              </a:rPr>
              <a:t>²</a:t>
            </a:r>
            <a:r>
              <a:rPr lang="en-US" altLang="en-US" kern="0" dirty="0"/>
              <a:t> = (</a:t>
            </a:r>
            <a:r>
              <a:rPr lang="en-US" altLang="en-US" kern="0" dirty="0">
                <a:latin typeface="cmmi10" panose="020B0604020202020204" pitchFamily="34" charset="0"/>
              </a:rPr>
              <a:t>²</a:t>
            </a:r>
            <a:r>
              <a:rPr lang="en-US" altLang="en-US" kern="0" baseline="-25000" dirty="0">
                <a:latin typeface="cmmi10" panose="020B0604020202020204" pitchFamily="34" charset="0"/>
              </a:rPr>
              <a:t>1</a:t>
            </a:r>
            <a:r>
              <a:rPr lang="en-US" altLang="en-US" kern="0" dirty="0"/>
              <a:t>, …</a:t>
            </a:r>
            <a:r>
              <a:rPr lang="en-US" altLang="en-US" kern="0" dirty="0">
                <a:latin typeface="cmmi10" panose="020B0604020202020204" pitchFamily="34" charset="0"/>
              </a:rPr>
              <a:t>²</a:t>
            </a:r>
            <a:r>
              <a:rPr lang="en-US" altLang="en-US" kern="0" baseline="-25000" dirty="0">
                <a:latin typeface="cmmi10" panose="020B0604020202020204" pitchFamily="34" charset="0"/>
              </a:rPr>
              <a:t>n</a:t>
            </a:r>
            <a:r>
              <a:rPr lang="en-US" altLang="en-US" kern="0" dirty="0"/>
              <a:t>)</a:t>
            </a:r>
            <a:r>
              <a:rPr lang="en-US" altLang="en-US" kern="0" baseline="30000" dirty="0"/>
              <a:t>T</a:t>
            </a:r>
            <a:r>
              <a:rPr lang="en-US" altLang="en-US" kern="0" dirty="0"/>
              <a:t>, we can write</a:t>
            </a:r>
          </a:p>
          <a:p>
            <a:pPr eaLnBrk="1" hangingPunct="1">
              <a:defRPr/>
            </a:pPr>
            <a:endParaRPr lang="en-US" altLang="en-US" kern="0" dirty="0"/>
          </a:p>
          <a:p>
            <a:pPr eaLnBrk="1" hangingPunct="1">
              <a:defRPr/>
            </a:pPr>
            <a:r>
              <a:rPr lang="en-US" altLang="en-US" kern="0" dirty="0"/>
              <a:t>Has all the information of the Long Formulation</a:t>
            </a:r>
          </a:p>
          <a:p>
            <a:pPr eaLnBrk="1" hangingPunct="1">
              <a:defRPr/>
            </a:pPr>
            <a:r>
              <a:rPr lang="en-US" altLang="en-US" kern="0" dirty="0"/>
              <a:t>Lends itself to compact formulas &amp; computation</a:t>
            </a:r>
          </a:p>
        </p:txBody>
      </p:sp>
      <p:pic>
        <p:nvPicPr>
          <p:cNvPr id="13318" name="Picture 11">
            <a:extLst>
              <a:ext uri="{FF2B5EF4-FFF2-40B4-BE49-F238E27FC236}">
                <a16:creationId xmlns:a16="http://schemas.microsoft.com/office/drawing/2014/main" id="{03D0A54A-7A9F-4F91-54D3-0F5446CD6D7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2301875"/>
            <a:ext cx="68484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>
            <a:extLst>
              <a:ext uri="{FF2B5EF4-FFF2-40B4-BE49-F238E27FC236}">
                <a16:creationId xmlns:a16="http://schemas.microsoft.com/office/drawing/2014/main" id="{C734D6CF-E41E-F1B8-B2C8-125B6A0941B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4406900"/>
            <a:ext cx="220345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7DE31F1-F0CE-9052-3A16-7103AF370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Linear Regression Model: </a:t>
            </a:r>
            <a:br>
              <a:rPr lang="en-US" altLang="en-US" sz="4000"/>
            </a:br>
            <a:r>
              <a:rPr lang="en-US" altLang="en-US" sz="4000"/>
              <a:t>           Mean + Error Distribution</a:t>
            </a: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167A270A-AFCF-9A9D-9FBA-DE8C3ABD2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AF422C-E8FA-4C44-9290-3CE242AA99E9}" type="slidenum">
              <a:rPr lang="en-US" altLang="en-US" smtClean="0">
                <a:latin typeface="Garamond" panose="02020404030301010803" pitchFamily="18" charset="0"/>
              </a:rPr>
              <a:pPr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4340" name="Date Placeholder 4">
            <a:extLst>
              <a:ext uri="{FF2B5EF4-FFF2-40B4-BE49-F238E27FC236}">
                <a16:creationId xmlns:a16="http://schemas.microsoft.com/office/drawing/2014/main" id="{6B7981E6-0815-6DF4-436B-CADF3F38DF8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0CFF8B-4CC5-431F-B722-A6658D531FEB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DB1EF3-81DB-672B-FD3C-EE8EE91068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 the model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dirty="0"/>
              <a:t>    It is usual to assume </a:t>
            </a:r>
          </a:p>
          <a:p>
            <a:pPr>
              <a:defRPr/>
            </a:pPr>
            <a:r>
              <a:rPr lang="en-US" dirty="0"/>
              <a:t>We can write this as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Each </a:t>
            </a:r>
            <a:r>
              <a:rPr lang="en-US" altLang="en-US" sz="2000" dirty="0" err="1"/>
              <a:t>y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 </a:t>
            </a:r>
            <a:r>
              <a:rPr lang="en-US" altLang="en-US" sz="2000" dirty="0">
                <a:latin typeface="cmmi10" panose="020B0604020202020204" pitchFamily="34" charset="0"/>
              </a:rPr>
              <a:t>²</a:t>
            </a:r>
            <a:r>
              <a:rPr lang="en-US" altLang="en-US" sz="2000" dirty="0"/>
              <a:t> (-</a:t>
            </a:r>
            <a:r>
              <a:rPr lang="en-US" altLang="en-US" sz="2000" dirty="0">
                <a:latin typeface="cmsy10" panose="020B0604020202020204" pitchFamily="34" charset="0"/>
              </a:rPr>
              <a:t>1</a:t>
            </a:r>
            <a:r>
              <a:rPr lang="en-US" altLang="en-US" sz="2000" dirty="0"/>
              <a:t>, </a:t>
            </a:r>
            <a:r>
              <a:rPr lang="en-US" altLang="en-US" sz="2000" dirty="0">
                <a:latin typeface="cmsy10" panose="020B0604020202020204" pitchFamily="34" charset="0"/>
              </a:rPr>
              <a:t>1</a:t>
            </a:r>
            <a:r>
              <a:rPr lang="en-US" altLang="en-US" sz="2000" dirty="0"/>
              <a:t>) has some mean </a:t>
            </a:r>
            <a:r>
              <a:rPr lang="en-US" altLang="en-US" sz="2000" dirty="0">
                <a:latin typeface="cmmi10" panose="020B0604020202020204" pitchFamily="34" charset="0"/>
              </a:rPr>
              <a:t>µ</a:t>
            </a:r>
            <a:r>
              <a:rPr lang="en-US" altLang="en-US" sz="2000" baseline="-5000" dirty="0" err="1">
                <a:latin typeface="cmmi10" panose="020B0604020202020204" pitchFamily="34" charset="0"/>
              </a:rPr>
              <a:t>i</a:t>
            </a:r>
            <a:r>
              <a:rPr lang="en-US" altLang="en-US" sz="2000" dirty="0"/>
              <a:t> = E[</a:t>
            </a:r>
            <a:r>
              <a:rPr lang="en-US" altLang="en-US" sz="2000" dirty="0" err="1"/>
              <a:t>y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|X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]</a:t>
            </a:r>
            <a:endParaRPr lang="en-US" altLang="en-US" sz="2000" dirty="0">
              <a:latin typeface="cmmi10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Each </a:t>
            </a:r>
            <a:r>
              <a:rPr lang="en-US" altLang="en-US" sz="2000" dirty="0">
                <a:latin typeface="cmmi10" panose="020B0604020202020204" pitchFamily="34" charset="0"/>
              </a:rPr>
              <a:t>µ</a:t>
            </a:r>
            <a:r>
              <a:rPr lang="en-US" altLang="en-US" sz="2000" baseline="-5000" dirty="0" err="1">
                <a:latin typeface="cmmi10" panose="020B0604020202020204" pitchFamily="34" charset="0"/>
              </a:rPr>
              <a:t>i</a:t>
            </a:r>
            <a:r>
              <a:rPr lang="en-US" altLang="en-US" sz="2000" dirty="0"/>
              <a:t> has some linear structure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/>
              <a:t>There is a statistical distribution N( *, </a:t>
            </a:r>
            <a:r>
              <a:rPr lang="en-US" altLang="en-US" sz="2000" dirty="0">
                <a:latin typeface="cmmi10" panose="020B0604020202020204" pitchFamily="34" charset="0"/>
              </a:rPr>
              <a:t>¾</a:t>
            </a:r>
            <a:r>
              <a:rPr lang="en-US" altLang="en-US" sz="2000" baseline="30000" dirty="0">
                <a:latin typeface="cmmi10" panose="020B0604020202020204" pitchFamily="34" charset="0"/>
              </a:rPr>
              <a:t>2</a:t>
            </a:r>
            <a:r>
              <a:rPr lang="en-US" altLang="en-US" sz="2000" dirty="0"/>
              <a:t>) that describes unmodeled variation around </a:t>
            </a:r>
            <a:r>
              <a:rPr lang="en-US" altLang="en-US" sz="2000" dirty="0">
                <a:latin typeface="cmmi10" panose="020B0604020202020204" pitchFamily="34" charset="0"/>
              </a:rPr>
              <a:t>µ</a:t>
            </a:r>
            <a:r>
              <a:rPr lang="en-US" altLang="en-US" sz="2000" baseline="-25000" dirty="0" err="1">
                <a:latin typeface="cmmi10" panose="020B0604020202020204" pitchFamily="34" charset="0"/>
              </a:rPr>
              <a:t>i</a:t>
            </a:r>
            <a:r>
              <a:rPr lang="en-US" altLang="en-US" sz="2000" dirty="0">
                <a:latin typeface="cmmi10" panose="020B0604020202020204" pitchFamily="34" charset="0"/>
              </a:rPr>
              <a:t> </a:t>
            </a:r>
            <a:r>
              <a:rPr lang="en-US" altLang="en-US" sz="2000" dirty="0"/>
              <a:t>= E[</a:t>
            </a:r>
            <a:r>
              <a:rPr lang="en-US" altLang="en-US" sz="2000" dirty="0" err="1"/>
              <a:t>y</a:t>
            </a:r>
            <a:r>
              <a:rPr lang="en-US" altLang="en-US" sz="2000" baseline="-25000" dirty="0" err="1"/>
              <a:t>i</a:t>
            </a:r>
            <a:r>
              <a:rPr lang="en-US" altLang="en-US" sz="2000" dirty="0" err="1"/>
              <a:t>|X</a:t>
            </a:r>
            <a:r>
              <a:rPr lang="en-US" altLang="en-US" sz="2000" baseline="-25000" dirty="0" err="1"/>
              <a:t>i</a:t>
            </a:r>
            <a:r>
              <a:rPr lang="en-US" altLang="en-US" sz="2000" dirty="0"/>
              <a:t>]</a:t>
            </a:r>
            <a:endParaRPr lang="en-US" altLang="en-US" sz="2000" dirty="0">
              <a:latin typeface="cmmi10" panose="020B0604020202020204" pitchFamily="34" charset="0"/>
            </a:endParaRP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14342" name="Picture 10">
            <a:extLst>
              <a:ext uri="{FF2B5EF4-FFF2-40B4-BE49-F238E27FC236}">
                <a16:creationId xmlns:a16="http://schemas.microsoft.com/office/drawing/2014/main" id="{8AAF4706-7308-137C-1773-C744B36F933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810000"/>
            <a:ext cx="532447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8">
            <a:extLst>
              <a:ext uri="{FF2B5EF4-FFF2-40B4-BE49-F238E27FC236}">
                <a16:creationId xmlns:a16="http://schemas.microsoft.com/office/drawing/2014/main" id="{A4544E4A-9446-821A-1BD9-5DC4249D75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163763"/>
            <a:ext cx="50228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0">
            <a:extLst>
              <a:ext uri="{FF2B5EF4-FFF2-40B4-BE49-F238E27FC236}">
                <a16:creationId xmlns:a16="http://schemas.microsoft.com/office/drawing/2014/main" id="{5EF3F6E4-7267-31FB-B807-59C833E032F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2720975"/>
            <a:ext cx="20081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D3C8821-93E8-E934-3B96-B4FB86D93B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Aside: The Normal Distribution</a:t>
            </a:r>
          </a:p>
        </p:txBody>
      </p:sp>
      <p:sp>
        <p:nvSpPr>
          <p:cNvPr id="15363" name="Slide Number Placeholder 3">
            <a:extLst>
              <a:ext uri="{FF2B5EF4-FFF2-40B4-BE49-F238E27FC236}">
                <a16:creationId xmlns:a16="http://schemas.microsoft.com/office/drawing/2014/main" id="{383DCAC9-C492-AD13-5A76-690CF3463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B1EB39-811E-4452-8A67-961A290967E7}" type="slidenum">
              <a:rPr lang="en-US" altLang="en-US" smtClean="0">
                <a:latin typeface="Garamond" panose="02020404030301010803" pitchFamily="18" charset="0"/>
              </a:rPr>
              <a:pPr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15364" name="Date Placeholder 4">
            <a:extLst>
              <a:ext uri="{FF2B5EF4-FFF2-40B4-BE49-F238E27FC236}">
                <a16:creationId xmlns:a16="http://schemas.microsoft.com/office/drawing/2014/main" id="{DDFE4371-6D31-3DB1-EC5C-DD3E3F52BD1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756E8A-C196-4D9A-935E-E0C0A5268D0F}" type="datetime1">
              <a:rPr lang="en-US" altLang="en-US" smtClean="0">
                <a:latin typeface="Garamond" panose="02020404030301010803" pitchFamily="18" charset="0"/>
              </a:rPr>
              <a:pPr/>
              <a:t>8/28/2022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0EE2A17-077A-F2C7-F399-4C8DB439E8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+mn-lt"/>
                <a:cs typeface="+mn-cs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altLang="en-US" kern="0"/>
              <a:t>Y ~ N(0,1) iff</a:t>
            </a:r>
          </a:p>
          <a:p>
            <a:pPr eaLnBrk="1" hangingPunct="1">
              <a:defRPr/>
            </a:pPr>
            <a:endParaRPr lang="en-US" altLang="en-US" kern="0"/>
          </a:p>
          <a:p>
            <a:pPr eaLnBrk="1" hangingPunct="1">
              <a:defRPr/>
            </a:pPr>
            <a:endParaRPr lang="en-US" altLang="en-US" kern="0"/>
          </a:p>
          <a:p>
            <a:pPr eaLnBrk="1" hangingPunct="1">
              <a:defRPr/>
            </a:pPr>
            <a:endParaRPr lang="en-US" altLang="en-US" kern="0"/>
          </a:p>
          <a:p>
            <a:pPr eaLnBrk="1" hangingPunct="1">
              <a:defRPr/>
            </a:pPr>
            <a:r>
              <a:rPr lang="en-US" altLang="en-US" kern="0"/>
              <a:t>Y ~ N(</a:t>
            </a:r>
            <a:r>
              <a:rPr lang="en-US" altLang="en-US" kern="0">
                <a:latin typeface="cmmi10" panose="020B0604020202020204" pitchFamily="34" charset="0"/>
              </a:rPr>
              <a:t>¹</a:t>
            </a:r>
            <a:r>
              <a:rPr lang="en-US" altLang="en-US" kern="0"/>
              <a:t>,</a:t>
            </a:r>
            <a:r>
              <a:rPr lang="en-US" altLang="en-US" kern="0">
                <a:latin typeface="cmmi10" panose="020B0604020202020204" pitchFamily="34" charset="0"/>
              </a:rPr>
              <a:t>¾</a:t>
            </a:r>
            <a:r>
              <a:rPr lang="en-US" altLang="en-US" kern="0" baseline="30000">
                <a:latin typeface="cmmi10" panose="020B0604020202020204" pitchFamily="34" charset="0"/>
              </a:rPr>
              <a:t>2</a:t>
            </a:r>
            <a:r>
              <a:rPr lang="en-US" altLang="en-US" kern="0"/>
              <a:t>) iff  </a:t>
            </a:r>
            <a:endParaRPr lang="en-US" altLang="en-US" kern="0" dirty="0"/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1DFBD217-91EA-2908-5370-0038E2E9793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47800"/>
            <a:ext cx="3125788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3">
            <a:extLst>
              <a:ext uri="{FF2B5EF4-FFF2-40B4-BE49-F238E27FC236}">
                <a16:creationId xmlns:a16="http://schemas.microsoft.com/office/drawing/2014/main" id="{C3FA0E17-ECBC-756B-BEB2-664A23009C8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3775075"/>
            <a:ext cx="22669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4">
            <a:extLst>
              <a:ext uri="{FF2B5EF4-FFF2-40B4-BE49-F238E27FC236}">
                <a16:creationId xmlns:a16="http://schemas.microsoft.com/office/drawing/2014/main" id="{50F64E72-8644-81AC-654F-4E98C08652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24400"/>
            <a:ext cx="367823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5" descr="N(0,1)">
            <a:extLst>
              <a:ext uri="{FF2B5EF4-FFF2-40B4-BE49-F238E27FC236}">
                <a16:creationId xmlns:a16="http://schemas.microsoft.com/office/drawing/2014/main" id="{9801F3B4-10AD-598D-570E-61C773852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6" descr="N(100,100)">
            <a:extLst>
              <a:ext uri="{FF2B5EF4-FFF2-40B4-BE49-F238E27FC236}">
                <a16:creationId xmlns:a16="http://schemas.microsoft.com/office/drawing/2014/main" id="{B9D7D4BC-8575-6E7C-6641-6F23E804E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3505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2819.647"/>
  <p:tag name="LATEXADDIN" val="\documentclass{article}&#10;\usepackage{amsmath}&#10;\pagestyle{empty}&#10;\begin{document}&#10;&#10;$y_i ~ = ~ \beta_0 X_{i0} + \beta_1 X_{i1} + \cdots + \beta_p X_{ip}  + \epsilon_i, ~i=1,\ldots n$&#10;&#10;\end{document}"/>
  <p:tag name="IGUANATEXSIZE" val="20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8.4627"/>
  <p:tag name="ORIGINALWIDTH" val="2244.469"/>
  <p:tag name="LATEXADDIN" val="\documentclass{article}\pagestyle{empty}&#10;\begin{document}&#10;\begin{eqnarray*}&#10; y_i &amp; = &amp; \beta_0 X_{i0} + \beta_1 X_{i1} + \cdots + \beta_p X_{ip}  + \epsilon_i\\&#10;      &amp; = &amp; X_i \beta + \epsilon_i&#10;\end{eqnarray*}&#10;\end{document}&#10;"/>
  <p:tag name="IGUANATEXSIZE" val="20"/>
  <p:tag name="IGUANATEXCURSOR" val="143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650.9186"/>
  <p:tag name="OUTPUTDPI" val="1200"/>
  <p:tag name="LATEXADDIN" val="\documentclass{article}\pagestyle{empty}&#10;\begin{document}&#10;\[&#10; Y = X\beta + \epsilon&#10;\]&#10;\end{document}&#10;"/>
  <p:tag name="IGUANATEXSIZE" val="20"/>
  <p:tag name="IGUANATEXCURSOR" val="102"/>
  <p:tag name="TRANSPARENCY" val="Fals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9.2051"/>
  <p:tag name="ORIGINALWIDTH" val="2186.727"/>
  <p:tag name="LATEXADDIN" val="\documentclass{article}\pagestyle{empty}&#10;\begin{document}&#10;\sf&#10;\begin{eqnarray*}&#10; y_i &amp; \stackrel{indep}{\sim} &amp; N(\theta_i,\sigma^2)&#10; ,  ~ i=1,\ldots, n \\&#10; \theta_i &amp; = &amp; X_i\beta ~~~= ~~~\beta_0 X_{i0} + \cdots \beta_p X_{ip}&#10;\end{eqnarray*}&#10;\end{document}&#10;"/>
  <p:tag name="IGUANATEXSIZE" val="20"/>
  <p:tag name="IGUANATEXCURSOR" val="226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405.324"/>
  <p:tag name="LATEXADDIN" val="\documentclass{article}&#10;\usepackage{amsmath}&#10;\pagestyle{empty}&#10;\begin{document}&#10;&#10;$y_i = X_i \beta + \epsilon_i, i=1,\ldots,n$&#10;&#10;&#10;\end{document}"/>
  <p:tag name="IGUANATEXSIZE" val="3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1.2298"/>
  <p:tag name="ORIGINALWIDTH" val="725.1594"/>
  <p:tag name="LATEXADDIN" val="\documentclass{article}&#10;\usepackage{amsmath}&#10;\pagestyle{empty}&#10;\begin{document}&#10;&#10;$\epsilon_i \stackrel{iid}{\sim} N(0,\sigma^2)$&#10;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2145"/>
  <p:tag name="ORIGINALWIDTH" val="1001.125"/>
  <p:tag name="OUTPUTDPI" val="1200"/>
  <p:tag name="LATEXADDIN" val="\documentclass{article}\pagestyle{empty}&#10;\begin{document}&#10;\[&#10; f(y) = \frac{1}{\sqrt{2\pi}} e^{-y^2/2}&#10;\]&#10;\end{document}&#10;"/>
  <p:tag name="IGUANATEXSIZE" val="20"/>
  <p:tag name="IGUANATEXCURSOR" val="120"/>
  <p:tag name="TRANSPARENCY" val="False"/>
  <p:tag name="FILENAME" val=""/>
  <p:tag name="INPUTTYPE" val="0"/>
  <p:tag name="LATEXENGINEID" val="0"/>
  <p:tag name="TEMPFOLDER" val="C:\Users\junke\t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25.7218"/>
  <p:tag name="ORIGINALWIDTH" val="851.1436"/>
  <p:tag name="OUTPUTDPI" val="1200"/>
  <p:tag name="LATEXADDIN" val="\documentclass{article}\pagestyle{empty}&#10;\begin{document}&#10;\[&#10; \frac{y - \mu}{\sigma} \sim N(0,1)&#10;\]&#10;\end{document}&#10;"/>
  <p:tag name="IGUANATEXSIZE" val="20"/>
  <p:tag name="IGUANATEXCURSOR" val="115"/>
  <p:tag name="TRANSPARENCY" val="False"/>
  <p:tag name="FILENAME" val=""/>
  <p:tag name="INPUTTYPE" val="0"/>
  <p:tag name="LATEXENGINEID" val="0"/>
  <p:tag name="TEMPFOLDER" val="C:\Users\junke\t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4.9644"/>
  <p:tag name="ORIGINALWIDTH" val="1178.103"/>
  <p:tag name="OUTPUTDPI" val="1200"/>
  <p:tag name="LATEXADDIN" val="\documentclass{article}\pagestyle{empty}&#10;\begin{document}&#10;\[&#10; f(y) = \frac{1}{\sqrt{2\pi}\sigma} e^{-\frac{(y-\mu)^2}{2\sigma^2}}&#10;\]&#10;\end{document}&#10;"/>
  <p:tag name="IGUANATEXSIZE" val="20"/>
  <p:tag name="IGUANATEXCURSOR" val="148"/>
  <p:tag name="TRANSPARENCY" val="False"/>
  <p:tag name="FILENAME" val=""/>
  <p:tag name="INPUTTYPE" val="0"/>
  <p:tag name="LATEXENGINEID" val="0"/>
  <p:tag name="TEMPFOLDER" val="C:\Users\junke\t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3.9557"/>
  <p:tag name="ORIGINALWIDTH" val="1833.521"/>
  <p:tag name="LATEXADDIN" val="\documentclass{article}\pagestyle{empty}&#10;\begin{document}&#10;\sf&#10;\begin{eqnarray*}&#10; y_i &amp; \stackrel{indep}{\sim} &amp; N(\theta_i,\sigma^2)&#10; ,  ~ i=1,\ldots, n \\&#10; \theta_i &amp; = &amp; E[y_i|X_i] ~ = ~ \beta_0 + \beta_1X_{i}&#10;\end{eqnarray*}&#10;\end{document}&#10;"/>
  <p:tag name="IGUANATEXSIZE" val="20"/>
  <p:tag name="IGUANATEXCURSOR" val="21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2.4222"/>
  <p:tag name="ORIGINALWIDTH" val="1930.259"/>
  <p:tag name="LATEXADDIN" val="\documentclass{article}&#10;\usepackage{amsmath}&#10;\pagestyle{empty}&#10;\begin{document}&#10;&#10;\begin{eqnarray*}&#10;f(y_i|X_i) &amp; = &amp; \frac{1}{\sqrt{2\pi}\sigma} e^{-\frac{(y_i-\theta_i)^2}{2\sigma^2}}  \\&#10;&amp; = &amp; \frac{1}{\sqrt{2\pi}\sigma} e^{-\frac{(y_i- \beta_0 - \beta_1X_{i})^2}{2\sigma^2}}&#10;\end{eqnarray*}&#10;&#10;\end{document}"/>
  <p:tag name="IGUANATEXSIZE" val="30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6.153"/>
  <p:tag name="ORIGINALWIDTH" val="4026.247"/>
  <p:tag name="LATEXADDIN" val="\documentclass{article}&#10;\usepackage{amsmath}&#10;\pagestyle{empty}&#10;\begin{document}&#10;&#10;\begin{eqnarray*}&#10;L(\beta_0,\beta_1,\sigma^2) &amp; = &amp; \prod_{i=1}^n f(y_i|X_i) = \prod_{i=1}^n \frac{1}{\sqrt{2\pi}\sigma} \exp\left\{-\frac{1}{2\sigma^2} (y_i-\beta_0-\beta_1X_i)^2\right\} \\&#10;&amp; = &amp; \left(\frac{1}{\sqrt{2\pi}\sigma}\right)^n \exp\left( -\frac{1}{2\sigma^2}\sum_{i=1}^n (y_i - \beta_0 - \beta_1X_i)^2\right)&#10;\end{eqnarray*}&#10;&#10;&#10;\end{document}"/>
  <p:tag name="IGUANATEXSIZE" val="30"/>
  <p:tag name="IGUANATEXCURSOR" val="3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4.4319"/>
  <p:tag name="ORIGINALWIDTH" val="3071.616"/>
  <p:tag name="LATEXADDIN" val="\documentclass{article}&#10;\usepackage{amsmath}&#10;\pagestyle{empty}&#10;\begin{document}&#10;&#10;\begin{eqnarray*}&#10;\lefteqn{\log L(\beta_0,\beta_1,\sigma^2)}  \\&#10;&amp; = &amp; - \frac{n}{2}\log(2\pi) - \frac{n}{2}\log \sigma^2 - \frac{1}{2\sigma^2} \sum_{i-1}^n (y_i - \beta_0 - \beta_1 X_i)^2 &#10;\end{eqnarray*}&#10;&#10;&#10;\end{document}"/>
  <p:tag name="IGUANATEXSIZE" val="3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4.4319"/>
  <p:tag name="ORIGINALWIDTH" val="3071.616"/>
  <p:tag name="LATEXADDIN" val="\documentclass{article}&#10;\usepackage{amsmath}&#10;\pagestyle{empty}&#10;\begin{document}&#10;&#10;\begin{eqnarray*}&#10;\lefteqn{\log L(\beta_0,\beta_1,\sigma^2)}  \\&#10;&amp; = &amp; - \frac{n}{2}\log(2\pi) - \frac{n}{2}\log \sigma^2 - \frac{1}{2\sigma^2} \sum_{i-1}^n (y_i - \beta_0 - \beta_1 X_i)^2 &#10;\end{eqnarray*}&#10;&#10;&#10;\end{document}"/>
  <p:tag name="IGUANATEXSIZE" val="3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521.9348"/>
  <p:tag name="LATEXADDIN" val="\documentclass{article}&#10;\usepackage{amsmath}&#10;\pagestyle{empty}&#10;\begin{document}&#10;&#10;\sf&#10;$\hat\beta_0$, $\hat\beta_1$, $\hat\sigma^2$&#10;&#10;&#10;\end{document}"/>
  <p:tag name="IGUANATEXSIZE" val="3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.982"/>
  <p:tag name="ORIGINALWIDTH" val="311.2111"/>
  <p:tag name="LATEXADDIN" val="\documentclass{article}&#10;\usepackage{amsmath}&#10;\pagestyle{empty}&#10;\begin{document}&#10;&#10;\sf&#10;$\hat\beta_0$, $\hat\beta_1$&#10;&#10;\end{document}"/>
  <p:tag name="IGUANATEXSIZE" val="30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9572"/>
  <p:tag name="ORIGINALWIDTH" val="2833.896"/>
  <p:tag name="LATEXADDIN" val="\documentclass{article}&#10;\usepackage{amsmath}&#10;\pagestyle{empty}&#10;\begin{document}&#10;&#10;\sf&#10;$\displaystyle\mbox{\sf RSS} = \sum_{i=1}^n (y_i - \hat\beta_0 - \hat\beta_1 X_i)^2 = \sum_{i=1}^n (y_i - \hat y_i)^2 = \sum_{i=1}^n \hat e_i^2$&#10;&#10;&#10;\end{document}"/>
  <p:tag name="IGUANATEXSIZE" val="26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5.4856"/>
  <p:tag name="LATEXADDIN" val="\documentclass{article}&#10;\usepackage{amsmath}&#10;\pagestyle{empty}&#10;\begin{document}&#10;&#10;\sf&#10;$\hat\sigma^2$&#10;&#10;&#10;\end{document}"/>
  <p:tag name="IGUANATEXSIZE" val="3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5.4856"/>
  <p:tag name="LATEXADDIN" val="\documentclass{article}&#10;\usepackage{amsmath}&#10;\pagestyle{empty}&#10;\begin{document}&#10;&#10;\sf&#10;$\sigma^2$&#10;&#10;&#10;\end{document}"/>
  <p:tag name="IGUANATEXSIZE" val="3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8.8939"/>
  <p:tag name="ORIGINALWIDTH" val="3226.097"/>
  <p:tag name="LATEXADDIN" val="\documentclass{article}&#10;\usepackage{amsmath}&#10;\pagestyle{empty}&#10;\begin{document}&#10;\let\bar\overline&#10;\sf&#10;\begin{eqnarray*}&#10;\hat\beta_0 &amp; = &amp; \bar y  - \hat\beta_1 \bar X\\&#10;\hat\beta_1 &amp; = &amp; \frac{\sum_i X_i y_i - n\bar X \bar y}{\sum_i X_i^2 - n\bar X^2}&#10;~ = ~ \frac{\sum_i (X_i -\bar X)(y_i - \bar y)}{\sum_i (X_i- \bar X)^2} &#10;~ = ~ \frac{\sf SXY}{\sf SXX}\\&#10;\hat\sigma^2 &amp; = &amp; \frac{1}{n}\sf RSS&#10;\end{eqnarray*}&#10;&#10;&#10;&#10;&#10;\end{document}"/>
  <p:tag name="IGUANATEXSIZE" val="20"/>
  <p:tag name="IGUANATEXCURSOR" val="3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2167.229"/>
  <p:tag name="LATEXADDIN" val="\documentclass{article}&#10;\usepackage{amsmath}&#10;\pagestyle{empty}&#10;\begin{document}&#10;&#10;$y = \beta_0 + \beta_1 X_1 + \beta_2 X_2 + \cdots + \beta_p X_p + \epsilon$&#10;&#10;\end{document}"/>
  <p:tag name="IGUANATEXSIZE" val="2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581.1773"/>
  <p:tag name="LATEXADDIN" val="\documentclass{article}&#10;\usepackage{amsmath}&#10;\pagestyle{empty}&#10;\begin{document}&#10;&#10;$E[\hat\sigma^2] \neq \sigma^2$&#10;&#10;&#10;&#10;\end{document}"/>
  <p:tag name="IGUANATEXSIZE" val="30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9681"/>
  <p:tag name="ORIGINALWIDTH" val="829.3963"/>
  <p:tag name="LATEXADDIN" val="\documentclass{article}&#10;\usepackage{amsmath}&#10;\pagestyle{empty}&#10;\begin{document}&#10;&#10;\[&#10;S^2 = \frac{1}{n-2}\sf RSS&#10;\]&#10;&#10;&#10;&#10;\end{document}"/>
  <p:tag name="IGUANATEXSIZE" val="30"/>
  <p:tag name="IGUANATEXCURSOR" val="8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115.4856"/>
  <p:tag name="LATEXADDIN" val="\documentclass{article}&#10;\usepackage{amsmath}&#10;\pagestyle{empty}&#10;\begin{document}&#10;&#10;&#10;$\hat\sigma^2$&#10;&#10;\end{document}"/>
  <p:tag name="IGUANATEXSIZE" val="20"/>
  <p:tag name="IGUANATEXCURSOR" val="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5.246"/>
  <p:tag name="ORIGINALWIDTH" val="3196.101"/>
  <p:tag name="LATEXADDIN" val="\documentclass{article}&#10;\usepackage{amsmath}&#10;\pagestyle{empty}&#10;\begin{document}&#10;\sf&#10;\let\bar\overline&#10;\begin{itemize}&#10;&#10;\item $\hat\beta_1 = \frac{SXY}{SXX} = \sum_i \frac{(X_i - \bar X)}{SXX} y_i$, and hence&#10;\begin{itemize}&#10;\item[$\circ$] $\hat\beta_1 \sim N\left(\beta_1, \frac{\sigma^2}{SXX}\right)$&#10;\item[$\circ$] $\hat\beta_0 \sim N\left(\beta_0, \sigma^2 \left(\frac1n + \frac{\bar X^2}{SXX}\right)\right)$&#10;\end{itemize} &#10;\item And therefore$^1$&#10;\begin{itemize}&#10;\item[$\circ$] $T_1 = \frac{\hat\beta_1 - \beta_1}{SE(\beta_1)} \sim t_{n-2}$, $SE(\beta_1) = S\sqrt{1/SXX}$ &#10;\item[$\circ$] $T_0 = \frac{\hat\beta_0 - \beta_0}{SE(\beta_0)} \sim t_{n-2}$, $SE(\beta_0) = S\sqrt{1/n + \bar X^2/SXX}$&#10;\end{itemize}&#10;&#10;\end{itemize}&#10;~\hspace*{2em}\parbox{3in}{This gives rise to the usual confidence intervals and hypothesis tests (more to come\ldots)}&#10;&#10;&#10;&#10;\end{document}"/>
  <p:tag name="IGUANATEXSIZE" val="30"/>
  <p:tag name="IGUANATEXCURSOR" val="73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493.813"/>
  <p:tag name="LATEXADDIN" val="\documentclass{article}&#10;\usepackage{amsmath}&#10;\pagestyle{empty}&#10;\begin{document}&#10;\let\bar\overline&#10;$y_i - \bar y = (y_i - \hat y_i) + (\hat y_i - \bar y)$&#10;&#10;&#10;\end{document}"/>
  <p:tag name="IGUANATEXSIZE" val="30"/>
  <p:tag name="IGUANATEXCURSOR" val="1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688.789"/>
  <p:tag name="LATEXADDIN" val="\documentclass{article}&#10;\usepackage{amsmath}&#10;\pagestyle{empty}&#10;\begin{document}&#10;\let\bar\overline&#10;&#10;$SST ( = SYY) = \sum_{i=1}^n (y_i - \bar y)^2$&#10;&#10;&#10;&#10;\end{document}"/>
  <p:tag name="IGUANATEXSIZE" val="26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68.841"/>
  <p:tag name="LATEXADDIN" val="\documentclass{article}&#10;\usepackage{amsmath}&#10;\pagestyle{empty}&#10;\begin{document}&#10;\let\bar\overline&#10;&#10;$SSreg = \sum_{i=1}^n (\hat y_i - \bar y)^2$&#10;&#10;&#10;&#10;\end{document}"/>
  <p:tag name="IGUANATEXSIZE" val="26"/>
  <p:tag name="IGUANATEXCURSOR" val="14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1221.597"/>
  <p:tag name="LATEXADDIN" val="\documentclass{article}&#10;\usepackage{amsmath}&#10;\pagestyle{empty}&#10;\begin{document}&#10;\let\bar\overline&#10;&#10;$RSS = \sum_{i=1}^n (y_i - \hat y_i)^2$&#10;&#10;&#10;&#10;\end{document}"/>
  <p:tag name="IGUANATEXSIZE" val="26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9832"/>
  <p:tag name="ORIGINALWIDTH" val="872.8909"/>
  <p:tag name="LATEXADDIN" val="\documentclass{article}&#10;\usepackage{amsmath}&#10;\pagestyle{empty}&#10;\begin{document}&#10;&#10;$RSS/\sigma^2 \sim \chi^2_{n-2}$&#10;&#10;&#10;\end{document}"/>
  <p:tag name="IGUANATEXSIZE" val="26"/>
  <p:tag name="IGUANATEXCURSOR" val="1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1602.55"/>
  <p:tag name="LATEXADDIN" val="\documentclass{article}&#10;\usepackage{amsmath}&#10;\pagestyle{empty}&#10;\begin{document}&#10;&#10;&#10;\sf&#10;When $\beta_1=0$, $SSreg/\sigma^2 \sim \chi^2_1$ &#10;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12.4859"/>
  <p:tag name="LATEXADDIN" val="\documentclass{article}&#10;\usepackage{amsmath}&#10;\pagestyle{empty}&#10;\begin{document}&#10;&#10;&#10;$\beta_0$&#10;&#10;\end{document}"/>
  <p:tag name="IGUANATEXSIZE" val="26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7.7128"/>
  <p:tag name="ORIGINALWIDTH" val="2086.239"/>
  <p:tag name="LATEXADDIN" val="\documentclass{article}&#10;\usepackage{amsmath}&#10;\pagestyle{empty}&#10;\begin{document}&#10;\sf&#10;$R^2 = \frac{SSreg}{SST} = 1 - \frac{RSS}{SST} = $ portion of \\ \hspace*{1em} variation in $y$ due to (or explained by) $\hat y$&#10;&#10;&#10;\end{document}"/>
  <p:tag name="IGUANATEXSIZE" val="30"/>
  <p:tag name="IGUANATEXCURSOR" val="15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572.9283"/>
  <p:tag name="LATEXADDIN" val="\documentclass{article}&#10;\usepackage{amsmath}&#10;\pagestyle{empty}&#10;\begin{document}&#10;&#10;&#10;\sf&#10;H$_0$: $\beta_1=0$&#10;&#10;\end{document}"/>
  <p:tag name="IGUANATEXSIZE" val="30"/>
  <p:tag name="IGUANATEXCURSOR" val="10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1316.835"/>
  <p:tag name="LATEXADDIN" val="\documentclass{article}&#10;\usepackage{amsmath}&#10;\pagestyle{empty}&#10;\begin{document}&#10;&#10;\sf&#10;$&#10;F  =  \frac{SSreg/1}{RSS/(n-2)} \sim F_{1,n-2} \\&#10;$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3.1496"/>
  <p:tag name="ORIGINALWIDTH" val="4318.71"/>
  <p:tag name="LATEXADDIN" val="\documentclass{article}&#10;\usepackage{amsmath}&#10;\pagestyle{empty}&#10;\begin{document}&#10;\sf&#10;\begin{tabular}{lllll}&#10;\hline&#10;Source of &amp; Degrees of &amp; Sums of squares &amp; Mean square &amp; F \\&#10;variation &amp; freedom (df) &amp; (SS) &amp; (MS) &amp; \\&#10;\hline&#10;Regression &amp; $1$ &amp; $SSreg$ &amp; $SSreg/1$ &amp;  &#10;$F = \frac{SSreg/1}{RSS/(n-2)}$\\&#10;Residual &amp; $n-2$ &amp; $RSS$ &amp; $RSS/(n-2)$ &amp; \\&#10;Total &amp; $n-1$ &amp; $SST$ &amp; &amp; \\&#10;\hline&#10;\end{tabular}&#10;&#10;&#10;&#10;\end{document}"/>
  <p:tag name="IGUANATEXSIZE" val="30"/>
  <p:tag name="IGUANATEXCURSOR" val="2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3.9295"/>
  <p:tag name="ORIGINALWIDTH" val="1219.348"/>
  <p:tag name="LATEXADDIN" val="\documentclass{article}&#10;\usepackage{amsmath}&#10;\pagestyle{empty}&#10;\begin{document}&#10;\let\bar\overline&#10;&#10;\begin{eqnarray*}&#10;\hat\beta_0 &amp; = &amp; \bar y - \hat\beta_1\bar X\\&#10;\hat\beta_1 &amp; = &amp; \sum_{j=1}^n \frac{X_j-\bar X}{SXX} y_j&#10;\end{eqnarray*}&#10;&#10;\end{document}"/>
  <p:tag name="IGUANATEXSIZE" val="26"/>
  <p:tag name="IGUANATEXCURSOR" val="2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8.4552"/>
  <p:tag name="ORIGINALWIDTH" val="3382.077"/>
  <p:tag name="LATEXADDIN" val="\documentclass{article}&#10;\usepackage{amsmath}&#10;\pagestyle{empty}&#10;\begin{document}&#10;&#10;\let\bar\overline&#10;&#10;\begin{eqnarray*}&#10;\hat y_i = \hat\beta_0 + \hat\beta_1 X_i = \sum_{j=1}^n \left[\frac1n + \frac{(X_i - \bar X)(X_j - \bar X)}{SXX} \right] y_j = \sum_{j=1}^n h_{ij} y_j&#10;\end{eqnarray*}&#10;&#10;&#10;\end{document}"/>
  <p:tag name="IGUANATEXSIZE" val="20"/>
  <p:tag name="IGUANATEXCURSOR" val="2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9.6438"/>
  <p:tag name="ORIGINALWIDTH" val="4168.729"/>
  <p:tag name="LATEXADDIN" val="\documentclass{article}&#10;\usepackage{amsmath}&#10;\pagestyle{empty}&#10;\begin{document}&#10;\let\bar\overline&#10;\def\Var{\mbox{Var\,}}&#10;\begin{eqnarray*}&#10;E[\hat y_i] &amp; = &amp; \beta_0 + \beta_1 X_i ~ = ~ E[y_i|X_i]\\&#10;\Var[\hat y_i] &amp; = &amp; \sigma^2 \left[\frac1n + \frac{(X_i- \bar X)^2}{SXX}\right] ~ = ~ h_{ii}\sigma^2\\&#10;\hat y_i &amp; \sim &amp; N\left(\beta_0 + \beta_1X_i, \sigma^2 \left[\frac1n + \frac{(X_i- \bar X)^2}{SXX}\right]\right) ~ = ~ N\left(\beta_0 + \beta_1X_i, h_{ii}\sigma^2\right)&#10;\end{eqnarray*}&#10;&#10;&#10;&#10;\end{document}"/>
  <p:tag name="IGUANATEXSIZE" val="20"/>
  <p:tag name="IGUANATEXCURSOR" val="1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88.48898"/>
  <p:tag name="LATEXADDIN" val="\documentclass{article}&#10;\usepackage{amsmath}&#10;\pagestyle{empty}&#10;\begin{document}&#10;&#10;$\hat y_i$&#10;&#10;&#10;\end{document}"/>
  <p:tag name="IGUANATEXSIZE" val="44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4844"/>
  <p:tag name="ORIGINALWIDTH" val="1218.598"/>
  <p:tag name="LATEXADDIN" val="\documentclass{article}&#10;\usepackage{amsmath}&#10;\pagestyle{empty}&#10;\begin{document}&#10;&#10;$E[y^*|X^*] = \beta_0 + \beta_1 X^*$&#10;&#10;&#10;&#10;\end{document}"/>
  <p:tag name="IGUANATEXSIZE" val="30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751.781"/>
  <p:tag name="LATEXADDIN" val="\documentclass{article}&#10;\usepackage{amsmath}&#10;\pagestyle{empty}&#10;\begin{document}&#10;&#10;$(\hat y^* - t\cdot SE(\hat y^*), \hat y^* + t\cdot SE(\hat y^*))$&#10;&#10;&#10;\end{document}"/>
  <p:tag name="IGUANATEXSIZE" val="30"/>
  <p:tag name="IGUANATEXCURSOR" val="14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0.7349"/>
  <p:tag name="ORIGINALWIDTH" val="799.4001"/>
  <p:tag name="LATEXADDIN" val="\documentclass{article}&#10;\usepackage{amsmath}&#10;\pagestyle{empty}&#10;\begin{document}&#10;&#10;$X_1, X_2, \ldots, X_p$&#10;&#10;&#10;\end{document}"/>
  <p:tag name="IGUANATEXSIZE" val="26"/>
  <p:tag name="IGUANATEXCURSOR" val="9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011.998"/>
  <p:tag name="LATEXADDIN" val="\documentclass{article}&#10;\usepackage{amsmath}&#10;\pagestyle{empty}&#10;\begin{document}&#10;&#10;&#10;$\hat y_i = \hat\beta_0 + \hat\beta_1 X^*$ \sf and&#10;$SE(\hat y^*) = \sqrt{h_{ii}}S$&#10;&#10;\end{document}"/>
  <p:tag name="IGUANATEXSIZE" val="30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.4859"/>
  <p:tag name="ORIGINALWIDTH" val="1106.862"/>
  <p:tag name="LATEXADDIN" val="\documentclass{article}&#10;\usepackage{amsmath}&#10;\pagestyle{empty}&#10;\begin{document}&#10;&#10;$y^* = \beta_0 + \beta_1 X^* + \epsilon^*$&#10;&#10;&#10;\end{document}"/>
  <p:tag name="IGUANATEXSIZE" val="30"/>
  <p:tag name="IGUANATEXCURSOR" val="12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1.7285"/>
  <p:tag name="ORIGINALWIDTH" val="1404.574"/>
  <p:tag name="LATEXADDIN" val="\documentclass{article}&#10;\usepackage{amsmath}&#10;\pagestyle{empty}&#10;\begin{document}&#10;&#10;$\hat y_{pred}^* = \hat\beta_0 + \hat\beta_1 X^* + \epsilon^*_{pred}$&#10;&#10;&#10;&#10;\end{document}"/>
  <p:tag name="IGUANATEXSIZE" val="30"/>
  <p:tag name="IGUANATEXCURSOR" val="11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7.7053"/>
  <p:tag name="ORIGINALWIDTH" val="3044.619"/>
  <p:tag name="LATEXADDIN" val="\documentclass{article}&#10;\usepackage{amsmath}&#10;\pagestyle{empty}&#10;\begin{document}&#10;&#10;\def\Var{\mbox{Var}\,}&#10;&#10;\begin{eqnarray*}&#10;E[\hat y^*_{pred}] &amp; = &amp; E[\hat y^*] ~ = ~ \beta_0 + \beta_1 X^*\\&#10;\Var(\hat y^*_{pred}) &amp; = &amp; \Var(\hat\beta_0 + \hat\beta_1 X^* + \epsilon_{pred}) ~ = ~ (h_{ii}+1)\sigma^2&#10;% &amp; = &amp; \Var(\hat\beta_0 + \hat\beta_1 X^*) + &#10;% \Var(\epsilon^*_{pred}) ~ = ~ (h_{ii}+1)\sigma^2&#10;\end{eqnarray*} &#10;&#10;\end{document}"/>
  <p:tag name="IGUANATEXSIZE" val="30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2074.99"/>
  <p:tag name="LATEXADDIN" val="\documentclass{article}&#10;\usepackage{amsmath}&#10;\pagestyle{empty}&#10;\begin{document}&#10;\sf&#10;$(\hat y^* - t\cdot SE(\hat y^*_{pred}), \hat y^* + t\cdot SE(\hat y^*_{pred}))$,&#10;&#10;&#10;&#10;\end{document}"/>
  <p:tag name="IGUANATEXSIZE" val="30"/>
  <p:tag name="IGUANATEXCURSOR" val="15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253.093"/>
  <p:tag name="LATEXADDIN" val="\documentclass{article}&#10;\usepackage{amsmath}&#10;\pagestyle{empty}&#10;\begin{document}&#10;&#10;$SE(\hat y^*_{pred}) = \sqrt{h_{ii}+1}S$&#10;&#10;&#10;\end{document}"/>
  <p:tag name="IGUANATEXSIZE" val="30"/>
  <p:tag name="IGUANATEXCURSOR" val="9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518.9351"/>
  <p:tag name="LATEXADDIN" val="\documentclass{article}&#10;\usepackage{amsmath}&#10;\pagestyle{empty}&#10;\begin{document}&#10;&#10;$\beta_1,\ldots,\beta_p$&#10;&#10;&#10;\end{document}"/>
  <p:tag name="IGUANATEXSIZE" val="26"/>
  <p:tag name="IGUANATEXCURSOR" val="10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.49307"/>
  <p:tag name="ORIGINALWIDTH" val="41.99472"/>
  <p:tag name="LATEXADDIN" val="\documentclass{article}&#10;\usepackage{amsmath}&#10;\pagestyle{empty}&#10;\begin{document}&#10;&#10;&#10;$\epsilon$&#10;&#10;\end{document}"/>
  <p:tag name="IGUANATEXSIZE" val="26"/>
  <p:tag name="IGUANATEXCURSOR" val="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9.4038"/>
  <p:tag name="ORIGINALWIDTH" val="2377.203"/>
  <p:tag name="LATEXADDIN" val="\documentclass{article}\pagestyle{empty}&#10;\begin{document}&#10;\begin{eqnarray*}&#10; y_1 &amp; = &amp; \beta_0 X_{10} + \beta_1 X_{11} + \cdots + \beta_p X_{1p} + \epsilon_1\\&#10; y_2 &amp; = &amp; \beta_0 X_{20} + \beta_1 X_{21} + \cdots + \beta_p X_{2p} + \epsilon_2\\&#10;       &amp; \vdots &amp; \\&#10; y_n &amp; = &amp; \beta_0 X_{n0} + \beta_1 X_{n1} + \cdots + \beta_p X_{np} + \epsilon_n&#10;\end{eqnarray*}&#10;\end{document}&#10;"/>
  <p:tag name="IGUANATEXSIZE" val="20"/>
  <p:tag name="IGUANATEXCURSOR" val="34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4.9868"/>
  <p:tag name="ORIGINALWIDTH" val="409.4488"/>
  <p:tag name="LATEXADDIN" val="\documentclass{article}&#10;\usepackage{amsmath}&#10;\pagestyle{empty}&#10;\begin{document}&#10;&#10;$X_{i0} \equiv 1$&#10;&#10;&#10;\end{document}"/>
  <p:tag name="IGUANATEXSIZE" val="30"/>
  <p:tag name="IGUANATEXCURSOR" val="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6952</TotalTime>
  <Words>1097</Words>
  <Application>Microsoft Office PowerPoint</Application>
  <PresentationFormat>On-screen Show (4:3)</PresentationFormat>
  <Paragraphs>199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cmsy10</vt:lpstr>
      <vt:lpstr>Courier New</vt:lpstr>
      <vt:lpstr>cmsy7</vt:lpstr>
      <vt:lpstr>Arial</vt:lpstr>
      <vt:lpstr>cmr7</vt:lpstr>
      <vt:lpstr>cmex10</vt:lpstr>
      <vt:lpstr>Garamond</vt:lpstr>
      <vt:lpstr>cmmi10</vt:lpstr>
      <vt:lpstr>cmss10</vt:lpstr>
      <vt:lpstr>cmmi7</vt:lpstr>
      <vt:lpstr>cmmi5</vt:lpstr>
      <vt:lpstr>Wingdings</vt:lpstr>
      <vt:lpstr>Calibri</vt:lpstr>
      <vt:lpstr>cmr10</vt:lpstr>
      <vt:lpstr>Edge</vt:lpstr>
      <vt:lpstr>36-617: Applied Linear Models </vt:lpstr>
      <vt:lpstr>Monday is a holiday (Labor Day)</vt:lpstr>
      <vt:lpstr>Reading, HW &amp; TA Office Hours</vt:lpstr>
      <vt:lpstr>Outline</vt:lpstr>
      <vt:lpstr>The Linear Regression Model</vt:lpstr>
      <vt:lpstr>The Linear Regression Model</vt:lpstr>
      <vt:lpstr>The Linear Regression Model </vt:lpstr>
      <vt:lpstr>Linear Regression Model:             Mean + Error Distribution</vt:lpstr>
      <vt:lpstr>Aside: The Normal Distribution</vt:lpstr>
      <vt:lpstr>Least Squares for Simple Linear Regression, From the Model</vt:lpstr>
      <vt:lpstr>Least Squares &amp; Maximum Likelihood</vt:lpstr>
      <vt:lpstr>Least Squares &amp; Maximum Likelihood</vt:lpstr>
      <vt:lpstr>Least Squares &amp; Maximum Likelihood</vt:lpstr>
      <vt:lpstr>Distribution of Estimated Coefficients</vt:lpstr>
      <vt:lpstr>Partitioning Sums of Squares…</vt:lpstr>
      <vt:lpstr>From SST = SSreg + RSS, Anova Table</vt:lpstr>
      <vt:lpstr>Distribution of</vt:lpstr>
      <vt:lpstr>Confidence Interval for a point y* on the regression line</vt:lpstr>
      <vt:lpstr>Prediction Interval for a new obs. y*</vt:lpstr>
      <vt:lpstr>Example…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212</cp:revision>
  <cp:lastPrinted>2018-09-05T08:29:17Z</cp:lastPrinted>
  <dcterms:created xsi:type="dcterms:W3CDTF">2010-08-21T13:04:59Z</dcterms:created>
  <dcterms:modified xsi:type="dcterms:W3CDTF">2022-08-28T23:58:41Z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