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5"/>
  </p:notesMasterIdLst>
  <p:handoutMasterIdLst>
    <p:handoutMasterId r:id="rId6"/>
  </p:handoutMasterIdLst>
  <p:sldIdLst>
    <p:sldId id="333" r:id="rId2"/>
    <p:sldId id="334" r:id="rId3"/>
    <p:sldId id="336" r:id="rId4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aramond" panose="02020404030301010803" pitchFamily="18" charset="0"/>
      <p:regular r:id="rId11"/>
      <p:bold r:id="rId12"/>
      <p:italic r:id="rId13"/>
    </p:embeddedFont>
  </p:embeddedFontLst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8" autoAdjust="0"/>
    <p:restoredTop sz="94660"/>
  </p:normalViewPr>
  <p:slideViewPr>
    <p:cSldViewPr>
      <p:cViewPr varScale="1">
        <p:scale>
          <a:sx n="58" d="100"/>
          <a:sy n="58" d="100"/>
        </p:scale>
        <p:origin x="6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C4557BB-93A6-F2C0-3BB3-AF1CAD1ED9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7EB1EA2-B3C2-8CEF-E4D1-1253717C97E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EED1057-B6BA-19FB-13EE-C5CE86B95A3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EF6056E7-EA7A-3F81-692F-A7F7042F2BD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E17ABC-1D56-42C4-B685-52992058EC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F491201-C874-F2F6-DCDB-567F7D4A44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CC3A236-ECEF-28D3-67AC-8F655791CE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25B1B18-3E2C-B607-092A-4802534E22B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ADFDEA20-327D-9ABE-3671-5583766EF4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9A19DB30-76B6-1299-CF93-4387C99586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1AF1E946-198D-3417-3DB9-A138229D0C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EDDF326E-A988-4AB9-8E9B-C6F54A5019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AFCF1D1A-7821-FDC8-A7AC-0BDD4526A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40C18ABB-7EC5-146C-7BCB-33D94ED5DF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A4C23B-1C07-DC04-F46E-018AC7D8D1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BE11C5-0DA8-218D-6105-752627AC69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FA644D-41C6-499A-80AD-9C664968A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1E15E88-EE47-9E27-4693-BF65A146C0F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9A26-B3DA-4375-8244-B865297272FE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97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0530DF-689F-A986-DF7C-A1C190AF49F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2C8718-730C-7BED-318B-B142974A97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A530E-2D94-4837-920F-B887292052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C52904D-B488-D83F-D643-7A3F2015193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81CB6-7347-4C87-BE1E-106E07F503C2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03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6E216D-57ED-EE4D-D3C4-5F9CF318D6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414D03-1361-1101-9FA3-64C35CF34A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2961-818B-4AFA-AA78-B2A209027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D4CA703-6D30-EB21-7F8E-2711E247ED7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E49D9-1559-4605-9CA2-335891589785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626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F13684-D7B2-908B-CD16-8DE2FFA94F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56216-976B-EB6E-161F-7B42476D0D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4ABB8-7406-4860-A05D-C2B82DECC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FBC2B1-31CE-9CDD-EABB-F41786A77DE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D1EFF-2709-47DF-9560-BA912357C41E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2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189335-B7B6-FBFD-DC69-A32F916D5F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C6431C-11CE-CD40-B7A3-00412C5A59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BE6CD-F0AE-4EF7-B4CB-314391832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5BEE74C-EABB-66CE-16E9-AFD114E1C3D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003CA-9E06-4D06-AEDA-CB1110A3DDDF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08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5B9A20-631F-32A8-919D-95C5FC155C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B6CF69-B9D3-8C69-DDEE-FC34AF94FB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D023B-F882-4766-8B1F-6472BCFE9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63E1F66-570B-03AB-71BF-D466DDC77B9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C725-88CA-48BF-B644-F5211761799D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38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5C6DBA-A7E4-8758-63A5-BAA50E365F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3D206-ED83-A0D8-1EB8-1D7B047BE8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C7DE5-3AC2-4E17-B40B-F683F78F11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0FBBA3E-F767-37E1-9A63-2B3594E5BD4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F8C22-ABEF-4226-8CB9-3C17395F953A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10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3F6C542-7C8B-11F4-E922-AECCFF7071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DEA4A9C-4CD6-5DB3-0397-D4685E4E37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7AE80-575E-4164-8C52-9425EFEB6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47CBFC-C0E7-3C4F-FF77-E9BE3C13847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B05CE-EAF1-484C-922D-FB49C9C84AB4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2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3EECDE-1410-E2F5-B51A-B5CA9B00A8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580CCA-91FF-4EF0-39EC-47E370234F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5BB53-1E02-4881-9B87-3F2F2CB077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D11AFB2-22C5-F9B6-394B-E930EED7E7F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3D331-B00B-4EAB-A88B-2176FFB6E121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41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90E41AA-67B2-24B8-FE6E-670AFE3435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DD37B2C-69E1-0111-803D-D481D45921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1957C-4BF7-4905-AC49-4A32F075F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ADBA26C-2EDF-1E8B-3645-5B6771D86B8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67B0B-D6EE-4E18-B6B0-388F2077843C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35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13EE90-272C-39EC-DE78-59508036EB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1636B-429F-B7DE-C5DC-96575E3F44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6832E-430F-450E-B014-0D9552CD9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59E490F-9DFF-0CBA-3621-4D149B38E45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AA8D5-91B7-456E-B088-796D76370C4F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86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BA4FC-0609-D2DD-47E9-E07945334B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39563B-4C93-A9DA-2082-40DBDE7980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4C3C4-C56B-4900-8668-3C71EAFAEA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81D0833-ECC4-0064-A00F-1D9F7A88291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7BB12-9948-446F-9136-C367979F4C02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30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F4E89F7-EE3F-7509-A30B-58735D01B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D9EB4C-1553-1CEB-D0BE-710361D53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71F9B9C7-2B63-70B7-D834-A2373B3147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873402BB-7F11-0DAB-66FE-FF298FCEB0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D12D1006-56AE-4E78-BF87-7F565F467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3715F0B6-20AE-DE86-2516-330E0A409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65F92450-7924-52E0-E26B-B3BD57D21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2B874AD3-71DC-9762-295D-E240914421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9B2A2173-B7F4-42CF-BCE2-F8202022F55D}" type="datetime1">
              <a:rPr lang="en-US" altLang="en-US"/>
              <a:pPr>
                <a:defRPr/>
              </a:pPr>
              <a:t>8/30/2022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>
            <a:extLst>
              <a:ext uri="{FF2B5EF4-FFF2-40B4-BE49-F238E27FC236}">
                <a16:creationId xmlns:a16="http://schemas.microsoft.com/office/drawing/2014/main" id="{AC57BED0-189F-AF68-434F-66AB53E5E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r>
              <a:rPr lang="en-US" altLang="en-US"/>
              <a:t>Added-Variable Plots  (add Z? or f(Z)?)</a:t>
            </a:r>
          </a:p>
        </p:txBody>
      </p:sp>
      <p:sp>
        <p:nvSpPr>
          <p:cNvPr id="15363" name="Content Placeholder 7">
            <a:extLst>
              <a:ext uri="{FF2B5EF4-FFF2-40B4-BE49-F238E27FC236}">
                <a16:creationId xmlns:a16="http://schemas.microsoft.com/office/drawing/2014/main" id="{99290AC5-AF72-57BD-C90E-D66D2BC932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altLang="en-US" sz="2800"/>
              <a:t>Suppose the true model is </a:t>
            </a:r>
          </a:p>
          <a:p>
            <a:endParaRPr lang="en-US" altLang="en-US" sz="2800"/>
          </a:p>
          <a:p>
            <a:r>
              <a:rPr lang="en-US" altLang="en-US" sz="2800"/>
              <a:t>Let us fit the models</a:t>
            </a:r>
          </a:p>
          <a:p>
            <a:endParaRPr lang="en-US" altLang="en-US" sz="2800"/>
          </a:p>
          <a:p>
            <a:endParaRPr lang="en-US" altLang="en-US" sz="2800"/>
          </a:p>
          <a:p>
            <a:r>
              <a:rPr lang="en-US" altLang="en-US" sz="2800"/>
              <a:t>If we multiply the true model by </a:t>
            </a:r>
            <a:r>
              <a:rPr lang="en-US" altLang="en-US" sz="2800" i="1"/>
              <a:t>(I-H</a:t>
            </a:r>
            <a:r>
              <a:rPr lang="en-US" altLang="en-US" sz="2800" i="1" baseline="-25000"/>
              <a:t>X</a:t>
            </a:r>
            <a:r>
              <a:rPr lang="en-US" altLang="en-US" sz="2800" i="1"/>
              <a:t>)</a:t>
            </a:r>
            <a:r>
              <a:rPr lang="en-US" altLang="en-US" sz="2800"/>
              <a:t>, we get</a:t>
            </a: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r>
              <a:rPr lang="en-US" altLang="en-US" sz="2800"/>
              <a:t>so, plotting (or regressing)        on        will reveal    !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60D90E97-27A5-A8FB-9774-A4B68AA683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7C926C-B807-40F9-B92A-9D077EFA8FD6}" type="slidenum">
              <a:rPr lang="en-US" altLang="en-US" smtClean="0">
                <a:latin typeface="Garamond" panose="02020404030301010803" pitchFamily="18" charset="0"/>
              </a:rPr>
              <a:pPr/>
              <a:t>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5365" name="Date Placeholder 5">
            <a:extLst>
              <a:ext uri="{FF2B5EF4-FFF2-40B4-BE49-F238E27FC236}">
                <a16:creationId xmlns:a16="http://schemas.microsoft.com/office/drawing/2014/main" id="{1BC2BF41-2306-812F-306F-CCE3366A336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3FDBDB-21F1-47C4-ACAC-7C4CB6BA39E3}" type="datetime1">
              <a:rPr lang="en-US" altLang="en-US" smtClean="0">
                <a:latin typeface="Garamond" panose="02020404030301010803" pitchFamily="18" charset="0"/>
              </a:rPr>
              <a:pPr/>
              <a:t>8/30/2022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5366" name="Picture 9">
            <a:extLst>
              <a:ext uri="{FF2B5EF4-FFF2-40B4-BE49-F238E27FC236}">
                <a16:creationId xmlns:a16="http://schemas.microsoft.com/office/drawing/2014/main" id="{A27BCF13-AD40-D5E1-BA19-134860EA75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1690688"/>
            <a:ext cx="25050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3">
            <a:extLst>
              <a:ext uri="{FF2B5EF4-FFF2-40B4-BE49-F238E27FC236}">
                <a16:creationId xmlns:a16="http://schemas.microsoft.com/office/drawing/2014/main" id="{66104FD4-750B-8C96-6FBD-6702219AB5B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678113"/>
            <a:ext cx="70421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6">
            <a:extLst>
              <a:ext uri="{FF2B5EF4-FFF2-40B4-BE49-F238E27FC236}">
                <a16:creationId xmlns:a16="http://schemas.microsoft.com/office/drawing/2014/main" id="{A2EAA01B-B945-E95B-FE2F-66BAE17AEF0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310063"/>
            <a:ext cx="81867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7">
            <a:extLst>
              <a:ext uri="{FF2B5EF4-FFF2-40B4-BE49-F238E27FC236}">
                <a16:creationId xmlns:a16="http://schemas.microsoft.com/office/drawing/2014/main" id="{33474D9C-51C1-B029-8162-37D59CA6796F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5367338"/>
            <a:ext cx="484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2">
            <a:extLst>
              <a:ext uri="{FF2B5EF4-FFF2-40B4-BE49-F238E27FC236}">
                <a16:creationId xmlns:a16="http://schemas.microsoft.com/office/drawing/2014/main" id="{4E57F4DA-3206-FAE7-0174-7E8DF73C24B3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89563"/>
            <a:ext cx="484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4">
            <a:extLst>
              <a:ext uri="{FF2B5EF4-FFF2-40B4-BE49-F238E27FC236}">
                <a16:creationId xmlns:a16="http://schemas.microsoft.com/office/drawing/2014/main" id="{4BB5F198-ED25-C3D2-EE1B-3FDC49ECE856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480050"/>
            <a:ext cx="190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>
            <a:extLst>
              <a:ext uri="{FF2B5EF4-FFF2-40B4-BE49-F238E27FC236}">
                <a16:creationId xmlns:a16="http://schemas.microsoft.com/office/drawing/2014/main" id="{974D0ADD-6261-68FC-8B27-9AB1D8A43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048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>
            <a:extLst>
              <a:ext uri="{FF2B5EF4-FFF2-40B4-BE49-F238E27FC236}">
                <a16:creationId xmlns:a16="http://schemas.microsoft.com/office/drawing/2014/main" id="{A0B073CE-5613-0A12-E8B0-2AFA4F4ED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3048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le 5">
            <a:extLst>
              <a:ext uri="{FF2B5EF4-FFF2-40B4-BE49-F238E27FC236}">
                <a16:creationId xmlns:a16="http://schemas.microsoft.com/office/drawing/2014/main" id="{B07AA22B-47C0-9CB5-4431-9037398EB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Added-Variable Plots – Example…</a:t>
            </a:r>
          </a:p>
        </p:txBody>
      </p:sp>
      <p:sp>
        <p:nvSpPr>
          <p:cNvPr id="16389" name="Content Placeholder 6">
            <a:extLst>
              <a:ext uri="{FF2B5EF4-FFF2-40B4-BE49-F238E27FC236}">
                <a16:creationId xmlns:a16="http://schemas.microsoft.com/office/drawing/2014/main" id="{F2E0CDC8-526C-4086-63C2-6F6F75EA55E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3434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library(car)</a:t>
            </a:r>
            <a:b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lm.3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lm(formula = kid.score ~ mom.iq + mom.hs, data = kidiq)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(Intercept)   mom.iq   mom.hs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25.7315   0.5639   5.9501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avPlot(lm.3,"mom.iq")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avPlot(lm.3,"mom.hs")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390" name="Slide Number Placeholder 3">
            <a:extLst>
              <a:ext uri="{FF2B5EF4-FFF2-40B4-BE49-F238E27FC236}">
                <a16:creationId xmlns:a16="http://schemas.microsoft.com/office/drawing/2014/main" id="{D85CDB98-EEC1-261F-98C4-A92992155C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2644E5-C688-4430-9EF9-2E2F1D8984E0}" type="slidenum">
              <a:rPr lang="en-US" altLang="en-US" smtClean="0">
                <a:latin typeface="Garamond" panose="02020404030301010803" pitchFamily="18" charset="0"/>
              </a:rPr>
              <a:pPr/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6391" name="Date Placeholder 4">
            <a:extLst>
              <a:ext uri="{FF2B5EF4-FFF2-40B4-BE49-F238E27FC236}">
                <a16:creationId xmlns:a16="http://schemas.microsoft.com/office/drawing/2014/main" id="{22623426-9214-1E96-8D7A-DA330CDD7CD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51B2FA-745C-43A4-A46C-370916D9F28A}" type="datetime1">
              <a:rPr lang="en-US" altLang="en-US" smtClean="0">
                <a:latin typeface="Garamond" panose="02020404030301010803" pitchFamily="18" charset="0"/>
              </a:rPr>
              <a:pPr/>
              <a:t>8/30/2022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>
            <a:extLst>
              <a:ext uri="{FF2B5EF4-FFF2-40B4-BE49-F238E27FC236}">
                <a16:creationId xmlns:a16="http://schemas.microsoft.com/office/drawing/2014/main" id="{868F5179-442D-57A5-8A49-CF444F2B63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r>
              <a:rPr lang="en-US" altLang="en-US"/>
              <a:t>Added-Variable Plots – Interpretations </a:t>
            </a:r>
          </a:p>
        </p:txBody>
      </p:sp>
      <p:sp>
        <p:nvSpPr>
          <p:cNvPr id="17411" name="Content Placeholder 7">
            <a:extLst>
              <a:ext uri="{FF2B5EF4-FFF2-40B4-BE49-F238E27FC236}">
                <a16:creationId xmlns:a16="http://schemas.microsoft.com/office/drawing/2014/main" id="{1C54CC13-F3E3-3C7D-B456-6EFDBEF9FE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Shows </a:t>
            </a:r>
            <a:r>
              <a:rPr lang="en-US" altLang="en-US">
                <a:latin typeface="Symbol" panose="05050102010706020507" pitchFamily="18" charset="2"/>
              </a:rPr>
              <a:t>g</a:t>
            </a:r>
            <a:r>
              <a:rPr lang="en-US" altLang="en-US"/>
              <a:t> as the effect of </a:t>
            </a:r>
            <a:r>
              <a:rPr lang="en-US" altLang="en-US" i="1"/>
              <a:t>Z</a:t>
            </a:r>
            <a:r>
              <a:rPr lang="en-US" altLang="en-US"/>
              <a:t> after controlling for </a:t>
            </a:r>
            <a:r>
              <a:rPr lang="en-US" altLang="en-US" i="1"/>
              <a:t>X</a:t>
            </a:r>
            <a:r>
              <a:rPr lang="en-US" altLang="en-US"/>
              <a:t>, on </a:t>
            </a:r>
            <a:r>
              <a:rPr lang="en-US" altLang="en-US" i="1"/>
              <a:t>Y</a:t>
            </a:r>
            <a:r>
              <a:rPr lang="en-US" altLang="en-US"/>
              <a:t>, after controlling for </a:t>
            </a:r>
            <a:r>
              <a:rPr lang="en-US" altLang="en-US" i="1"/>
              <a:t>X</a:t>
            </a:r>
          </a:p>
          <a:p>
            <a:r>
              <a:rPr lang="en-US" altLang="en-US"/>
              <a:t>Allows you to visually assess the importance of </a:t>
            </a:r>
            <a:r>
              <a:rPr lang="en-US" altLang="en-US">
                <a:latin typeface="Symbol" panose="05050102010706020507" pitchFamily="18" charset="2"/>
              </a:rPr>
              <a:t>g</a:t>
            </a:r>
          </a:p>
          <a:p>
            <a:r>
              <a:rPr lang="en-US" altLang="en-US"/>
              <a:t>Also allows you to check for nonlinearity in predicting </a:t>
            </a:r>
            <a:r>
              <a:rPr lang="en-US" altLang="en-US" i="1"/>
              <a:t>Y</a:t>
            </a:r>
            <a:r>
              <a:rPr lang="en-US" altLang="en-US"/>
              <a:t> from </a:t>
            </a:r>
            <a:r>
              <a:rPr lang="en-US" altLang="en-US" i="1"/>
              <a:t>Z</a:t>
            </a:r>
            <a:r>
              <a:rPr lang="en-US" altLang="en-US"/>
              <a:t>, after controlling for </a:t>
            </a:r>
            <a:r>
              <a:rPr lang="en-US" altLang="en-US" i="1"/>
              <a:t>X</a:t>
            </a:r>
          </a:p>
          <a:p>
            <a:r>
              <a:rPr lang="en-US" altLang="en-US"/>
              <a:t>Another plot that allows us to assess nonlinearity is the </a:t>
            </a:r>
            <a:r>
              <a:rPr lang="en-US" altLang="en-US" i="1"/>
              <a:t>marginal model plot </a:t>
            </a:r>
            <a:r>
              <a:rPr lang="en-US" altLang="en-US"/>
              <a:t>– next week!</a:t>
            </a:r>
          </a:p>
        </p:txBody>
      </p:sp>
      <p:sp>
        <p:nvSpPr>
          <p:cNvPr id="17412" name="Slide Number Placeholder 4">
            <a:extLst>
              <a:ext uri="{FF2B5EF4-FFF2-40B4-BE49-F238E27FC236}">
                <a16:creationId xmlns:a16="http://schemas.microsoft.com/office/drawing/2014/main" id="{27FF6A5D-94B2-2B1A-3F02-0AEE15D820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B6B5A1-9043-4903-8596-7C83B403B665}" type="slidenum">
              <a:rPr lang="en-US" altLang="en-US" smtClean="0">
                <a:latin typeface="Garamond" panose="02020404030301010803" pitchFamily="18" charset="0"/>
              </a:rPr>
              <a:pPr/>
              <a:t>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7413" name="Date Placeholder 5">
            <a:extLst>
              <a:ext uri="{FF2B5EF4-FFF2-40B4-BE49-F238E27FC236}">
                <a16:creationId xmlns:a16="http://schemas.microsoft.com/office/drawing/2014/main" id="{7027A489-3F72-1A11-3286-CA394DC0FD7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46E3D9-D17B-475E-89C3-AE7A226C5C8B}" type="datetime1">
              <a:rPr lang="en-US" altLang="en-US" smtClean="0">
                <a:latin typeface="Garamond" panose="02020404030301010803" pitchFamily="18" charset="0"/>
              </a:rPr>
              <a:pPr/>
              <a:t>8/30/2022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968.8789"/>
  <p:tag name="LATEXADDIN" val="\documentclass{article}&#10;\usepackage{amsmath}&#10;\pagestyle{empty}&#10;\begin{document}&#10;&#10;&#10;\[&#10;Y = X\beta + Z\gamma + \epsilon&#10;\]&#10;&#10;\end{document}"/>
  <p:tag name="IGUANATEXSIZE" val="28"/>
  <p:tag name="IGUANATEXCURSOR" val="1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5.2081"/>
  <p:tag name="ORIGINALWIDTH" val="2722.91"/>
  <p:tag name="LATEXADDIN" val="\documentclass{article}&#10;\usepackage{amsmath}&#10;\pagestyle{empty}&#10;\begin{document}&#10;\sf&#10;\begin{eqnarray*}&#10;Y &amp; = &amp; X\beta + \epsilon^{(1)} \mbox{ with residuals } &#10;\hat e^{(1)} = (I-H_X)Y\\&#10;Z &amp; = &amp; X\beta + \epsilon^{(2)} \mbox{ with residuals } &#10;\hat e^{(2)} = (I-H_X)Z&#10;\end{eqnarray*}&#10;&#10;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6.7116"/>
  <p:tag name="ORIGINALWIDTH" val="3187.102"/>
  <p:tag name="LATEXADDIN" val="\documentclass{article}&#10;\usepackage{amsmath}&#10;\pagestyle{empty}&#10;\begin{document}&#10;\sf&#10;\begin{eqnarray*}&#10;(I-H_X) Y &amp; = &amp; (I-H_X)X\beta + (I-H_X)Z\gamma + (I-H_X)\epsilon \\&#10;\hat e^{(1)} &amp; = &amp; 0 + \hat e^{(2)}\gamma + \epsilon^*&#10;\end{eqnarray*}&#10;&#10;&#10;&#10;\end{document}"/>
  <p:tag name="IGUANATEXSIZE" val="20"/>
  <p:tag name="IGUANATEXCURSOR" val="2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.2351"/>
  <p:tag name="ORIGINALWIDTH" val="170.2287"/>
  <p:tag name="LATEXADDIN" val="\documentclass{article}&#10;\usepackage{amsmath}&#10;\pagestyle{empty}&#10;\begin{document}&#10;&#10;\[&#10;\hat e^{(1)}&#10;\]&#10;&#10;&#10;\end{document}"/>
  <p:tag name="IGUANATEXSIZE" val="28"/>
  <p:tag name="IGUANATEXCURSOR" val="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.2351"/>
  <p:tag name="ORIGINALWIDTH" val="170.2287"/>
  <p:tag name="LATEXADDIN" val="\documentclass{article}&#10;\usepackage{amsmath}&#10;\pagestyle{empty}&#10;\begin{document}&#10;&#10;\[&#10;\hat e^{(2)}&#10;\]&#10;&#10;&#10;\end{document}"/>
  <p:tag name="IGUANATEXSIZE" val="2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66.74165"/>
  <p:tag name="LATEXADDIN" val="\documentclass{article}&#10;\usepackage{amsmath}&#10;\pagestyle{empty}&#10;\begin{document}&#10;&#10;\[&#10;\gamma&#10;\]&#10;&#10;&#10;\end{document}"/>
  <p:tag name="IGUANATEXSIZE" val="28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8426</TotalTime>
  <Words>194</Words>
  <Application>Microsoft Office PowerPoint</Application>
  <PresentationFormat>On-screen Show (4:3)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Wingdings</vt:lpstr>
      <vt:lpstr>Garamond</vt:lpstr>
      <vt:lpstr>Calibri</vt:lpstr>
      <vt:lpstr>Courier New</vt:lpstr>
      <vt:lpstr>Symbol</vt:lpstr>
      <vt:lpstr>Edge</vt:lpstr>
      <vt:lpstr>Added-Variable Plots  (add Z? or f(Z)?)</vt:lpstr>
      <vt:lpstr>Added-Variable Plots – Example…</vt:lpstr>
      <vt:lpstr>Added-Variable Plots – Interpretations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379</cp:revision>
  <cp:lastPrinted>2018-09-17T10:22:11Z</cp:lastPrinted>
  <dcterms:created xsi:type="dcterms:W3CDTF">2010-08-21T13:04:59Z</dcterms:created>
  <dcterms:modified xsi:type="dcterms:W3CDTF">2022-08-30T21:45:02Z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