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9" r:id="rId3"/>
    <p:sldId id="310" r:id="rId4"/>
    <p:sldId id="317" r:id="rId5"/>
    <p:sldId id="279" r:id="rId6"/>
    <p:sldId id="314" r:id="rId7"/>
    <p:sldId id="340" r:id="rId8"/>
    <p:sldId id="280" r:id="rId9"/>
    <p:sldId id="281" r:id="rId10"/>
    <p:sldId id="323" r:id="rId11"/>
    <p:sldId id="328" r:id="rId12"/>
    <p:sldId id="329" r:id="rId13"/>
    <p:sldId id="339" r:id="rId14"/>
    <p:sldId id="330" r:id="rId15"/>
    <p:sldId id="332" r:id="rId16"/>
    <p:sldId id="338" r:id="rId17"/>
    <p:sldId id="331" r:id="rId18"/>
    <p:sldId id="327" r:id="rId19"/>
    <p:sldId id="337" r:id="rId20"/>
    <p:sldId id="341" r:id="rId21"/>
    <p:sldId id="342" r:id="rId22"/>
    <p:sldId id="343" r:id="rId23"/>
    <p:sldId id="326" r:id="rId2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cmex10" panose="020B0604020202020204"/>
      <p:regular r:id="rId32"/>
    </p:embeddedFont>
    <p:embeddedFont>
      <p:font typeface="cmmi10" panose="020B0604020202020204"/>
      <p:regular r:id="rId33"/>
    </p:embeddedFont>
    <p:embeddedFont>
      <p:font typeface="cmmi5" panose="020B0604020202020204"/>
      <p:regular r:id="rId34"/>
    </p:embeddedFont>
    <p:embeddedFont>
      <p:font typeface="cmmi7" panose="020B0604020202020204"/>
      <p:regular r:id="rId35"/>
    </p:embeddedFont>
    <p:embeddedFont>
      <p:font typeface="cmr10" panose="020B0604020202020204"/>
      <p:regular r:id="rId36"/>
    </p:embeddedFont>
    <p:embeddedFont>
      <p:font typeface="cmr7" panose="020B0604020202020204"/>
      <p:regular r:id="rId37"/>
    </p:embeddedFont>
    <p:embeddedFont>
      <p:font typeface="cmss10" panose="020B0604020202020204"/>
      <p:regular r:id="rId38"/>
    </p:embeddedFont>
    <p:embeddedFont>
      <p:font typeface="cmsy10" panose="020B0604020202020204"/>
      <p:regular r:id="rId39"/>
    </p:embeddedFont>
    <p:embeddedFont>
      <p:font typeface="cmsy7" panose="020B0604020202020204"/>
      <p:regular r:id="rId40"/>
    </p:embeddedFont>
    <p:embeddedFont>
      <p:font typeface="Garamond" panose="02020404030301010803" pitchFamily="18" charset="0"/>
      <p:regular r:id="rId41"/>
      <p:bold r:id="rId42"/>
      <p:italic r:id="rId43"/>
    </p:embeddedFont>
  </p:embeddedFontLst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8" autoAdjust="0"/>
    <p:restoredTop sz="94660"/>
  </p:normalViewPr>
  <p:slideViewPr>
    <p:cSldViewPr>
      <p:cViewPr varScale="1">
        <p:scale>
          <a:sx n="93" d="100"/>
          <a:sy n="93" d="100"/>
        </p:scale>
        <p:origin x="1062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C4557BB-93A6-F2C0-3BB3-AF1CAD1ED9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7EB1EA2-B3C2-8CEF-E4D1-1253717C97E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EED1057-B6BA-19FB-13EE-C5CE86B95A3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F6056E7-EA7A-3F81-692F-A7F7042F2BD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E17ABC-1D56-42C4-B685-52992058E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F491201-C874-F2F6-DCDB-567F7D4A44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CC3A236-ECEF-28D3-67AC-8F655791CE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25B1B18-3E2C-B607-092A-4802534E22B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DFDEA20-327D-9ABE-3671-5583766EF4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A19DB30-76B6-1299-CF93-4387C99586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1AF1E946-198D-3417-3DB9-A138229D0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EDDF326E-A988-4AB9-8E9B-C6F54A501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CABD0D5-248B-F24C-E832-B8B2596FE4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51C7FE-7F2D-4AFD-9B6C-AB69052B03ED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2372175-EC35-7349-C6DC-F5EB91FF0E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3877D19-FA01-7CB0-4966-06723FEDC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8000E70-E719-BA89-07C7-7979DB17A6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978002-4B23-4DAD-96C4-B6BE4C415544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DBE14ED-7890-AC95-A9CD-66DA015BC3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C2FAB19-72C7-7A4B-2D7F-67080C450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AFCF1D1A-7821-FDC8-A7AC-0BDD4526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40C18ABB-7EC5-146C-7BCB-33D94ED5D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A4C23B-1C07-DC04-F46E-018AC7D8D1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BE11C5-0DA8-218D-6105-752627AC69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FA644D-41C6-499A-80AD-9C664968A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1E15E88-EE47-9E27-4693-BF65A146C0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9A26-B3DA-4375-8244-B865297272FE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97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0530DF-689F-A986-DF7C-A1C190AF49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2C8718-730C-7BED-318B-B142974A97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A530E-2D94-4837-920F-B88729205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C52904D-B488-D83F-D643-7A3F2015193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81CB6-7347-4C87-BE1E-106E07F503C2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03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6E216D-57ED-EE4D-D3C4-5F9CF318D6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414D03-1361-1101-9FA3-64C35CF34A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2961-818B-4AFA-AA78-B2A209027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D4CA703-6D30-EB21-7F8E-2711E247ED7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E49D9-1559-4605-9CA2-335891589785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626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F13684-D7B2-908B-CD16-8DE2FFA94F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56216-976B-EB6E-161F-7B42476D0D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ABB8-7406-4860-A05D-C2B82DECC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FBC2B1-31CE-9CDD-EABB-F41786A77DE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D1EFF-2709-47DF-9560-BA912357C41E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2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189335-B7B6-FBFD-DC69-A32F916D5F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C6431C-11CE-CD40-B7A3-00412C5A59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E6CD-F0AE-4EF7-B4CB-314391832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5BEE74C-EABB-66CE-16E9-AFD114E1C3D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003CA-9E06-4D06-AEDA-CB1110A3DDDF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08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5B9A20-631F-32A8-919D-95C5FC155C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B6CF69-B9D3-8C69-DDEE-FC34AF94FB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D023B-F882-4766-8B1F-6472BCFE9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63E1F66-570B-03AB-71BF-D466DDC77B9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C725-88CA-48BF-B644-F5211761799D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38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5C6DBA-A7E4-8758-63A5-BAA50E365F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3D206-ED83-A0D8-1EB8-1D7B047BE8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C7DE5-3AC2-4E17-B40B-F683F78F1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0FBBA3E-F767-37E1-9A63-2B3594E5BD4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F8C22-ABEF-4226-8CB9-3C17395F953A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10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F6C542-7C8B-11F4-E922-AECCFF7071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EA4A9C-4CD6-5DB3-0397-D4685E4E37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7AE80-575E-4164-8C52-9425EFEB6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47CBFC-C0E7-3C4F-FF77-E9BE3C13847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B05CE-EAF1-484C-922D-FB49C9C84AB4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2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3EECDE-1410-E2F5-B51A-B5CA9B00A8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580CCA-91FF-4EF0-39EC-47E370234F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BB53-1E02-4881-9B87-3F2F2CB07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D11AFB2-22C5-F9B6-394B-E930EED7E7F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D331-B00B-4EAB-A88B-2176FFB6E121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41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0E41AA-67B2-24B8-FE6E-670AFE3435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DD37B2C-69E1-0111-803D-D481D45921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1957C-4BF7-4905-AC49-4A32F075F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ADBA26C-2EDF-1E8B-3645-5B6771D86B8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7B0B-D6EE-4E18-B6B0-388F2077843C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35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13EE90-272C-39EC-DE78-59508036EB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1636B-429F-B7DE-C5DC-96575E3F44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832E-430F-450E-B014-0D9552CD9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59E490F-9DFF-0CBA-3621-4D149B38E45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AA8D5-91B7-456E-B088-796D76370C4F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86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BA4FC-0609-D2DD-47E9-E07945334B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39563B-4C93-A9DA-2082-40DBDE7980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C3C4-C56B-4900-8668-3C71EAFAEA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81D0833-ECC4-0064-A00F-1D9F7A88291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7BB12-9948-446F-9136-C367979F4C02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30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4E89F7-EE3F-7509-A30B-58735D01B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D9EB4C-1553-1CEB-D0BE-710361D53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71F9B9C7-2B63-70B7-D834-A2373B3147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73402BB-7F11-0DAB-66FE-FF298FCEB0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D12D1006-56AE-4E78-BF87-7F565F467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3715F0B6-20AE-DE86-2516-330E0A409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65F92450-7924-52E0-E26B-B3BD57D21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2B874AD3-71DC-9762-295D-E240914421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9B2A2173-B7F4-42CF-BCE2-F8202022F55D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hyperlink" Target="https://en.wikipedia.org/wiki/Leverage_(statistics)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tags" Target="../tags/tag28.xml"/><Relationship Id="rId7" Type="http://schemas.openxmlformats.org/officeDocument/2006/relationships/image" Target="../media/image20.png"/><Relationship Id="rId12" Type="http://schemas.openxmlformats.org/officeDocument/2006/relationships/image" Target="../media/image3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31.png"/><Relationship Id="rId5" Type="http://schemas.openxmlformats.org/officeDocument/2006/relationships/tags" Target="../tags/tag30.xml"/><Relationship Id="rId10" Type="http://schemas.openxmlformats.org/officeDocument/2006/relationships/image" Target="../media/image30.png"/><Relationship Id="rId4" Type="http://schemas.openxmlformats.org/officeDocument/2006/relationships/tags" Target="../tags/tag29.xml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tags" Target="../tags/tag33.xml"/><Relationship Id="rId21" Type="http://schemas.openxmlformats.org/officeDocument/2006/relationships/image" Target="../media/image43.png"/><Relationship Id="rId7" Type="http://schemas.openxmlformats.org/officeDocument/2006/relationships/tags" Target="../tags/tag37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32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15" Type="http://schemas.openxmlformats.org/officeDocument/2006/relationships/image" Target="../media/image37.png"/><Relationship Id="rId10" Type="http://schemas.openxmlformats.org/officeDocument/2006/relationships/tags" Target="../tags/tag40.xml"/><Relationship Id="rId19" Type="http://schemas.openxmlformats.org/officeDocument/2006/relationships/image" Target="../media/image41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44.xml"/><Relationship Id="rId7" Type="http://schemas.openxmlformats.org/officeDocument/2006/relationships/image" Target="../media/image4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5.xm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48.xml"/><Relationship Id="rId7" Type="http://schemas.openxmlformats.org/officeDocument/2006/relationships/image" Target="../media/image51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51.xml"/><Relationship Id="rId7" Type="http://schemas.openxmlformats.org/officeDocument/2006/relationships/image" Target="../media/image55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5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8.png"/><Relationship Id="rId4" Type="http://schemas.openxmlformats.org/officeDocument/2006/relationships/tags" Target="../tags/tag52.xml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5.png"/><Relationship Id="rId5" Type="http://schemas.openxmlformats.org/officeDocument/2006/relationships/tags" Target="../tags/tag8.xml"/><Relationship Id="rId10" Type="http://schemas.openxmlformats.org/officeDocument/2006/relationships/image" Target="../media/image4.png"/><Relationship Id="rId4" Type="http://schemas.openxmlformats.org/officeDocument/2006/relationships/tags" Target="../tags/tag7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5.png"/><Relationship Id="rId5" Type="http://schemas.openxmlformats.org/officeDocument/2006/relationships/tags" Target="../tags/tag17.xml"/><Relationship Id="rId10" Type="http://schemas.openxmlformats.org/officeDocument/2006/relationships/image" Target="../media/image14.png"/><Relationship Id="rId4" Type="http://schemas.openxmlformats.org/officeDocument/2006/relationships/tags" Target="../tags/tag16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F8424FF5-0753-6AEA-34DB-3207458C60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20410E-132C-4289-99C8-477776BEBA6A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6F15EB33-3C79-CF6B-413E-EC0025D4948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D9ADB6-A73B-4730-A072-AE802B8C1615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8/30/2022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62842AA6-9C84-6B4C-E082-0522EC2182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A4D2A8BB-A5B1-E3CE-0284-270E706CAE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Multiple Regression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50968761-6174-4E18-CBB6-EB73F9AD7CBD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ss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/>
              </a:rPr>
              <a:t>A</a:t>
            </a:r>
            <a:r>
              <a:rPr lang="en-US" altLang="en-US" sz="1800">
                <a:latin typeface="cmsy7" pitchFamily="34" charset="0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38D430A-92EB-4353-F335-E944EDB7C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Hat Matrix H, &amp; Distribution of 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CFA5A59D-B628-4F34-CD20-0A32611466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102083-4F5D-4D67-9B2B-71D73AD3BF40}" type="slidenum">
              <a:rPr lang="en-US" altLang="en-US" smtClean="0">
                <a:latin typeface="Garamond" panose="02020404030301010803" pitchFamily="18" charset="0"/>
              </a:rPr>
              <a:pPr/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1508" name="Date Placeholder 4">
            <a:extLst>
              <a:ext uri="{FF2B5EF4-FFF2-40B4-BE49-F238E27FC236}">
                <a16:creationId xmlns:a16="http://schemas.microsoft.com/office/drawing/2014/main" id="{46B5453A-B0FB-ED60-8620-7F44627016F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1341AB-E584-45A5-B7C0-AAEF574E7307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5" name="Picture 24" descr="\documentclass{article}&#10;\usepackage{amsmath}&#10;\pagestyle{empty}&#10;\begin{document}&#10;\sf&#10;\def\Var{\mbox{Var}\,}&#10;\begin{eqnarray*}&#10;\hat y ~ = ~ X\hat\beta &amp; = &amp; X\left[(X^TX)^{-1}X^T y\right] ~ = ~ \left[X(X^TX)^{-1}X^T\right] y ~ = ~ H y \\[6pt]&#10;% H &amp; = &amp; X(X^TX)^{-1}X^T \\[6pt]&#10;HX &amp; = &amp; X(X^TX)^{-1}X^T X ~ = ~ X \\&#10;\lefteqn{\Rightarrow ~\forall \beta^*, HX\beta^* ~ =~ X\beta^*} \\[6pt]&#10;H^T &amp; = &amp; H   ~~~ \mbox{and} ~ (I-H)^T ~ = ~ (I-H) \hbox to 3.15em{~} \mbox{(symmetric)}\\&#10;HH &amp; = &amp; H ~~~ \mbox{and} ~ (I-H)(I-H) = (I-H) \hbox to 1em{~} \mbox{(idempotent)}\\[6pt]&#10;E[\hat y] &amp; = &amp; E[Hy] ~ = ~ HE[y] ~ = ~ HX\beta ~ = ~ X\beta\\&#10;\Var(\hat y) &amp; = &amp; \Var(Hy) ~ = ~ H\Var(y)H^T ~ = ~ HH\sigma^2 ~ = ~ H\sigma^2\\[6pt]&#10;\lefteqn{\Rightarrow \hat y ~ \equiv ~ H y ~ \sim ~ N(X\beta,H\sigma^2)}\\[6pt]&#10;\lefteqn{\mbox{Similarly,} ~ \hat e ~ = ~ y - \hat y ~ \equiv ~ (I-H)y ~ \sim ~ N(0,(I-H)\sigma^2)}   &#10;\end{eqnarray*}&#10;&#10;&#10;&#10;\end{document}" title="IguanaTex Bitmap Display">
            <a:extLst>
              <a:ext uri="{FF2B5EF4-FFF2-40B4-BE49-F238E27FC236}">
                <a16:creationId xmlns:a16="http://schemas.microsoft.com/office/drawing/2014/main" id="{13F7B4C4-9EC9-8A3E-8664-E47E392F87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1274763"/>
            <a:ext cx="8540738" cy="480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0" name="Picture 20 2">
            <a:extLst>
              <a:ext uri="{FF2B5EF4-FFF2-40B4-BE49-F238E27FC236}">
                <a16:creationId xmlns:a16="http://schemas.microsoft.com/office/drawing/2014/main" id="{0C9F944E-6A36-3625-1263-55870CB023E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461963"/>
            <a:ext cx="15351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FED738-EAA2-1DB1-17DB-20068D4B5664}"/>
              </a:ext>
            </a:extLst>
          </p:cNvPr>
          <p:cNvSpPr/>
          <p:nvPr/>
        </p:nvSpPr>
        <p:spPr>
          <a:xfrm>
            <a:off x="1905000" y="4941888"/>
            <a:ext cx="3581400" cy="614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1A9B54-70EA-F8F8-120A-823F537D8558}"/>
              </a:ext>
            </a:extLst>
          </p:cNvPr>
          <p:cNvSpPr/>
          <p:nvPr/>
        </p:nvSpPr>
        <p:spPr>
          <a:xfrm>
            <a:off x="2667000" y="5556250"/>
            <a:ext cx="6019800" cy="614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4868BA8-F408-E96E-860A-B795FCF52D3B}"/>
              </a:ext>
            </a:extLst>
          </p:cNvPr>
          <p:cNvSpPr/>
          <p:nvPr/>
        </p:nvSpPr>
        <p:spPr>
          <a:xfrm rot="5400000">
            <a:off x="6488112" y="962026"/>
            <a:ext cx="244475" cy="1828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9149A0-26E3-167D-D3DA-66ABEF5F7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2103438"/>
            <a:ext cx="1531938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Hat matrix,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60C7ED8-0802-1D9D-17F4-531673AB3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Casewise diagnostic plots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BEFE5EA3-D0FD-3170-AEE5-3A0F3C7DB4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&gt; kidiq &lt;- read.csv("kidiq.csv",header=T)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&gt; lm.3 &lt;- lm(kid.score ~ mom.iq + mom.hs, data=kidiq)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&gt; par(mfrow=c(2,2)); plot(lm.3)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B4B62BA-AFF7-DED7-CCC6-1C7FB1DE9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228670-AC66-4D7A-8942-52B9C6DBFF8C}" type="slidenum">
              <a:rPr lang="en-US" altLang="en-US" smtClean="0">
                <a:latin typeface="Garamond" panose="02020404030301010803" pitchFamily="18" charset="0"/>
              </a:rPr>
              <a:pPr/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0245" name="Date Placeholder 4">
            <a:extLst>
              <a:ext uri="{FF2B5EF4-FFF2-40B4-BE49-F238E27FC236}">
                <a16:creationId xmlns:a16="http://schemas.microsoft.com/office/drawing/2014/main" id="{CD57E74C-97BA-7D72-C1FC-1317466C6DB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694755-26CB-4815-82E8-C9521B63F95F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0246" name="Picture 5">
            <a:extLst>
              <a:ext uri="{FF2B5EF4-FFF2-40B4-BE49-F238E27FC236}">
                <a16:creationId xmlns:a16="http://schemas.microsoft.com/office/drawing/2014/main" id="{9782E58A-F784-8EB7-5178-D18339AA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248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>
            <a:extLst>
              <a:ext uri="{FF2B5EF4-FFF2-40B4-BE49-F238E27FC236}">
                <a16:creationId xmlns:a16="http://schemas.microsoft.com/office/drawing/2014/main" id="{D00B7710-20B4-AEE5-D251-1D4657323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1" b="48077"/>
          <a:stretch>
            <a:fillRect/>
          </a:stretch>
        </p:blipFill>
        <p:spPr bwMode="auto">
          <a:xfrm>
            <a:off x="5295900" y="657225"/>
            <a:ext cx="3548063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958DA-A1F0-4C11-D089-E9682DDB82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8229600" cy="4530725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dirty="0"/>
                  <a:t>If y = </a:t>
                </a:r>
                <a:r>
                  <a:rPr lang="en-US" dirty="0" err="1"/>
                  <a:t>X</a:t>
                </a:r>
                <a:r>
                  <a:rPr lang="en-US" dirty="0" err="1">
                    <a:latin typeface="Symbol" panose="05050102010706020507" pitchFamily="18" charset="2"/>
                  </a:rPr>
                  <a:t>b</a:t>
                </a:r>
                <a:r>
                  <a:rPr lang="en-US" dirty="0">
                    <a:latin typeface="Symbol" panose="05050102010706020507" pitchFamily="18" charset="2"/>
                  </a:rPr>
                  <a:t> + e</a:t>
                </a:r>
                <a:r>
                  <a:rPr lang="en-US" dirty="0"/>
                  <a:t> holds, then</a:t>
                </a:r>
              </a:p>
              <a:p>
                <a:pPr>
                  <a:defRPr/>
                </a:pPr>
                <a:endParaRPr lang="en-US" dirty="0"/>
              </a:p>
              <a:p>
                <a:pPr marL="0" indent="0">
                  <a:buFont typeface="Wingdings" panose="05000000000000000000" pitchFamily="2" charset="2"/>
                  <a:buNone/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So expect to see     </a:t>
                </a:r>
              </a:p>
              <a:p>
                <a:pPr lvl="1">
                  <a:defRPr/>
                </a:pPr>
                <a:r>
                  <a:rPr lang="en-US" dirty="0"/>
                  <a:t>Mean 0</a:t>
                </a:r>
              </a:p>
              <a:p>
                <a:pPr lvl="1">
                  <a:defRPr/>
                </a:pPr>
                <a:r>
                  <a:rPr lang="en-US" dirty="0"/>
                  <a:t>No functional dependence 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lvl="1">
                  <a:defRPr/>
                </a:pPr>
                <a:r>
                  <a:rPr lang="en-US" dirty="0"/>
                  <a:t>No outliers </a:t>
                </a:r>
              </a:p>
              <a:p>
                <a:pPr lvl="1">
                  <a:defRPr/>
                </a:pPr>
                <a:r>
                  <a:rPr lang="en-US" dirty="0"/>
                  <a:t>Modest correlation between residuals (usually not a problem for interpreting plot)</a:t>
                </a:r>
              </a:p>
              <a:p>
                <a:pPr>
                  <a:defRPr/>
                </a:pPr>
                <a:r>
                  <a:rPr lang="en-US" dirty="0"/>
                  <a:t>Violations suggest nonlinearity / non-normality…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958DA-A1F0-4C11-D089-E9682DDB8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8229600" cy="4530725"/>
              </a:xfrm>
              <a:blipFill>
                <a:blip r:embed="rId5"/>
                <a:stretch>
                  <a:fillRect l="-667" t="-2019" b="-15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\documentclass{article}&#10;\usepackage{amsmath}&#10;\pagestyle{empty}&#10;\begin{document}&#10;\sf&#10;\def\tr{\mbox{tr}\,}&#10;\parbox{2in}{&#10;\begin{eqnarray*}&#10;\hat e &amp; = &amp; (I-H) y\\&#10;\hat e &amp;\sim &amp; N(0,(I-H)\sigma^2)\\&#10;{\rm Cov}(\hat e, \hat y) &amp; = &amp; 0&#10;\end{eqnarray*}&#10;}&#10;&#10;\end{document}" title="IguanaTex Bitmap Display">
            <a:extLst>
              <a:ext uri="{FF2B5EF4-FFF2-40B4-BE49-F238E27FC236}">
                <a16:creationId xmlns:a16="http://schemas.microsoft.com/office/drawing/2014/main" id="{85F4A9F7-BAE2-315B-54F5-C30D05BB134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3886200" cy="113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67" name="Title 1">
            <a:extLst>
              <a:ext uri="{FF2B5EF4-FFF2-40B4-BE49-F238E27FC236}">
                <a16:creationId xmlns:a16="http://schemas.microsoft.com/office/drawing/2014/main" id="{05E4462A-23CE-4539-D99A-83E5E3FF9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Raw residual plot: </a:t>
            </a:r>
          </a:p>
        </p:txBody>
      </p:sp>
      <p:sp>
        <p:nvSpPr>
          <p:cNvPr id="11269" name="Slide Number Placeholder 3">
            <a:extLst>
              <a:ext uri="{FF2B5EF4-FFF2-40B4-BE49-F238E27FC236}">
                <a16:creationId xmlns:a16="http://schemas.microsoft.com/office/drawing/2014/main" id="{4BABA365-5ECD-085F-3405-FD9AC66177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A167AB-F788-4F58-AB6B-2B3A4CFFA11C}" type="slidenum">
              <a:rPr lang="en-US" altLang="en-US" smtClean="0">
                <a:latin typeface="Garamond" panose="02020404030301010803" pitchFamily="18" charset="0"/>
              </a:rPr>
              <a:pPr/>
              <a:t>12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1270" name="Date Placeholder 4">
            <a:extLst>
              <a:ext uri="{FF2B5EF4-FFF2-40B4-BE49-F238E27FC236}">
                <a16:creationId xmlns:a16="http://schemas.microsoft.com/office/drawing/2014/main" id="{FA04BD33-CB6A-50AF-B208-CFB867FD14D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0B243C-CD52-44EC-9C6F-331469E67D73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1271" name="Picture 6">
            <a:extLst>
              <a:ext uri="{FF2B5EF4-FFF2-40B4-BE49-F238E27FC236}">
                <a16:creationId xmlns:a16="http://schemas.microsoft.com/office/drawing/2014/main" id="{E2843110-F290-6E77-7C7F-F6A32BED204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1289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>
            <a:extLst>
              <a:ext uri="{FF2B5EF4-FFF2-40B4-BE49-F238E27FC236}">
                <a16:creationId xmlns:a16="http://schemas.microsoft.com/office/drawing/2014/main" id="{E02D09C2-47C3-C01D-A5DA-B151417AC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Leverage       …     </a:t>
            </a:r>
          </a:p>
        </p:txBody>
      </p:sp>
      <p:sp>
        <p:nvSpPr>
          <p:cNvPr id="21508" name="Slide Number Placeholder 4">
            <a:extLst>
              <a:ext uri="{FF2B5EF4-FFF2-40B4-BE49-F238E27FC236}">
                <a16:creationId xmlns:a16="http://schemas.microsoft.com/office/drawing/2014/main" id="{4D7C7EDF-FD17-4909-3789-83F48EB442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B534C1-D025-4E16-A7D7-3AAF7462E59E}" type="slidenum">
              <a:rPr lang="en-US" altLang="en-US" smtClean="0">
                <a:latin typeface="Garamond" panose="02020404030301010803" pitchFamily="18" charset="0"/>
              </a:rPr>
              <a:pPr/>
              <a:t>13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1509" name="Date Placeholder 5">
            <a:extLst>
              <a:ext uri="{FF2B5EF4-FFF2-40B4-BE49-F238E27FC236}">
                <a16:creationId xmlns:a16="http://schemas.microsoft.com/office/drawing/2014/main" id="{BF2D5E59-BEF2-8F5E-F1FD-1DEAF31A934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4FDCC0-9007-4236-A457-FF5306CEF799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7" name="Picture 6" descr="\documentclass{article}&#10;\usepackage{amsmath}&#10;\pagestyle{empty}&#10;\begin{document}&#10;&#10;\sf&#10;$h_{ii}$&#10;&#10;\end{document}" title="IguanaTex Bitmap Display">
            <a:extLst>
              <a:ext uri="{FF2B5EF4-FFF2-40B4-BE49-F238E27FC236}">
                <a16:creationId xmlns:a16="http://schemas.microsoft.com/office/drawing/2014/main" id="{130B3326-EED3-724E-950F-3698DD84A6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89" y="446088"/>
            <a:ext cx="560387" cy="45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\documentclass{article}&#10;\usepackage{amsmath}&#10;\pagestyle{empty}&#10;\begin{document}&#10;&#10;\let\ul\underline&#10;&#10;\sf&#10;\begin{itemize}\itemsep=1em&#10;&#10;\item Write $H=[h_{ij}]_{i,j=1}^n$; then $h_{ii}$ is the \ul{\em leverage} of the $i^{th}$ data point.&#10;&#10;\item We just saw that $HX = X$. If $X$ has a column of 1's (intercept!), then for every $i$, $\sum_j h_{ij}=1$.&#10;&#10;\item $\sum_i h_{ii}$ $=$ $tr(H)$ $=$ $tr(X(X^TX)^{-1}X^T)$ $=$ $tr(X^TX(X^TX)^{-1})$ \hspace*{\fill} $^*$ \\ \hbox to 2.75em{~} $=$ $tr(I_{(p+1)\times(p+1)})$ $=$ $p+1$.&#10;&#10;\item $Var(\hat y) = H\sigma^2$ $\Rightarrow$ $Var(\hat y_i) = h_{ii}\sigma^2$ $\Rightarrow$ $h_{ii}\geq0$.&#10;&#10;\item $Var(\hat e) = (I-H)\sigma^2$ $\Rightarrow$ $Var(\hat e_i) = 1-h_{ii}\sigma^2$ $\Rightarrow$ $h_{ii}\leq1$.&#10;&#10;\item $h_{ii} = M_i/(n-1) + 1/n \geq 1/n$. \hspace*{\fill} $^{**}$&#10;\begin{itemize}&#10;\item $M_i$ is the Mahalanobis distance from row $X_i$ to the mean vector of the rows of $X$.&#10;\item Since $\hat y = Hy$, then $\hat y_i  = {\sum}_j h_{ij} y_j = h_{ii}y_i + {\sum}_{j\neq i} h_{ij} y_j$.&#10;\end{itemize}&#10;&#10;\end{itemize}  &#10;&#10;\end{document}" title="IguanaTex Bitmap Display">
            <a:extLst>
              <a:ext uri="{FF2B5EF4-FFF2-40B4-BE49-F238E27FC236}">
                <a16:creationId xmlns:a16="http://schemas.microsoft.com/office/drawing/2014/main" id="{6D507124-0F7B-CBB1-1DCB-2BC1B861AF8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8" y="1066801"/>
            <a:ext cx="7588342" cy="49386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18EC66-4B40-9A45-F4F0-6743D01B517B}"/>
                  </a:ext>
                </a:extLst>
              </p:cNvPr>
              <p:cNvSpPr txBox="1"/>
              <p:nvPr/>
            </p:nvSpPr>
            <p:spPr>
              <a:xfrm>
                <a:off x="2514600" y="6269951"/>
                <a:ext cx="4800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  * Using the fact that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100" dirty="0"/>
                  <a:t> when the multiplications both work</a:t>
                </a:r>
                <a:br>
                  <a:rPr lang="en-US" sz="1100" dirty="0"/>
                </a:br>
                <a:r>
                  <a:rPr lang="en-US" sz="1100" dirty="0"/>
                  <a:t>** See </a:t>
                </a:r>
                <a:r>
                  <a:rPr lang="en-US" sz="1100" dirty="0">
                    <a:hlinkClick r:id="rId6"/>
                  </a:rPr>
                  <a:t>https://en.wikipedia.org/wiki/Leverage_(statistics)</a:t>
                </a:r>
                <a:r>
                  <a:rPr lang="en-US" sz="1100" dirty="0"/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18EC66-4B40-9A45-F4F0-6743D01B5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6269951"/>
                <a:ext cx="4800600" cy="430887"/>
              </a:xfrm>
              <a:prstGeom prst="rect">
                <a:avLst/>
              </a:prstGeom>
              <a:blipFill>
                <a:blip r:embed="rId7"/>
                <a:stretch>
                  <a:fillRect t="-14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313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>
            <a:extLst>
              <a:ext uri="{FF2B5EF4-FFF2-40B4-BE49-F238E27FC236}">
                <a16:creationId xmlns:a16="http://schemas.microsoft.com/office/drawing/2014/main" id="{306A6641-BEE9-F79B-A053-22A7BDB71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9" b="48077"/>
          <a:stretch>
            <a:fillRect/>
          </a:stretch>
        </p:blipFill>
        <p:spPr bwMode="auto">
          <a:xfrm>
            <a:off x="4692650" y="476250"/>
            <a:ext cx="4113213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id="{401A1907-8D1B-9AF9-47EE-5010D0122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Normal Q-Q Plot of Stdized Resids </a:t>
            </a:r>
            <a:r>
              <a:rPr lang="en-US" altLang="en-US" i="1"/>
              <a:t>r</a:t>
            </a:r>
            <a:r>
              <a:rPr lang="en-US" altLang="en-US" i="1" baseline="-25000"/>
              <a:t>i</a:t>
            </a:r>
          </a:p>
        </p:txBody>
      </p:sp>
      <p:sp>
        <p:nvSpPr>
          <p:cNvPr id="12292" name="Content Placeholder 13">
            <a:extLst>
              <a:ext uri="{FF2B5EF4-FFF2-40B4-BE49-F238E27FC236}">
                <a16:creationId xmlns:a16="http://schemas.microsoft.com/office/drawing/2014/main" id="{A51675FD-2EAA-4F80-46DB-ABA9B3B1FDD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Look for </a:t>
            </a:r>
          </a:p>
          <a:p>
            <a:pPr lvl="1"/>
            <a:r>
              <a:rPr lang="en-US" altLang="en-US" dirty="0"/>
              <a:t>Normal?</a:t>
            </a:r>
          </a:p>
          <a:p>
            <a:pPr lvl="1"/>
            <a:r>
              <a:rPr lang="en-US" altLang="en-US" dirty="0"/>
              <a:t>Outliers?</a:t>
            </a:r>
          </a:p>
        </p:txBody>
      </p:sp>
      <p:sp>
        <p:nvSpPr>
          <p:cNvPr id="12293" name="Slide Number Placeholder 3">
            <a:extLst>
              <a:ext uri="{FF2B5EF4-FFF2-40B4-BE49-F238E27FC236}">
                <a16:creationId xmlns:a16="http://schemas.microsoft.com/office/drawing/2014/main" id="{E3724485-AECD-BB97-1A9D-4C5937EA6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A7120D-2260-45BF-A4FC-25E045D3E2D4}" type="slidenum">
              <a:rPr lang="en-US" altLang="en-US" smtClean="0">
                <a:latin typeface="Garamond" panose="02020404030301010803" pitchFamily="18" charset="0"/>
              </a:rPr>
              <a:pPr/>
              <a:t>14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2294" name="Date Placeholder 4">
            <a:extLst>
              <a:ext uri="{FF2B5EF4-FFF2-40B4-BE49-F238E27FC236}">
                <a16:creationId xmlns:a16="http://schemas.microsoft.com/office/drawing/2014/main" id="{12C78442-CFE1-5061-75AD-6697D282569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4D639C-D4FE-41FF-A1BD-14EF8BDC3685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5" name="Picture 14" descr="\documentclass{article}&#10;\usepackage{amsmath}&#10;\pagestyle{empty}&#10;\begin{document}&#10;\let\ul\underline&#10;\sf&#10;\parbox{2in}{&#10;Since $\hat e_i \sim N(0,(1-h_{ii})\sigma^2)$, the standardized residuals&#10;\[&#10;     r_i = \frac{\hat e_i}{S\sqrt{1-h_{ii}}}&#10;\]&#10;should be approx $N(0,1)$ under $y = X\beta + \epsilon$, where again&#10;\[&#10;     S^2 = \frac{1}{n-p-1}RSS&#10;\]&#10;Note that&#10;\[&#10;\hat e_i = (I-H)_i y = (1-h_{ii})y_i - {\sum}_{j\neq i} h_{ij}y_j&#10;\]&#10;so $\hat e_i$ can look normal because $y$ is, \ul{\bf or} because the sum obeys the CLT.  &#10;&#10;}&#10;&#10;&#10;\end{document}" title="IguanaTex Bitmap Display">
            <a:extLst>
              <a:ext uri="{FF2B5EF4-FFF2-40B4-BE49-F238E27FC236}">
                <a16:creationId xmlns:a16="http://schemas.microsoft.com/office/drawing/2014/main" id="{6160C0FB-B2C7-E21B-926A-DA9CF96CE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066802"/>
            <a:ext cx="3936229" cy="470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>
            <a:extLst>
              <a:ext uri="{FF2B5EF4-FFF2-40B4-BE49-F238E27FC236}">
                <a16:creationId xmlns:a16="http://schemas.microsoft.com/office/drawing/2014/main" id="{D5636E25-99F4-2F08-B727-21D637C57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23" r="52438"/>
          <a:stretch>
            <a:fillRect/>
          </a:stretch>
        </p:blipFill>
        <p:spPr bwMode="auto">
          <a:xfrm>
            <a:off x="4495800" y="889000"/>
            <a:ext cx="41148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id="{7FF5A63D-BDD9-F8EC-5A5E-956FC0915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Scale-Location Plot: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6" name="Content Placeholder 2 2">
                <a:extLst>
                  <a:ext uri="{FF2B5EF4-FFF2-40B4-BE49-F238E27FC236}">
                    <a16:creationId xmlns:a16="http://schemas.microsoft.com/office/drawing/2014/main" id="{43F05B57-83D4-894D-2E29-ED8C4F815F71}"/>
                  </a:ext>
                </a:extLst>
              </p:cNvPr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en-US" sz="2400" dirty="0"/>
                  <a:t>If                          then    should have constant variance</a:t>
                </a:r>
              </a:p>
              <a:p>
                <a:pPr lvl="1"/>
                <a:r>
                  <a:rPr lang="en-US" altLang="en-US" sz="2000" dirty="0"/>
                  <a:t>Dependence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? </a:t>
                </a:r>
              </a:p>
              <a:p>
                <a:pPr lvl="1"/>
                <a:r>
                  <a:rPr lang="en-US" altLang="en-US" sz="2000" dirty="0"/>
                  <a:t>Loess line helps eye</a:t>
                </a:r>
              </a:p>
              <a:p>
                <a:pPr lvl="1"/>
                <a:r>
                  <a:rPr lang="en-US" altLang="en-US" sz="2000" dirty="0"/>
                  <a:t>Careful of edge effects</a:t>
                </a:r>
              </a:p>
              <a:p>
                <a:r>
                  <a:rPr lang="en-US" altLang="en-US" sz="2400" dirty="0"/>
                  <a:t>Designed to catch patterns that depend on </a:t>
                </a:r>
                <a:r>
                  <a:rPr lang="en-US" altLang="en-US" sz="2400" i="1" dirty="0"/>
                  <a:t>x</a:t>
                </a:r>
                <a:r>
                  <a:rPr lang="en-US" altLang="en-US" sz="2400" i="1" baseline="-25000" dirty="0"/>
                  <a:t>i</a:t>
                </a:r>
                <a:r>
                  <a:rPr lang="en-US" altLang="en-US" sz="2400" dirty="0"/>
                  <a:t> (or </a:t>
                </a:r>
                <a:r>
                  <a:rPr lang="en-US" altLang="en-US" sz="2400" i="1" dirty="0" err="1"/>
                  <a:t>y</a:t>
                </a:r>
                <a:r>
                  <a:rPr lang="en-US" altLang="en-US" sz="2400" i="1" baseline="-25000" dirty="0" err="1"/>
                  <a:t>i</a:t>
                </a:r>
                <a:r>
                  <a:rPr lang="en-US" altLang="en-US" sz="2400" dirty="0"/>
                  <a:t>?)</a:t>
                </a:r>
              </a:p>
              <a:p>
                <a:r>
                  <a:rPr lang="en-US" altLang="en-US" sz="2400" dirty="0"/>
                  <a:t>Patterns can be caused by</a:t>
                </a:r>
              </a:p>
              <a:p>
                <a:pPr lvl="1"/>
                <a:r>
                  <a:rPr lang="en-US" altLang="en-US" sz="2000" dirty="0"/>
                  <a:t>Nonconstant variance in  </a:t>
                </a:r>
              </a:p>
              <a:p>
                <a:pPr lvl="1"/>
                <a:r>
                  <a:rPr lang="en-US" altLang="en-US" sz="2000" dirty="0"/>
                  <a:t>Nonlinear relationship between </a:t>
                </a:r>
                <a:r>
                  <a:rPr lang="en-US" altLang="en-US" sz="2000" i="1" dirty="0"/>
                  <a:t>x</a:t>
                </a:r>
                <a:r>
                  <a:rPr lang="en-US" altLang="en-US" sz="2000" i="1" baseline="-25000" dirty="0"/>
                  <a:t>i</a:t>
                </a:r>
                <a:r>
                  <a:rPr lang="en-US" altLang="en-US" sz="2000" dirty="0"/>
                  <a:t> and </a:t>
                </a:r>
                <a:r>
                  <a:rPr lang="en-US" altLang="en-US" sz="2000" i="1" dirty="0" err="1"/>
                  <a:t>y</a:t>
                </a:r>
                <a:r>
                  <a:rPr lang="en-US" altLang="en-US" sz="2000" i="1" baseline="-25000" dirty="0" err="1"/>
                  <a:t>i</a:t>
                </a:r>
                <a:r>
                  <a:rPr lang="en-US" altLang="en-US" sz="2000" dirty="0"/>
                  <a:t> </a:t>
                </a:r>
              </a:p>
            </p:txBody>
          </p:sp>
        </mc:Choice>
        <mc:Fallback>
          <p:sp>
            <p:nvSpPr>
              <p:cNvPr id="13316" name="Content Placeholder 2 2">
                <a:extLst>
                  <a:ext uri="{FF2B5EF4-FFF2-40B4-BE49-F238E27FC236}">
                    <a16:creationId xmlns:a16="http://schemas.microsoft.com/office/drawing/2014/main" id="{43F05B57-83D4-894D-2E29-ED8C4F815F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8"/>
                <a:stretch>
                  <a:fillRect l="-603" t="-1077" b="-4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7" name="Slide Number Placeholder 3">
            <a:extLst>
              <a:ext uri="{FF2B5EF4-FFF2-40B4-BE49-F238E27FC236}">
                <a16:creationId xmlns:a16="http://schemas.microsoft.com/office/drawing/2014/main" id="{B32E9CA0-2500-2476-474D-4BFB0FF8F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E5D854-61C8-4200-AE08-77DD9765707B}" type="slidenum">
              <a:rPr lang="en-US" altLang="en-US" smtClean="0">
                <a:latin typeface="Garamond" panose="02020404030301010803" pitchFamily="18" charset="0"/>
              </a:rPr>
              <a:pPr/>
              <a:t>15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3318" name="Date Placeholder 4">
            <a:extLst>
              <a:ext uri="{FF2B5EF4-FFF2-40B4-BE49-F238E27FC236}">
                <a16:creationId xmlns:a16="http://schemas.microsoft.com/office/drawing/2014/main" id="{FFDBDD68-0170-9C68-55D6-5BFD65B2942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C64629-28AB-480E-8DE7-9FEAA58030DA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3319" name="Picture 8">
            <a:extLst>
              <a:ext uri="{FF2B5EF4-FFF2-40B4-BE49-F238E27FC236}">
                <a16:creationId xmlns:a16="http://schemas.microsoft.com/office/drawing/2014/main" id="{A4C9749E-30E0-02A8-5529-D29DADEA42E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695450"/>
            <a:ext cx="15541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>
            <a:extLst>
              <a:ext uri="{FF2B5EF4-FFF2-40B4-BE49-F238E27FC236}">
                <a16:creationId xmlns:a16="http://schemas.microsoft.com/office/drawing/2014/main" id="{0740DB84-7454-B9C9-325C-E3E16B67B1E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779588"/>
            <a:ext cx="2047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5">
            <a:extLst>
              <a:ext uri="{FF2B5EF4-FFF2-40B4-BE49-F238E27FC236}">
                <a16:creationId xmlns:a16="http://schemas.microsoft.com/office/drawing/2014/main" id="{68DBB8D5-A154-03AD-EB65-C8E75CD6176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5237163"/>
            <a:ext cx="195262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>
            <a:extLst>
              <a:ext uri="{FF2B5EF4-FFF2-40B4-BE49-F238E27FC236}">
                <a16:creationId xmlns:a16="http://schemas.microsoft.com/office/drawing/2014/main" id="{5AF1F4C5-331B-8FA5-38B4-D8BA2945E91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1800"/>
            <a:ext cx="2012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4">
            <a:extLst>
              <a:ext uri="{FF2B5EF4-FFF2-40B4-BE49-F238E27FC236}">
                <a16:creationId xmlns:a16="http://schemas.microsoft.com/office/drawing/2014/main" id="{26157B0F-6C32-B32A-7AB3-5403305A5992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2438400"/>
            <a:ext cx="431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A0AB-66F1-F8B0-9BC1-7203E6A08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Leverage                                          measures how far     is from    .</a:t>
            </a:r>
          </a:p>
          <a:p>
            <a:pPr>
              <a:defRPr/>
            </a:pPr>
            <a:r>
              <a:rPr lang="en-US" dirty="0"/>
              <a:t>To have an effect,                       must be large also.  </a:t>
            </a:r>
          </a:p>
          <a:p>
            <a:pPr>
              <a:defRPr/>
            </a:pPr>
            <a:r>
              <a:rPr lang="en-US" dirty="0"/>
              <a:t>How much effect can be measured by Cook’s </a:t>
            </a:r>
            <a:r>
              <a:rPr lang="en-US" i="1" dirty="0"/>
              <a:t>D</a:t>
            </a:r>
            <a:r>
              <a:rPr lang="en-US" i="1" baseline="-25000" dirty="0"/>
              <a:t>i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where          is the fitted value for       ,  omitting the pair               from the data set.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D887FF37-FF36-72AC-29B1-1E8227BE9B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10ECD0-60C9-4564-8E06-EC7411463414}" type="slidenum">
              <a:rPr lang="en-US" altLang="en-US" smtClean="0">
                <a:latin typeface="Garamond" panose="02020404030301010803" pitchFamily="18" charset="0"/>
              </a:rPr>
              <a:pPr/>
              <a:t>16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2532" name="Date Placeholder 4">
            <a:extLst>
              <a:ext uri="{FF2B5EF4-FFF2-40B4-BE49-F238E27FC236}">
                <a16:creationId xmlns:a16="http://schemas.microsoft.com/office/drawing/2014/main" id="{8A91C34E-DC39-6C9E-4038-A47C04F57E6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7BCAA8-5C15-4734-AC28-95FFD4FD0329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2533" name="Title 6">
            <a:extLst>
              <a:ext uri="{FF2B5EF4-FFF2-40B4-BE49-F238E27FC236}">
                <a16:creationId xmlns:a16="http://schemas.microsoft.com/office/drawing/2014/main" id="{33EC6C2B-D973-2A3E-1EF1-9EE01FB66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Leverage       &amp; Cooks’ Distance </a:t>
            </a:r>
          </a:p>
        </p:txBody>
      </p:sp>
      <p:pic>
        <p:nvPicPr>
          <p:cNvPr id="22534" name="Picture 8">
            <a:extLst>
              <a:ext uri="{FF2B5EF4-FFF2-40B4-BE49-F238E27FC236}">
                <a16:creationId xmlns:a16="http://schemas.microsoft.com/office/drawing/2014/main" id="{7E1B4DE1-E3AC-8E88-2F03-D9E2B0925C0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46088"/>
            <a:ext cx="5603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>
            <a:extLst>
              <a:ext uri="{FF2B5EF4-FFF2-40B4-BE49-F238E27FC236}">
                <a16:creationId xmlns:a16="http://schemas.microsoft.com/office/drawing/2014/main" id="{2B279686-B0F0-C623-DFB8-8CB838F8DA2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2438"/>
            <a:ext cx="5508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documentclass{article}&#10;\usepackage{amsmath}&#10;\pagestyle{empty}&#10;\begin{document}&#10;&#10;&#10;$h_{ii} = M_i/(n-1) + 1/n$&#10;&#10;\end{document}" title="IguanaTex Bitmap Display">
            <a:extLst>
              <a:ext uri="{FF2B5EF4-FFF2-40B4-BE49-F238E27FC236}">
                <a16:creationId xmlns:a16="http://schemas.microsoft.com/office/drawing/2014/main" id="{E1EABCBB-F6DE-E657-1552-BDBEACA3511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76350"/>
            <a:ext cx="3443774" cy="34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7" name="Picture 14">
            <a:extLst>
              <a:ext uri="{FF2B5EF4-FFF2-40B4-BE49-F238E27FC236}">
                <a16:creationId xmlns:a16="http://schemas.microsoft.com/office/drawing/2014/main" id="{AEA386E1-195C-4943-5E1E-DD3091F531A5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824038"/>
            <a:ext cx="3016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6">
            <a:extLst>
              <a:ext uri="{FF2B5EF4-FFF2-40B4-BE49-F238E27FC236}">
                <a16:creationId xmlns:a16="http://schemas.microsoft.com/office/drawing/2014/main" id="{6A95E059-5D2D-2668-515E-B9A4644CE96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760538"/>
            <a:ext cx="2111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9">
            <a:extLst>
              <a:ext uri="{FF2B5EF4-FFF2-40B4-BE49-F238E27FC236}">
                <a16:creationId xmlns:a16="http://schemas.microsoft.com/office/drawing/2014/main" id="{A79E4B86-73AF-1CAB-DA02-99EDCC283EF9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18049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\documentclass{article}&#10;\usepackage{amsmath}&#10;\pagestyle{empty}&#10;\begin{document}&#10;&#10;&#10;\begin{eqnarray*}&#10;D_i &amp; = &amp; \frac{\sum_{j=1}^n (\hat y_{j(i)} - \hat y_j)^2}{2S^2}\\&#10;&amp; = &amp; \frac{r_i^2}{p+1}\cdot\frac{h_{ii}}{1-h_{ii}}&#10;\mbox{\sf~~~(not obvious)!}&#10;\end{eqnarray*}&#10;&#10;\end{document}" title="IguanaTex Bitmap Display">
            <a:extLst>
              <a:ext uri="{FF2B5EF4-FFF2-40B4-BE49-F238E27FC236}">
                <a16:creationId xmlns:a16="http://schemas.microsoft.com/office/drawing/2014/main" id="{B59361DE-C298-9267-6780-F73FCD1BF7A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3" y="3340102"/>
            <a:ext cx="5351028" cy="160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41" name="Picture 25">
            <a:extLst>
              <a:ext uri="{FF2B5EF4-FFF2-40B4-BE49-F238E27FC236}">
                <a16:creationId xmlns:a16="http://schemas.microsoft.com/office/drawing/2014/main" id="{536911AA-6B4D-6B9F-8FBC-B8B5F1AACD7F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5103813"/>
            <a:ext cx="633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27">
            <a:extLst>
              <a:ext uri="{FF2B5EF4-FFF2-40B4-BE49-F238E27FC236}">
                <a16:creationId xmlns:a16="http://schemas.microsoft.com/office/drawing/2014/main" id="{DF44C15F-FE31-669F-A5AB-ED28A86D2B60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22875"/>
            <a:ext cx="29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33">
            <a:extLst>
              <a:ext uri="{FF2B5EF4-FFF2-40B4-BE49-F238E27FC236}">
                <a16:creationId xmlns:a16="http://schemas.microsoft.com/office/drawing/2014/main" id="{6B377EF8-EBA2-277A-0C31-AC9FF47CA1E5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41963"/>
            <a:ext cx="104457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>
            <a:extLst>
              <a:ext uri="{FF2B5EF4-FFF2-40B4-BE49-F238E27FC236}">
                <a16:creationId xmlns:a16="http://schemas.microsoft.com/office/drawing/2014/main" id="{3AC707C8-427B-367F-B24B-85FC131B4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>
            <a:fillRect/>
          </a:stretch>
        </p:blipFill>
        <p:spPr bwMode="auto">
          <a:xfrm>
            <a:off x="4876800" y="457200"/>
            <a:ext cx="40386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5C16A6AC-47E6-8FC9-083B-D530A4FA93F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358900"/>
            <a:ext cx="4038600" cy="4530725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Look for</a:t>
            </a:r>
          </a:p>
          <a:p>
            <a:pPr lvl="1"/>
            <a:r>
              <a:rPr lang="en-US" altLang="en-US"/>
              <a:t>NE and SE “corners”:</a:t>
            </a:r>
          </a:p>
          <a:p>
            <a:pPr lvl="1"/>
            <a:r>
              <a:rPr lang="en-US" altLang="en-US" i="1"/>
              <a:t>|r</a:t>
            </a:r>
            <a:r>
              <a:rPr lang="en-US" altLang="en-US" i="1" baseline="-25000"/>
              <a:t>i</a:t>
            </a:r>
            <a:r>
              <a:rPr lang="en-US" altLang="en-US" i="1"/>
              <a:t>| &gt; 2 or so?</a:t>
            </a:r>
          </a:p>
          <a:p>
            <a:pPr lvl="1"/>
            <a:r>
              <a:rPr lang="en-US" altLang="en-US" i="1"/>
              <a:t>h</a:t>
            </a:r>
            <a:r>
              <a:rPr lang="en-US" altLang="en-US" i="1" baseline="-25000"/>
              <a:t>ii </a:t>
            </a:r>
            <a:r>
              <a:rPr lang="en-US" altLang="en-US" i="1"/>
              <a:t> &gt; 2(p+1)/n or so?</a:t>
            </a:r>
          </a:p>
          <a:p>
            <a:pPr lvl="1"/>
            <a:r>
              <a:rPr lang="en-US" altLang="en-US" i="1"/>
              <a:t>D</a:t>
            </a:r>
            <a:r>
              <a:rPr lang="en-US" altLang="en-US" i="1" baseline="-25000"/>
              <a:t>i</a:t>
            </a:r>
            <a:r>
              <a:rPr lang="en-US" altLang="en-US" i="1"/>
              <a:t>  &gt; 0.5</a:t>
            </a:r>
            <a:r>
              <a:rPr lang="en-US" altLang="en-US"/>
              <a:t> </a:t>
            </a:r>
            <a:r>
              <a:rPr lang="en-US" altLang="en-US" i="1"/>
              <a:t>or so?</a:t>
            </a:r>
          </a:p>
        </p:txBody>
      </p:sp>
      <p:sp>
        <p:nvSpPr>
          <p:cNvPr id="14340" name="Title 1">
            <a:extLst>
              <a:ext uri="{FF2B5EF4-FFF2-40B4-BE49-F238E27FC236}">
                <a16:creationId xmlns:a16="http://schemas.microsoft.com/office/drawing/2014/main" id="{90DA1B73-90FD-872B-522C-D0673B4F1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Leverage plot: </a:t>
            </a:r>
            <a:r>
              <a:rPr lang="en-US" altLang="en-US" i="1"/>
              <a:t>h</a:t>
            </a:r>
            <a:r>
              <a:rPr lang="en-US" altLang="en-US" i="1" baseline="-25000"/>
              <a:t>ii</a:t>
            </a:r>
            <a:r>
              <a:rPr lang="en-US" altLang="en-US"/>
              <a:t> vs </a:t>
            </a:r>
            <a:r>
              <a:rPr lang="en-US" altLang="en-US" i="1"/>
              <a:t>D</a:t>
            </a:r>
            <a:r>
              <a:rPr lang="en-US" altLang="en-US" i="1" baseline="-25000"/>
              <a:t>i</a:t>
            </a:r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482C1A30-281A-B59B-F3B1-B94AD7AA9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546ED6-2883-4794-880A-47E5981CE827}" type="slidenum">
              <a:rPr lang="en-US" altLang="en-US" smtClean="0">
                <a:latin typeface="Garamond" panose="02020404030301010803" pitchFamily="18" charset="0"/>
              </a:rPr>
              <a:pPr/>
              <a:t>17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4342" name="Date Placeholder 5">
            <a:extLst>
              <a:ext uri="{FF2B5EF4-FFF2-40B4-BE49-F238E27FC236}">
                <a16:creationId xmlns:a16="http://schemas.microsoft.com/office/drawing/2014/main" id="{AB4DA5D1-15D6-7B6A-82CA-8E8C81E5B87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4C20BB-592F-4581-B3A2-2BE687208C0B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" name="Picture 2" descr="\documentclass{article}&#10;\usepackage{amsmath}&#10;\pagestyle{empty}&#10;\begin{document}&#10;\sf&#10;\def\tr{\mbox{tr}\,}&#10;\parbox{2in}{&#10;\begin{eqnarray*}&#10;\hat y &amp;\sim &amp; N(X\beta,H\sigma^2)\\&#10;\hat e &amp;\sim &amp; N(0,(I-H)\sigma^2)\\[8pt]&#10;% \mbox{so } \hat e_i &amp; \sim &amp; N(0,(1-h_{ii})\sigma^2)\\&#10;\tr(H_{n\times n}) &amp; = &amp; \tr(X(X^TX)^{-1}X^T) \\&#10;&amp; = &amp; \tr(X^TX(X^TX)^{-1}) \\&#10;\lefteqn{\mbox{(since $\tr(AB)=\tr(BA)$)}}\\&#10;&amp; = &amp; \tr(I_{(p+1)\times(p+1)})\\&#10;&amp; = &amp; p+1, \\[8pt]&#10;\mbox{so } 0\leq h_{ii}\leq 1 &amp; \&amp; &amp; \bar h = (p+1)/n\\[8pt]&#10;\mbox{Cook's }&#10;D_i &amp; \equiv &amp; \frac{r_i}{p+1}\cdot\frac{h_{ii}}{1-h_{ii}}&#10;\end{eqnarray*}&#10;}&#10;&#10;\end{document}" title="IguanaTex Bitmap Display">
            <a:extLst>
              <a:ext uri="{FF2B5EF4-FFF2-40B4-BE49-F238E27FC236}">
                <a16:creationId xmlns:a16="http://schemas.microsoft.com/office/drawing/2014/main" id="{2F4E1851-C2F0-6534-8DD7-BB04FC5A08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5" y="1219200"/>
            <a:ext cx="4329625" cy="4510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2004180-0F23-25E1-6386-A8A604A90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Leverage Examples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C28209DF-C922-AF74-003B-75E6D566F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A53EFF-7390-4F4C-B6F7-A79C9ED2FA3D}" type="slidenum">
              <a:rPr lang="en-US" altLang="en-US" smtClean="0">
                <a:latin typeface="Garamond" panose="02020404030301010803" pitchFamily="18" charset="0"/>
              </a:rPr>
              <a:pPr/>
              <a:t>18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4580" name="Date Placeholder 5">
            <a:extLst>
              <a:ext uri="{FF2B5EF4-FFF2-40B4-BE49-F238E27FC236}">
                <a16:creationId xmlns:a16="http://schemas.microsoft.com/office/drawing/2014/main" id="{F6978FF9-4226-B349-B3D1-D728AF03D43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ED80CF-33D5-425A-9130-F139EA6CF863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4581" name="TextBox 6">
            <a:extLst>
              <a:ext uri="{FF2B5EF4-FFF2-40B4-BE49-F238E27FC236}">
                <a16:creationId xmlns:a16="http://schemas.microsoft.com/office/drawing/2014/main" id="{9B7188CD-2D7E-B1FE-30DC-A25687E40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00800"/>
            <a:ext cx="5432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Source: https://stats.stackexchange.com/questions/58141/interpreting-plot-lm</a:t>
            </a:r>
          </a:p>
        </p:txBody>
      </p:sp>
      <p:pic>
        <p:nvPicPr>
          <p:cNvPr id="24582" name="Picture 8">
            <a:extLst>
              <a:ext uri="{FF2B5EF4-FFF2-40B4-BE49-F238E27FC236}">
                <a16:creationId xmlns:a16="http://schemas.microsoft.com/office/drawing/2014/main" id="{64FB33CF-0172-0C41-E38E-4E31B3719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18993" r="37498" b="6589"/>
          <a:stretch>
            <a:fillRect/>
          </a:stretch>
        </p:blipFill>
        <p:spPr bwMode="auto">
          <a:xfrm>
            <a:off x="457200" y="1574800"/>
            <a:ext cx="38862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>
            <a:extLst>
              <a:ext uri="{FF2B5EF4-FFF2-40B4-BE49-F238E27FC236}">
                <a16:creationId xmlns:a16="http://schemas.microsoft.com/office/drawing/2014/main" id="{4B5045C4-381C-D34D-8C5D-44CA0A591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8993" r="38333" b="6589"/>
          <a:stretch>
            <a:fillRect/>
          </a:stretch>
        </p:blipFill>
        <p:spPr bwMode="auto">
          <a:xfrm>
            <a:off x="4572000" y="1608138"/>
            <a:ext cx="38100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B2C3860-9D13-D5F4-8A16-621773B912AD}"/>
              </a:ext>
            </a:extLst>
          </p:cNvPr>
          <p:cNvSpPr/>
          <p:nvPr/>
        </p:nvSpPr>
        <p:spPr>
          <a:xfrm>
            <a:off x="1441450" y="2503488"/>
            <a:ext cx="84138" cy="92075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A8CA86-9F56-0BC1-46FA-D39C224E6C70}"/>
              </a:ext>
            </a:extLst>
          </p:cNvPr>
          <p:cNvSpPr/>
          <p:nvPr/>
        </p:nvSpPr>
        <p:spPr>
          <a:xfrm>
            <a:off x="2914650" y="2393950"/>
            <a:ext cx="84138" cy="93663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30F5AB-E792-36A1-82A4-7E77E4C0B93E}"/>
              </a:ext>
            </a:extLst>
          </p:cNvPr>
          <p:cNvSpPr/>
          <p:nvPr/>
        </p:nvSpPr>
        <p:spPr>
          <a:xfrm>
            <a:off x="2089150" y="4191000"/>
            <a:ext cx="82550" cy="92075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B64239-AF18-7BBF-B612-2171C7A8DB31}"/>
              </a:ext>
            </a:extLst>
          </p:cNvPr>
          <p:cNvSpPr/>
          <p:nvPr/>
        </p:nvSpPr>
        <p:spPr>
          <a:xfrm>
            <a:off x="3994150" y="4540250"/>
            <a:ext cx="82550" cy="93663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D0CF5B-0977-FB8E-01DC-23366587EB3C}"/>
              </a:ext>
            </a:extLst>
          </p:cNvPr>
          <p:cNvSpPr/>
          <p:nvPr/>
        </p:nvSpPr>
        <p:spPr>
          <a:xfrm>
            <a:off x="5543550" y="2044700"/>
            <a:ext cx="84138" cy="92075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454B95-8FD9-6D7D-319D-A20EC09C8E44}"/>
              </a:ext>
            </a:extLst>
          </p:cNvPr>
          <p:cNvSpPr/>
          <p:nvPr/>
        </p:nvSpPr>
        <p:spPr>
          <a:xfrm>
            <a:off x="6205538" y="5013325"/>
            <a:ext cx="84137" cy="92075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CE0E4C-147C-5374-2727-4D8A9759A733}"/>
              </a:ext>
            </a:extLst>
          </p:cNvPr>
          <p:cNvSpPr/>
          <p:nvPr/>
        </p:nvSpPr>
        <p:spPr>
          <a:xfrm>
            <a:off x="7032625" y="1958975"/>
            <a:ext cx="84138" cy="92075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F27AD1-F8F8-965B-D1C5-CF5E2D4FBD5C}"/>
              </a:ext>
            </a:extLst>
          </p:cNvPr>
          <p:cNvSpPr/>
          <p:nvPr/>
        </p:nvSpPr>
        <p:spPr>
          <a:xfrm>
            <a:off x="8116888" y="5086350"/>
            <a:ext cx="84137" cy="92075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6">
            <a:extLst>
              <a:ext uri="{FF2B5EF4-FFF2-40B4-BE49-F238E27FC236}">
                <a16:creationId xmlns:a16="http://schemas.microsoft.com/office/drawing/2014/main" id="{886B0FB9-8413-F1F8-D531-5BF457FEB47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43" b="48016"/>
          <a:stretch>
            <a:fillRect/>
          </a:stretch>
        </p:blipFill>
        <p:spPr>
          <a:xfrm>
            <a:off x="228600" y="838200"/>
            <a:ext cx="1981200" cy="2098675"/>
          </a:xfrm>
        </p:spPr>
      </p:pic>
      <p:pic>
        <p:nvPicPr>
          <p:cNvPr id="12291" name="Content Placeholder 8">
            <a:extLst>
              <a:ext uri="{FF2B5EF4-FFF2-40B4-BE49-F238E27FC236}">
                <a16:creationId xmlns:a16="http://schemas.microsoft.com/office/drawing/2014/main" id="{3F596014-8B3E-1D89-0A44-26A1A771B7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51984"/>
          <a:stretch>
            <a:fillRect/>
          </a:stretch>
        </p:blipFill>
        <p:spPr>
          <a:xfrm>
            <a:off x="4281488" y="2830513"/>
            <a:ext cx="2133600" cy="1970087"/>
          </a:xfrm>
        </p:spPr>
      </p:pic>
      <p:pic>
        <p:nvPicPr>
          <p:cNvPr id="12292" name="Picture 7">
            <a:extLst>
              <a:ext uri="{FF2B5EF4-FFF2-40B4-BE49-F238E27FC236}">
                <a16:creationId xmlns:a16="http://schemas.microsoft.com/office/drawing/2014/main" id="{9243228D-9ED4-A1D7-35F1-7C381BE48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39" r="51984"/>
          <a:stretch>
            <a:fillRect/>
          </a:stretch>
        </p:blipFill>
        <p:spPr bwMode="auto">
          <a:xfrm>
            <a:off x="271463" y="2819400"/>
            <a:ext cx="18923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Content Placeholder 6">
            <a:extLst>
              <a:ext uri="{FF2B5EF4-FFF2-40B4-BE49-F238E27FC236}">
                <a16:creationId xmlns:a16="http://schemas.microsoft.com/office/drawing/2014/main" id="{BC4810BC-6C54-1AD7-0F34-847F9C355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9" b="48016"/>
          <a:stretch>
            <a:fillRect/>
          </a:stretch>
        </p:blipFill>
        <p:spPr bwMode="auto">
          <a:xfrm>
            <a:off x="4267200" y="762000"/>
            <a:ext cx="21336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itle 1">
            <a:extLst>
              <a:ext uri="{FF2B5EF4-FFF2-40B4-BE49-F238E27FC236}">
                <a16:creationId xmlns:a16="http://schemas.microsoft.com/office/drawing/2014/main" id="{001ED858-71C2-239B-05CC-2A5E3BDAD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Casewise Diagnostics and Patterns</a:t>
            </a:r>
          </a:p>
        </p:txBody>
      </p:sp>
      <p:sp>
        <p:nvSpPr>
          <p:cNvPr id="12295" name="Slide Number Placeholder 4">
            <a:extLst>
              <a:ext uri="{FF2B5EF4-FFF2-40B4-BE49-F238E27FC236}">
                <a16:creationId xmlns:a16="http://schemas.microsoft.com/office/drawing/2014/main" id="{A07ADF6F-B4FF-E345-23DC-BFF16A5B8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4E1E67-DBA3-4087-999A-161D09FCB150}" type="slidenum">
              <a:rPr lang="en-US" altLang="en-US" smtClean="0">
                <a:latin typeface="Garamond" panose="02020404030301010803" pitchFamily="18" charset="0"/>
              </a:rPr>
              <a:pPr/>
              <a:t>19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2296" name="Date Placeholder 5">
            <a:extLst>
              <a:ext uri="{FF2B5EF4-FFF2-40B4-BE49-F238E27FC236}">
                <a16:creationId xmlns:a16="http://schemas.microsoft.com/office/drawing/2014/main" id="{0DD30324-1F88-EECA-5E2B-6A13881E101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0C4E99-7EDE-47A0-8C87-51754C0211A0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2297" name="TextBox 10">
            <a:extLst>
              <a:ext uri="{FF2B5EF4-FFF2-40B4-BE49-F238E27FC236}">
                <a16:creationId xmlns:a16="http://schemas.microsoft.com/office/drawing/2014/main" id="{A38D3D68-67DC-BE5D-8159-6C0F3E066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30538"/>
            <a:ext cx="22397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Constant variance?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Outliers?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Functional </a:t>
            </a:r>
            <a:r>
              <a:rPr lang="en-US" altLang="en-US" sz="1600" dirty="0" err="1"/>
              <a:t>depen</a:t>
            </a:r>
            <a:r>
              <a:rPr lang="en-US" altLang="en-US" sz="1600" dirty="0"/>
              <a:t>-</a:t>
            </a:r>
            <a:br>
              <a:rPr lang="en-US" altLang="en-US" sz="1600" dirty="0"/>
            </a:br>
            <a:r>
              <a:rPr lang="en-US" altLang="en-US" sz="1600" dirty="0" err="1"/>
              <a:t>dence</a:t>
            </a:r>
            <a:r>
              <a:rPr lang="en-US" altLang="en-US" sz="1600" dirty="0"/>
              <a:t> on     ?</a:t>
            </a:r>
          </a:p>
        </p:txBody>
      </p:sp>
      <p:sp>
        <p:nvSpPr>
          <p:cNvPr id="12298" name="TextBox 11">
            <a:extLst>
              <a:ext uri="{FF2B5EF4-FFF2-40B4-BE49-F238E27FC236}">
                <a16:creationId xmlns:a16="http://schemas.microsoft.com/office/drawing/2014/main" id="{B287C1F1-C9D8-BD70-0B9A-A11AF43A6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038" y="1193800"/>
            <a:ext cx="1293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Normal?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Outliers?</a:t>
            </a:r>
          </a:p>
        </p:txBody>
      </p:sp>
      <p:sp>
        <p:nvSpPr>
          <p:cNvPr id="12299" name="TextBox 12">
            <a:extLst>
              <a:ext uri="{FF2B5EF4-FFF2-40B4-BE49-F238E27FC236}">
                <a16:creationId xmlns:a16="http://schemas.microsoft.com/office/drawing/2014/main" id="{EE93FEBB-55AE-8689-1ED8-83930F40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193800"/>
            <a:ext cx="21130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Mean zero?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Outliers?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Functional </a:t>
            </a:r>
            <a:r>
              <a:rPr lang="en-US" altLang="en-US" sz="1600" dirty="0" err="1"/>
              <a:t>depen</a:t>
            </a:r>
            <a:r>
              <a:rPr lang="en-US" altLang="en-US" sz="1600" dirty="0"/>
              <a:t>-</a:t>
            </a:r>
            <a:br>
              <a:rPr lang="en-US" altLang="en-US" sz="1600" dirty="0"/>
            </a:br>
            <a:r>
              <a:rPr lang="en-US" altLang="en-US" sz="1600" dirty="0" err="1"/>
              <a:t>dence</a:t>
            </a:r>
            <a:r>
              <a:rPr lang="en-US" altLang="en-US" sz="1600" dirty="0"/>
              <a:t> on     ?</a:t>
            </a:r>
          </a:p>
        </p:txBody>
      </p:sp>
      <p:sp>
        <p:nvSpPr>
          <p:cNvPr id="12300" name="TextBox 13">
            <a:extLst>
              <a:ext uri="{FF2B5EF4-FFF2-40B4-BE49-F238E27FC236}">
                <a16:creationId xmlns:a16="http://schemas.microsoft.com/office/drawing/2014/main" id="{19601FBD-3B09-FB99-29BE-F765190D6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038" y="3078163"/>
            <a:ext cx="21986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600"/>
              <a:t>NE &amp; SE corners: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/>
              <a:t>High leverage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/>
              <a:t>High std resid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i="1"/>
              <a:t>D</a:t>
            </a:r>
            <a:r>
              <a:rPr lang="en-US" altLang="en-US" sz="1600" i="1" baseline="-25000"/>
              <a:t>i</a:t>
            </a:r>
            <a:r>
              <a:rPr lang="en-US" altLang="en-US" sz="1600"/>
              <a:t> &gt; 0.5 or so?</a:t>
            </a:r>
          </a:p>
        </p:txBody>
      </p:sp>
      <p:pic>
        <p:nvPicPr>
          <p:cNvPr id="12301" name="Picture 15">
            <a:extLst>
              <a:ext uri="{FF2B5EF4-FFF2-40B4-BE49-F238E27FC236}">
                <a16:creationId xmlns:a16="http://schemas.microsoft.com/office/drawing/2014/main" id="{99BDFAFD-1548-F9A1-FAD0-F37CEF8B59F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002850"/>
            <a:ext cx="158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6">
            <a:extLst>
              <a:ext uri="{FF2B5EF4-FFF2-40B4-BE49-F238E27FC236}">
                <a16:creationId xmlns:a16="http://schemas.microsoft.com/office/drawing/2014/main" id="{D8153082-8BB8-EF33-0C6F-96AC6C28CF0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838575"/>
            <a:ext cx="1571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8">
            <a:extLst>
              <a:ext uri="{FF2B5EF4-FFF2-40B4-BE49-F238E27FC236}">
                <a16:creationId xmlns:a16="http://schemas.microsoft.com/office/drawing/2014/main" id="{4F5BBB49-D576-F77C-7DB7-325BEC5379B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3389313"/>
            <a:ext cx="266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0">
            <a:extLst>
              <a:ext uri="{FF2B5EF4-FFF2-40B4-BE49-F238E27FC236}">
                <a16:creationId xmlns:a16="http://schemas.microsoft.com/office/drawing/2014/main" id="{C2D501EC-B589-3AB0-0AAA-2BDCFA136E2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3700463"/>
            <a:ext cx="17145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TextBox 22">
            <a:extLst>
              <a:ext uri="{FF2B5EF4-FFF2-40B4-BE49-F238E27FC236}">
                <a16:creationId xmlns:a16="http://schemas.microsoft.com/office/drawing/2014/main" id="{7B599F6C-6A64-C392-A902-74A90411D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4800600"/>
            <a:ext cx="6089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Generally these are conversation points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Could reveal things investigator cares about!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Otherwise, look for data collection/recording errors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Delete data only with a good justification!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96A9A01E-0D9E-E7ED-286E-1EEBC2E7D0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93FD0A-22C6-4B3E-BE6A-EC66FA70386D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7171" name="Date Placeholder 5">
            <a:extLst>
              <a:ext uri="{FF2B5EF4-FFF2-40B4-BE49-F238E27FC236}">
                <a16:creationId xmlns:a16="http://schemas.microsoft.com/office/drawing/2014/main" id="{3C45942F-616F-1ACE-8C9B-A8672AC0530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DF929C-079B-4EDA-837C-6B11F727AED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8/30/2022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DCD27B2B-CEC9-D9BA-9A99-FC5C5E8D8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Announcements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4C7FC350-D513-1DD0-1EA5-8D3AD71B3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HW01 is (finally!) available on Canvas</a:t>
            </a:r>
          </a:p>
          <a:p>
            <a:pPr lvl="1" eaLnBrk="1" hangingPunct="1"/>
            <a:r>
              <a:rPr lang="en-US" altLang="en-US" sz="2400" dirty="0"/>
              <a:t>Due next Wed Sept 7, 11:59pm</a:t>
            </a:r>
          </a:p>
          <a:p>
            <a:pPr lvl="2" eaLnBrk="1" hangingPunct="1"/>
            <a:r>
              <a:rPr lang="en-US" altLang="en-US" sz="2000" dirty="0"/>
              <a:t>Submit a single pdf to </a:t>
            </a:r>
            <a:r>
              <a:rPr lang="en-US" altLang="en-US" sz="2000" dirty="0" err="1"/>
              <a:t>Gradescope</a:t>
            </a:r>
            <a:r>
              <a:rPr lang="en-US" altLang="en-US" sz="2000" dirty="0"/>
              <a:t> within Canvas</a:t>
            </a:r>
          </a:p>
          <a:p>
            <a:pPr eaLnBrk="1" hangingPunct="1"/>
            <a:r>
              <a:rPr lang="en-US" altLang="en-US" sz="2800" dirty="0"/>
              <a:t>Reading</a:t>
            </a:r>
          </a:p>
          <a:p>
            <a:pPr lvl="1" eaLnBrk="1" hangingPunct="1"/>
            <a:r>
              <a:rPr lang="en-US" altLang="en-US" sz="2400" dirty="0"/>
              <a:t>For this week: </a:t>
            </a:r>
            <a:r>
              <a:rPr lang="en-US" altLang="en-US" sz="2400" dirty="0" err="1"/>
              <a:t>Sheather</a:t>
            </a:r>
            <a:r>
              <a:rPr lang="en-US" altLang="en-US" sz="2400" dirty="0"/>
              <a:t> Ch 5</a:t>
            </a:r>
            <a:br>
              <a:rPr lang="en-US" altLang="en-US" sz="2400" dirty="0"/>
            </a:br>
            <a:r>
              <a:rPr lang="en-US" altLang="en-US" sz="2400" dirty="0"/>
              <a:t>(supplemental: ISLR 3.1, 3.2; G&amp;H Ch 3)</a:t>
            </a:r>
          </a:p>
          <a:p>
            <a:pPr lvl="1" eaLnBrk="1" hangingPunct="1"/>
            <a:r>
              <a:rPr lang="en-US" altLang="en-US" sz="2400" dirty="0"/>
              <a:t>For next week: ISLR 3.1, 3.2, 3.3.1, 3.3.2</a:t>
            </a:r>
            <a:br>
              <a:rPr lang="en-US" altLang="en-US" sz="2400" dirty="0"/>
            </a:br>
            <a:r>
              <a:rPr lang="en-US" altLang="en-US" sz="2400" dirty="0"/>
              <a:t>(supplemental: G&amp;H Ch 3)</a:t>
            </a:r>
          </a:p>
          <a:p>
            <a:pPr eaLnBrk="1" hangingPunct="1"/>
            <a:r>
              <a:rPr lang="en-US" altLang="en-US" sz="2800" dirty="0"/>
              <a:t>“Monday Quiz” will be on Weds next week.</a:t>
            </a:r>
          </a:p>
          <a:p>
            <a:pPr lvl="1" eaLnBrk="1" hangingPunct="1"/>
            <a:r>
              <a:rPr lang="en-US" altLang="en-US" sz="2400" dirty="0"/>
              <a:t>Available after class on Canvas</a:t>
            </a:r>
          </a:p>
          <a:p>
            <a:pPr lvl="1" eaLnBrk="1" hangingPunct="1"/>
            <a:r>
              <a:rPr lang="en-US" altLang="en-US" sz="2400" dirty="0"/>
              <a:t>You have until 5pm Thu to do the quiz</a:t>
            </a:r>
          </a:p>
          <a:p>
            <a:pPr lvl="1" eaLnBrk="1" hangingPunct="1"/>
            <a:r>
              <a:rPr lang="en-US" altLang="en-US" sz="2400" dirty="0"/>
              <a:t>Covers only </a:t>
            </a:r>
            <a:r>
              <a:rPr lang="en-US" altLang="en-US" sz="2400" dirty="0" err="1"/>
              <a:t>Sheather</a:t>
            </a:r>
            <a:r>
              <a:rPr lang="en-US" altLang="en-US" sz="2400" dirty="0"/>
              <a:t> Ch 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602" name="Title 1">
                <a:extLst>
                  <a:ext uri="{FF2B5EF4-FFF2-40B4-BE49-F238E27FC236}">
                    <a16:creationId xmlns:a16="http://schemas.microsoft.com/office/drawing/2014/main" id="{6CE0D774-6BBD-57C7-E273-6B7BA057EC89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277813"/>
                <a:ext cx="8458200" cy="1139825"/>
              </a:xfrm>
            </p:spPr>
            <p:txBody>
              <a:bodyPr/>
              <a:lstStyle/>
              <a:p>
                <a:r>
                  <a:rPr lang="en-US" altLang="en-US" sz="4000" dirty="0"/>
                  <a:t>Confidence Interval for a fitted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altLang="en-US" sz="4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en-US" sz="4000" dirty="0"/>
              </a:p>
            </p:txBody>
          </p:sp>
        </mc:Choice>
        <mc:Fallback>
          <p:sp>
            <p:nvSpPr>
              <p:cNvPr id="25602" name="Title 1">
                <a:extLst>
                  <a:ext uri="{FF2B5EF4-FFF2-40B4-BE49-F238E27FC236}">
                    <a16:creationId xmlns:a16="http://schemas.microsoft.com/office/drawing/2014/main" id="{6CE0D774-6BBD-57C7-E273-6B7BA057EC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7813"/>
                <a:ext cx="8458200" cy="1139825"/>
              </a:xfrm>
              <a:blipFill>
                <a:blip r:embed="rId5"/>
                <a:stretch>
                  <a:fillRect l="-2522" t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603" name="Content Placeholder 2">
                <a:extLst>
                  <a:ext uri="{FF2B5EF4-FFF2-40B4-BE49-F238E27FC236}">
                    <a16:creationId xmlns:a16="http://schemas.microsoft.com/office/drawing/2014/main" id="{91CD1726-2FDE-2D08-A076-B0A53A58316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990600"/>
                <a:ext cx="8305800" cy="5029200"/>
              </a:xfrm>
            </p:spPr>
            <p:txBody>
              <a:bodyPr/>
              <a:lstStyle/>
              <a:p>
                <a:r>
                  <a:rPr lang="en-US" altLang="en-US" dirty="0"/>
                  <a:t>Let x* be a new data point (new row of the X matrix) and let y* be the new y value: </a:t>
                </a:r>
                <a:br>
                  <a:rPr lang="en-US" altLang="en-US" dirty="0"/>
                </a:br>
                <a:endParaRPr lang="en-US" altLang="en-US" dirty="0"/>
              </a:p>
              <a:p>
                <a:r>
                  <a:rPr lang="en-US" altLang="en-US" dirty="0"/>
                  <a:t>A CI for the point                                 is</a:t>
                </a:r>
                <a:br>
                  <a:rPr lang="en-US" altLang="en-US" dirty="0"/>
                </a:br>
                <a:endParaRPr lang="en-US" altLang="en-US" dirty="0"/>
              </a:p>
              <a:p>
                <a:pPr marL="342900" lvl="1" indent="0">
                  <a:buFont typeface="Wingdings" panose="05000000000000000000" pitchFamily="2" charset="2"/>
                  <a:buNone/>
                </a:pPr>
                <a:r>
                  <a:rPr lang="en-US" altLang="en-US" dirty="0"/>
                  <a:t>where </a:t>
                </a:r>
              </a:p>
              <a:p>
                <a:pPr marL="80010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endParaRPr lang="en-US" altLang="en-US" dirty="0"/>
              </a:p>
              <a:p>
                <a:pPr marL="800100" lvl="1" indent="-457200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𝑆𝐸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̂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𝑉𝑎𝑟</m:t>
                            </m:r>
                          </m:e>
                        </m:acc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en-US" dirty="0"/>
              </a:p>
              <a:p>
                <a:pPr marL="800100" lvl="1" indent="-457200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dirty="0"/>
                  <a:t> is an appropriate cutoff (around 2 for a 95% interval)</a:t>
                </a:r>
              </a:p>
            </p:txBody>
          </p:sp>
        </mc:Choice>
        <mc:Fallback>
          <p:sp>
            <p:nvSpPr>
              <p:cNvPr id="25603" name="Content Placeholder 2">
                <a:extLst>
                  <a:ext uri="{FF2B5EF4-FFF2-40B4-BE49-F238E27FC236}">
                    <a16:creationId xmlns:a16="http://schemas.microsoft.com/office/drawing/2014/main" id="{91CD1726-2FDE-2D08-A076-B0A53A5831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305800" cy="5029200"/>
              </a:xfrm>
              <a:blipFill>
                <a:blip r:embed="rId6"/>
                <a:stretch>
                  <a:fillRect l="-587" t="-1455" r="-734" b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FE4343AC-9752-F805-EE53-BA1C28B92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C2952C-7372-4788-A580-D1B4A5463490}" type="slidenum">
              <a:rPr lang="en-US" altLang="en-US" smtClean="0">
                <a:latin typeface="Garamond" panose="02020404030301010803" pitchFamily="18" charset="0"/>
              </a:rPr>
              <a:pPr/>
              <a:t>20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5605" name="Date Placeholder 4">
            <a:extLst>
              <a:ext uri="{FF2B5EF4-FFF2-40B4-BE49-F238E27FC236}">
                <a16:creationId xmlns:a16="http://schemas.microsoft.com/office/drawing/2014/main" id="{FABC7D4F-8B02-ED47-C5B9-F095DF18FDC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B0F64A-627F-4D55-8DDE-41CBBBC420B5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1" name="Picture 10" descr="\documentclass{article}&#10;\usepackage{amsmath}&#10;\pagestyle{empty}&#10;\begin{document}&#10;&#10;$E[y^*|x^*] = x^*\beta$&#10;&#10;&#10;&#10;\end{document}" title="IguanaTex Bitmap Display">
            <a:extLst>
              <a:ext uri="{FF2B5EF4-FFF2-40B4-BE49-F238E27FC236}">
                <a16:creationId xmlns:a16="http://schemas.microsoft.com/office/drawing/2014/main" id="{EDB7F069-623A-77F5-38D5-B1B91B694E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78004"/>
            <a:ext cx="2487167" cy="38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7" name="Picture 8 1">
            <a:extLst>
              <a:ext uri="{FF2B5EF4-FFF2-40B4-BE49-F238E27FC236}">
                <a16:creationId xmlns:a16="http://schemas.microsoft.com/office/drawing/2014/main" id="{56A7E71F-31E3-21BD-1F51-10BB196B3E9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3170959"/>
            <a:ext cx="53387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 2" descr="\documentclass{article}&#10;\usepackage{amsmath}&#10;\pagestyle{empty}&#10;\begin{document}&#10;&#10;$y^* = x^*\beta + \epsilon^*$&#10;&#10;&#10;\end{document}" title="IguanaTex Bitmap Display">
            <a:extLst>
              <a:ext uri="{FF2B5EF4-FFF2-40B4-BE49-F238E27FC236}">
                <a16:creationId xmlns:a16="http://schemas.microsoft.com/office/drawing/2014/main" id="{DB6065CF-4B0C-8218-DDDF-9DAB2272C05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58289"/>
            <a:ext cx="2246672" cy="347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34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BE266D-0906-D43C-B826-814B5C137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807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Again let x* be a new X row, and now consider predicting y* itself at that x*: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Using the same sorts of calculations as before,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So a prediction interval for y*</a:t>
            </a:r>
            <a:r>
              <a:rPr lang="en-US" baseline="-25000" dirty="0" err="1"/>
              <a:t>pred</a:t>
            </a:r>
            <a:r>
              <a:rPr lang="en-US" dirty="0"/>
              <a:t> would be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where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7" name="Title 1">
                <a:extLst>
                  <a:ext uri="{FF2B5EF4-FFF2-40B4-BE49-F238E27FC236}">
                    <a16:creationId xmlns:a16="http://schemas.microsoft.com/office/drawing/2014/main" id="{4CFE3DA0-FCE8-BBBE-71E9-530471E5C4D2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Prediction Interval for a new obs.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en-US" baseline="-25000" dirty="0"/>
              </a:p>
            </p:txBody>
          </p:sp>
        </mc:Choice>
        <mc:Fallback>
          <p:sp>
            <p:nvSpPr>
              <p:cNvPr id="26627" name="Title 1">
                <a:extLst>
                  <a:ext uri="{FF2B5EF4-FFF2-40B4-BE49-F238E27FC236}">
                    <a16:creationId xmlns:a16="http://schemas.microsoft.com/office/drawing/2014/main" id="{4CFE3DA0-FCE8-BBBE-71E9-530471E5C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2815"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38ABC82-B892-C286-BCFB-C7562A0E45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E53EAC-D159-4F01-A58F-3225A0877BFA}" type="slidenum">
              <a:rPr lang="en-US" altLang="en-US" smtClean="0">
                <a:latin typeface="Garamond" panose="02020404030301010803" pitchFamily="18" charset="0"/>
              </a:rPr>
              <a:pPr/>
              <a:t>21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6629" name="Date Placeholder 4">
            <a:extLst>
              <a:ext uri="{FF2B5EF4-FFF2-40B4-BE49-F238E27FC236}">
                <a16:creationId xmlns:a16="http://schemas.microsoft.com/office/drawing/2014/main" id="{38FCAEE9-0454-7B74-8C94-02CED9B1B71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AA735F-070B-4302-B097-4BD92E2A75BE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8" name="Picture 7" descr="\documentclass{article}&#10;\usepackage{amsmath}&#10;\pagestyle{empty}&#10;\begin{document}&#10;&#10;$\hat y_{pred}^* = x^*\hat\beta + \epsilon^*_{pred}$&#10;&#10;&#10;&#10;\end{document}" title="IguanaTex Bitmap Display">
            <a:extLst>
              <a:ext uri="{FF2B5EF4-FFF2-40B4-BE49-F238E27FC236}">
                <a16:creationId xmlns:a16="http://schemas.microsoft.com/office/drawing/2014/main" id="{BE78D4D2-FB21-4EE3-534F-4FD82ABAC7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8778"/>
            <a:ext cx="3156826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\documentclass{article}&#10;\usepackage{amsmath}&#10;\pagestyle{empty}&#10;\begin{document}&#10;&#10;\def\Var{\mbox{Var}\,}&#10;&#10;\begin{eqnarray*}&#10;E[\hat y^*_{pred}] &amp; = &amp; E[\hat y^*] ~ = ~ x^*\beta\\&#10;\Var(\hat y^*_{pred}) &amp; = &amp; &#10;% \Var(x^*\hat\beta + \epsilon_{pred}) ~ = ~ &#10;(x^*(X^TX)^{-1}{x^*}^T + 1)\sigma^2&#10;% &amp; = &amp; \Var(\hat\beta_0 + \hat\beta_1 X^*) + &#10;% \Var(\epsilon^*_{pred}) ~ = ~ (h_{ii}+1)\sigma^2&#10;\end{eqnarray*} &#10;&#10;\end{document}" title="IguanaTex Bitmap Display">
            <a:extLst>
              <a:ext uri="{FF2B5EF4-FFF2-40B4-BE49-F238E27FC236}">
                <a16:creationId xmlns:a16="http://schemas.microsoft.com/office/drawing/2014/main" id="{3C9337E8-7C3A-F3FB-29CA-9931E401661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54388"/>
            <a:ext cx="5672322" cy="91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32" name="Picture 2 2">
            <a:extLst>
              <a:ext uri="{FF2B5EF4-FFF2-40B4-BE49-F238E27FC236}">
                <a16:creationId xmlns:a16="http://schemas.microsoft.com/office/drawing/2014/main" id="{FE0722CD-7A82-7BE5-361D-71E515F03E0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5068888"/>
            <a:ext cx="59467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\documentclass{article}&#10;\usepackage{amsmath}&#10;\pagestyle{empty}&#10;\begin{document}&#10;&#10;$SE(\hat y^*_{pred}) &#10;% = \sqrt{\widehat{Var}(\hat y^*_{pred} )} &#10;= \sqrt{(x^*(X^TX)^{-1}{x^*}^T + 1)s^2}$&#10;&#10;&#10;\end{document}" title="IguanaTex Bitmap Display">
            <a:extLst>
              <a:ext uri="{FF2B5EF4-FFF2-40B4-BE49-F238E27FC236}">
                <a16:creationId xmlns:a16="http://schemas.microsoft.com/office/drawing/2014/main" id="{0B2F0C5C-5C0F-4BE4-D633-D2AEFFA7EB4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695185"/>
            <a:ext cx="5647926" cy="453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939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50EF58F-3251-2234-B42A-340FF52CF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Example…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1799CDC9-6068-68EE-0C4E-1EE04DC0835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200" dirty="0" err="1"/>
              <a:t>kidiq</a:t>
            </a:r>
            <a:r>
              <a:rPr lang="en-US" altLang="en-US" sz="1200" dirty="0"/>
              <a:t> &lt;- read.csv("</a:t>
            </a:r>
            <a:r>
              <a:rPr lang="en-US" altLang="en-US" sz="1200" dirty="0" err="1"/>
              <a:t>kidiq.csv",header</a:t>
            </a:r>
            <a:r>
              <a:rPr lang="en-US" altLang="en-US" sz="1200" dirty="0"/>
              <a:t>=TRUE)</a:t>
            </a:r>
          </a:p>
          <a:p>
            <a:pPr marL="0" indent="0">
              <a:buNone/>
            </a:pPr>
            <a:r>
              <a:rPr lang="en-US" altLang="en-US" sz="1200" dirty="0"/>
              <a:t>fit.lm.1 &lt;- lm(</a:t>
            </a:r>
            <a:r>
              <a:rPr lang="en-US" altLang="en-US" sz="1200" dirty="0" err="1"/>
              <a:t>kid.score</a:t>
            </a:r>
            <a:r>
              <a:rPr lang="en-US" altLang="en-US" sz="1200" dirty="0"/>
              <a:t> ~ mom.iq, data=</a:t>
            </a:r>
            <a:r>
              <a:rPr lang="en-US" altLang="en-US" sz="1200" dirty="0" err="1"/>
              <a:t>kidiq</a:t>
            </a:r>
            <a:r>
              <a:rPr lang="en-US" altLang="en-US" sz="1200" dirty="0"/>
              <a:t>)</a:t>
            </a:r>
          </a:p>
          <a:p>
            <a:pPr marL="0" indent="0">
              <a:buNone/>
            </a:pPr>
            <a:r>
              <a:rPr lang="en-US" altLang="en-US" sz="1200" dirty="0"/>
              <a:t> </a:t>
            </a:r>
          </a:p>
          <a:p>
            <a:pPr marL="0" indent="0">
              <a:buNone/>
            </a:pPr>
            <a:r>
              <a:rPr lang="en-US" altLang="en-US" sz="1200" dirty="0"/>
              <a:t>plot(</a:t>
            </a:r>
            <a:r>
              <a:rPr lang="en-US" altLang="en-US" sz="1200" dirty="0" err="1"/>
              <a:t>kid.score</a:t>
            </a:r>
            <a:r>
              <a:rPr lang="en-US" altLang="en-US" sz="1200" dirty="0"/>
              <a:t> ~ mom.iq, data=</a:t>
            </a:r>
            <a:r>
              <a:rPr lang="en-US" altLang="en-US" sz="1200" dirty="0" err="1"/>
              <a:t>kidiq,col</a:t>
            </a:r>
            <a:r>
              <a:rPr lang="en-US" altLang="en-US" sz="1200" dirty="0"/>
              <a:t>="grey")</a:t>
            </a:r>
          </a:p>
          <a:p>
            <a:pPr marL="0" indent="0">
              <a:buNone/>
            </a:pPr>
            <a:r>
              <a:rPr lang="en-US" altLang="en-US" sz="1200" dirty="0" err="1"/>
              <a:t>abline</a:t>
            </a:r>
            <a:r>
              <a:rPr lang="en-US" altLang="en-US" sz="1200" dirty="0"/>
              <a:t>(fit.lm.1)</a:t>
            </a:r>
          </a:p>
          <a:p>
            <a:pPr marL="0" indent="0">
              <a:buNone/>
            </a:pPr>
            <a:endParaRPr lang="en-US" altLang="en-US" sz="1200" dirty="0"/>
          </a:p>
          <a:p>
            <a:pPr marL="0" indent="0">
              <a:buNone/>
            </a:pPr>
            <a:r>
              <a:rPr lang="en-US" altLang="en-US" sz="1200" dirty="0" err="1"/>
              <a:t>new.Xs</a:t>
            </a:r>
            <a:r>
              <a:rPr lang="en-US" altLang="en-US" sz="1200" dirty="0"/>
              <a:t> &lt;- </a:t>
            </a:r>
            <a:r>
              <a:rPr lang="en-US" altLang="en-US" sz="1200" dirty="0" err="1"/>
              <a:t>data.frame</a:t>
            </a:r>
            <a:r>
              <a:rPr lang="en-US" altLang="en-US" sz="1200" dirty="0"/>
              <a:t>(</a:t>
            </a:r>
            <a:r>
              <a:rPr lang="en-US" altLang="en-US" sz="1200" dirty="0" err="1"/>
              <a:t>kid.score</a:t>
            </a:r>
            <a:r>
              <a:rPr lang="en-US" altLang="en-US" sz="1200" dirty="0"/>
              <a:t>=0, mom.iq=(7:13)*10) </a:t>
            </a:r>
          </a:p>
          <a:p>
            <a:pPr marL="0" indent="0">
              <a:buNone/>
            </a:pPr>
            <a:endParaRPr lang="en-US" altLang="en-US" sz="1200" dirty="0"/>
          </a:p>
          <a:p>
            <a:pPr marL="0" indent="0">
              <a:buNone/>
            </a:pPr>
            <a:r>
              <a:rPr lang="en-US" altLang="en-US" sz="1200" dirty="0"/>
              <a:t>new.Ys.CI &lt;- predict(fit.lm.1,new.Xs,interval="confidence")</a:t>
            </a:r>
          </a:p>
          <a:p>
            <a:pPr marL="0" indent="0">
              <a:buNone/>
            </a:pPr>
            <a:r>
              <a:rPr lang="en-US" altLang="en-US" sz="1200" dirty="0"/>
              <a:t>points((7:13)*10,new.Ys.CI[, "fit"],</a:t>
            </a:r>
            <a:r>
              <a:rPr lang="en-US" altLang="en-US" sz="1200" dirty="0" err="1"/>
              <a:t>pch</a:t>
            </a:r>
            <a:r>
              <a:rPr lang="en-US" altLang="en-US" sz="1200" dirty="0"/>
              <a:t>=19,col="black")</a:t>
            </a:r>
          </a:p>
          <a:p>
            <a:pPr marL="0" indent="0">
              <a:buNone/>
            </a:pPr>
            <a:r>
              <a:rPr lang="en-US" altLang="en-US" sz="1200" dirty="0"/>
              <a:t>points((7:13)*10, new.Ys.CI[,"</a:t>
            </a:r>
            <a:r>
              <a:rPr lang="en-US" altLang="en-US" sz="1200" dirty="0" err="1"/>
              <a:t>lwr</a:t>
            </a:r>
            <a:r>
              <a:rPr lang="en-US" altLang="en-US" sz="1200" dirty="0"/>
              <a:t>"],</a:t>
            </a:r>
            <a:r>
              <a:rPr lang="en-US" altLang="en-US" sz="1200" dirty="0" err="1"/>
              <a:t>pch</a:t>
            </a:r>
            <a:r>
              <a:rPr lang="en-US" altLang="en-US" sz="1200" dirty="0"/>
              <a:t>=19,col="green")</a:t>
            </a:r>
          </a:p>
          <a:p>
            <a:pPr marL="0" indent="0">
              <a:buNone/>
            </a:pPr>
            <a:r>
              <a:rPr lang="en-US" altLang="en-US" sz="1200" dirty="0"/>
              <a:t>points((7:13)*10, new.Ys.CI[,"</a:t>
            </a:r>
            <a:r>
              <a:rPr lang="en-US" altLang="en-US" sz="1200" dirty="0" err="1"/>
              <a:t>upr</a:t>
            </a:r>
            <a:r>
              <a:rPr lang="en-US" altLang="en-US" sz="1200" dirty="0"/>
              <a:t>"],</a:t>
            </a:r>
            <a:r>
              <a:rPr lang="en-US" altLang="en-US" sz="1200" dirty="0" err="1"/>
              <a:t>pch</a:t>
            </a:r>
            <a:r>
              <a:rPr lang="en-US" altLang="en-US" sz="1200" dirty="0"/>
              <a:t>=19,col="green")</a:t>
            </a:r>
          </a:p>
          <a:p>
            <a:pPr marL="0" indent="0">
              <a:buNone/>
            </a:pPr>
            <a:endParaRPr lang="en-US" altLang="en-US" sz="1200" dirty="0"/>
          </a:p>
          <a:p>
            <a:pPr marL="0" indent="0">
              <a:buNone/>
            </a:pPr>
            <a:r>
              <a:rPr lang="en-US" altLang="en-US" sz="1200" dirty="0" err="1"/>
              <a:t>new.Ys.PI</a:t>
            </a:r>
            <a:r>
              <a:rPr lang="en-US" altLang="en-US" sz="1200" dirty="0"/>
              <a:t> &lt;- predict(fit.lm.1,new.Xs,interval="prediction")</a:t>
            </a:r>
          </a:p>
          <a:p>
            <a:pPr marL="0" indent="0">
              <a:buNone/>
            </a:pPr>
            <a:r>
              <a:rPr lang="en-US" altLang="en-US" sz="1200" dirty="0"/>
              <a:t>points((7:13)*10, </a:t>
            </a:r>
            <a:r>
              <a:rPr lang="en-US" altLang="en-US" sz="1200" dirty="0" err="1"/>
              <a:t>new.Ys.PI</a:t>
            </a:r>
            <a:r>
              <a:rPr lang="en-US" altLang="en-US" sz="1200" dirty="0"/>
              <a:t>[,"</a:t>
            </a:r>
            <a:r>
              <a:rPr lang="en-US" altLang="en-US" sz="1200" dirty="0" err="1"/>
              <a:t>lwr</a:t>
            </a:r>
            <a:r>
              <a:rPr lang="en-US" altLang="en-US" sz="1200" dirty="0"/>
              <a:t>"],</a:t>
            </a:r>
            <a:r>
              <a:rPr lang="en-US" altLang="en-US" sz="1200" dirty="0" err="1"/>
              <a:t>pch</a:t>
            </a:r>
            <a:r>
              <a:rPr lang="en-US" altLang="en-US" sz="1200" dirty="0"/>
              <a:t>=19,col="blue")</a:t>
            </a:r>
          </a:p>
          <a:p>
            <a:pPr marL="0" indent="0">
              <a:buNone/>
            </a:pPr>
            <a:r>
              <a:rPr lang="en-US" altLang="en-US" sz="1200" dirty="0"/>
              <a:t>points((7:13)*10, </a:t>
            </a:r>
            <a:r>
              <a:rPr lang="en-US" altLang="en-US" sz="1200" dirty="0" err="1"/>
              <a:t>new.Ys.PI</a:t>
            </a:r>
            <a:r>
              <a:rPr lang="en-US" altLang="en-US" sz="1200" dirty="0"/>
              <a:t>[,"</a:t>
            </a:r>
            <a:r>
              <a:rPr lang="en-US" altLang="en-US" sz="1200" dirty="0" err="1"/>
              <a:t>upr</a:t>
            </a:r>
            <a:r>
              <a:rPr lang="en-US" altLang="en-US" sz="1200" dirty="0"/>
              <a:t>"],</a:t>
            </a:r>
            <a:r>
              <a:rPr lang="en-US" altLang="en-US" sz="1200" dirty="0" err="1"/>
              <a:t>pch</a:t>
            </a:r>
            <a:r>
              <a:rPr lang="en-US" altLang="en-US" sz="1200" dirty="0"/>
              <a:t>=19,col="blue")</a:t>
            </a:r>
          </a:p>
          <a:p>
            <a:pPr marL="0" indent="0">
              <a:buNone/>
            </a:pPr>
            <a:endParaRPr lang="en-US" altLang="en-US" sz="1200" dirty="0"/>
          </a:p>
          <a:p>
            <a:pPr marL="0" indent="0">
              <a:buNone/>
            </a:pPr>
            <a:r>
              <a:rPr lang="en-US" altLang="en-US" sz="1200" dirty="0"/>
              <a:t>legend(120,40,legend=c("fitted value", "95% CI", "95% PI"),</a:t>
            </a:r>
          </a:p>
          <a:p>
            <a:pPr marL="0" indent="0">
              <a:buNone/>
            </a:pPr>
            <a:r>
              <a:rPr lang="en-US" altLang="en-US" sz="1200" dirty="0"/>
              <a:t>   </a:t>
            </a:r>
            <a:r>
              <a:rPr lang="en-US" altLang="en-US" sz="1200" dirty="0" err="1"/>
              <a:t>pch</a:t>
            </a:r>
            <a:r>
              <a:rPr lang="en-US" altLang="en-US" sz="1200" dirty="0"/>
              <a:t>=19,col=c("black", "green", "blue"))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D69222-1D0B-2552-2913-B21A9B7448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02138" y="1295400"/>
            <a:ext cx="4284662" cy="4284662"/>
          </a:xfrm>
        </p:spPr>
      </p:pic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AF60C69F-B5F0-981D-510C-126354288E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1B68BF-4A0C-4A24-B39D-D00212337A71}" type="slidenum">
              <a:rPr lang="en-US" altLang="en-US" smtClean="0">
                <a:latin typeface="Garamond" panose="02020404030301010803" pitchFamily="18" charset="0"/>
              </a:rPr>
              <a:pPr/>
              <a:t>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7653" name="Date Placeholder 4">
            <a:extLst>
              <a:ext uri="{FF2B5EF4-FFF2-40B4-BE49-F238E27FC236}">
                <a16:creationId xmlns:a16="http://schemas.microsoft.com/office/drawing/2014/main" id="{7E22EBC8-6DBA-6CF3-C80D-85F428A221F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2BA3AE-43A2-4A73-A0D3-74053400C963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75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F2ADD03-44B3-30D8-4E09-6385A4AEB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554C151-FE45-B78E-1242-E6FDA24C0F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Matrix Form of Multiple Regression Model</a:t>
            </a:r>
          </a:p>
          <a:p>
            <a:r>
              <a:rPr lang="en-US" altLang="en-US" dirty="0"/>
              <a:t>Regression - ML/LS Estimates</a:t>
            </a:r>
          </a:p>
          <a:p>
            <a:r>
              <a:rPr lang="en-US" altLang="en-US" dirty="0"/>
              <a:t>Distributional Properties</a:t>
            </a:r>
          </a:p>
          <a:p>
            <a:r>
              <a:rPr lang="en-US" altLang="en-US" dirty="0"/>
              <a:t>Standard Error vs Standard Deviation</a:t>
            </a:r>
          </a:p>
          <a:p>
            <a:r>
              <a:rPr lang="en-US" altLang="en-US" dirty="0"/>
              <a:t>R’s </a:t>
            </a:r>
            <a:r>
              <a:rPr lang="en-US" altLang="en-US" dirty="0" err="1"/>
              <a:t>Casewise</a:t>
            </a:r>
            <a:r>
              <a:rPr lang="en-US" altLang="en-US" dirty="0"/>
              <a:t> Diagnostic Plots</a:t>
            </a:r>
          </a:p>
          <a:p>
            <a:r>
              <a:rPr lang="en-US" altLang="en-US" dirty="0"/>
              <a:t>Confidence Intervals and Prediction Intervals</a:t>
            </a:r>
          </a:p>
          <a:p>
            <a:endParaRPr lang="en-US" alt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537DBE28-44BE-290A-E6A7-D1F82DEEE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FAE230-7FF9-4E7A-B83D-4DFF6C93EB2B}" type="slidenum">
              <a:rPr lang="en-US" altLang="en-US" smtClean="0">
                <a:latin typeface="Garamond" panose="02020404030301010803" pitchFamily="18" charset="0"/>
              </a:rPr>
              <a:pPr/>
              <a:t>23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6629" name="Date Placeholder 4">
            <a:extLst>
              <a:ext uri="{FF2B5EF4-FFF2-40B4-BE49-F238E27FC236}">
                <a16:creationId xmlns:a16="http://schemas.microsoft.com/office/drawing/2014/main" id="{5C7AF957-3ACE-5C58-9C0C-C8309BC1C51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E7E6B6-32B9-4C91-84D6-9A257407BC63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30E7B2C-A2DE-7B7E-F782-178B3F5FF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F2E5336-9B32-3EBD-A842-2034EC6F05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Matrix Form of Multiple Regression Model</a:t>
            </a:r>
          </a:p>
          <a:p>
            <a:r>
              <a:rPr lang="en-US" altLang="en-US" dirty="0"/>
              <a:t>Regression - ML/LS Estimates</a:t>
            </a:r>
          </a:p>
          <a:p>
            <a:r>
              <a:rPr lang="en-US" altLang="en-US" dirty="0"/>
              <a:t>Distributional Properties</a:t>
            </a:r>
          </a:p>
          <a:p>
            <a:r>
              <a:rPr lang="en-US" altLang="en-US" dirty="0"/>
              <a:t>Standard Error vs Standard Deviation</a:t>
            </a:r>
          </a:p>
          <a:p>
            <a:r>
              <a:rPr lang="en-US" altLang="en-US" dirty="0"/>
              <a:t>R’s </a:t>
            </a:r>
            <a:r>
              <a:rPr lang="en-US" altLang="en-US" dirty="0" err="1"/>
              <a:t>Casewise</a:t>
            </a:r>
            <a:r>
              <a:rPr lang="en-US" altLang="en-US" dirty="0"/>
              <a:t> Diagnostic Plots</a:t>
            </a:r>
          </a:p>
          <a:p>
            <a:r>
              <a:rPr lang="en-US" altLang="en-US" dirty="0"/>
              <a:t>Confidence Intervals and Prediction Intervals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DCFD784-9799-6AB9-67F7-F3EDD6A6FB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DB5CF5-5889-4F47-9D18-24F44EA3D0C3}" type="slidenum">
              <a:rPr lang="en-US" altLang="en-US" smtClean="0">
                <a:latin typeface="Garamond" panose="02020404030301010803" pitchFamily="18" charset="0"/>
              </a:rPr>
              <a:pPr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221" name="Date Placeholder 4">
            <a:extLst>
              <a:ext uri="{FF2B5EF4-FFF2-40B4-BE49-F238E27FC236}">
                <a16:creationId xmlns:a16="http://schemas.microsoft.com/office/drawing/2014/main" id="{7BE1F8AB-B27C-AD7B-E9A7-5D1E5AA5169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4AC45D-A58F-4725-9BF7-E10B4B9C2D27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69B1A4C-B23F-9940-E5C8-DEE8A43CE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Matrix Form of Multiple Regression Model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5EDCC206-4259-80A1-4452-698007F73F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F593AA-67BC-4EDD-A18B-028667BE4129}" type="slidenum">
              <a:rPr lang="en-US" altLang="en-US" smtClean="0">
                <a:latin typeface="Garamond" panose="02020404030301010803" pitchFamily="18" charset="0"/>
              </a:rPr>
              <a:pPr/>
              <a:t>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1268" name="Date Placeholder 4">
            <a:extLst>
              <a:ext uri="{FF2B5EF4-FFF2-40B4-BE49-F238E27FC236}">
                <a16:creationId xmlns:a16="http://schemas.microsoft.com/office/drawing/2014/main" id="{57F613F4-3216-F12D-B2F5-B82BE2644F3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BC404B-F4AD-46DD-81B8-54DCA8C9D72A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1269" name="Picture 16">
            <a:extLst>
              <a:ext uri="{FF2B5EF4-FFF2-40B4-BE49-F238E27FC236}">
                <a16:creationId xmlns:a16="http://schemas.microsoft.com/office/drawing/2014/main" id="{58AE26B5-2AED-D9F4-F55B-FFC519850FA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676400"/>
            <a:ext cx="69929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F448-27D3-4FCC-A61A-BAB932BA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– ML/LS Estimates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905F0-EBD5-431C-BA77-A792ADD9C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77104-4ED8-4BA9-9AA6-84E29979B3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8/30/2022</a:t>
            </a:fld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126FF5-4313-4EC7-AA68-DDF26C49C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6707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kern="0" dirty="0"/>
              <a:t> </a:t>
            </a:r>
            <a:endParaRPr lang="en-US" altLang="en-US" kern="0" dirty="0">
              <a:latin typeface="cmmi10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kern="0" dirty="0"/>
              <a:t> </a:t>
            </a:r>
          </a:p>
          <a:p>
            <a:pPr eaLnBrk="1" hangingPunct="1">
              <a:defRPr/>
            </a:pPr>
            <a:r>
              <a:rPr lang="en-US" altLang="en-US" kern="0" dirty="0"/>
              <a:t> </a:t>
            </a:r>
          </a:p>
          <a:p>
            <a:pPr eaLnBrk="1" hangingPunct="1">
              <a:defRPr/>
            </a:pPr>
            <a:r>
              <a:rPr lang="en-US" altLang="en-US" kern="0" dirty="0"/>
              <a:t> </a:t>
            </a:r>
          </a:p>
          <a:p>
            <a:pPr eaLnBrk="1" hangingPunct="1">
              <a:defRPr/>
            </a:pPr>
            <a:r>
              <a:rPr lang="en-US" altLang="en-US" kern="0" dirty="0"/>
              <a:t>The “residual SD” is the square root of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kern="0" dirty="0"/>
              <a:t> </a:t>
            </a:r>
          </a:p>
          <a:p>
            <a:pPr eaLnBrk="1" hangingPunct="1">
              <a:defRPr/>
            </a:pPr>
            <a:r>
              <a:rPr lang="en-US" altLang="en-US" kern="0" dirty="0"/>
              <a:t>With a little more matrix algebra, </a:t>
            </a:r>
          </a:p>
          <a:p>
            <a:pPr eaLnBrk="1" hangingPunct="1">
              <a:defRPr/>
            </a:pPr>
            <a:endParaRPr lang="en-US" altLang="en-US" kern="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09A8D03-D33C-4B34-BF1C-D60CB8162D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806469"/>
            <a:ext cx="29702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ED5CBF-AC18-47AF-8F55-76DA19B7DDA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6" y="3874828"/>
            <a:ext cx="7755801" cy="43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64C98E-36D8-4600-B4D9-C453FC6384A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34" y="4995540"/>
            <a:ext cx="4650658" cy="112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 1">
            <a:extLst>
              <a:ext uri="{FF2B5EF4-FFF2-40B4-BE49-F238E27FC236}">
                <a16:creationId xmlns:a16="http://schemas.microsoft.com/office/drawing/2014/main" id="{7C983C55-2555-4A05-AD96-8249B82C57A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311294"/>
            <a:ext cx="50546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17">
            <a:extLst>
              <a:ext uri="{FF2B5EF4-FFF2-40B4-BE49-F238E27FC236}">
                <a16:creationId xmlns:a16="http://schemas.microsoft.com/office/drawing/2014/main" id="{E74ED77D-D0A4-402E-AB60-C9FCED26A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1012719"/>
            <a:ext cx="4594225" cy="70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56A18108-8069-4EDC-B04B-CE1A6B1F9CC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155594"/>
            <a:ext cx="42957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773E8C2-5226-441C-B2AA-599021B4BF13}"/>
              </a:ext>
            </a:extLst>
          </p:cNvPr>
          <p:cNvSpPr/>
          <p:nvPr/>
        </p:nvSpPr>
        <p:spPr>
          <a:xfrm>
            <a:off x="2062163" y="4132003"/>
            <a:ext cx="195262" cy="246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1B0605-AAD5-48CB-AB63-936FE0EDA64B}"/>
              </a:ext>
            </a:extLst>
          </p:cNvPr>
          <p:cNvSpPr/>
          <p:nvPr/>
        </p:nvSpPr>
        <p:spPr>
          <a:xfrm>
            <a:off x="5638800" y="4132003"/>
            <a:ext cx="195263" cy="246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A9C5E4-D0EA-4B24-8102-FFC1F881E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665403"/>
            <a:ext cx="1577975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Recall that k=p+1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BBA150-07D9-4E2F-8CC7-8778471A99C2}"/>
              </a:ext>
            </a:extLst>
          </p:cNvPr>
          <p:cNvCxnSpPr/>
          <p:nvPr/>
        </p:nvCxnSpPr>
        <p:spPr>
          <a:xfrm flipH="1" flipV="1">
            <a:off x="5867400" y="4378066"/>
            <a:ext cx="788988" cy="3079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9A926C-D15C-42C2-80A4-44FB692209B0}"/>
              </a:ext>
            </a:extLst>
          </p:cNvPr>
          <p:cNvCxnSpPr>
            <a:cxnSpLocks/>
          </p:cNvCxnSpPr>
          <p:nvPr/>
        </p:nvCxnSpPr>
        <p:spPr>
          <a:xfrm flipH="1" flipV="1">
            <a:off x="2362200" y="4333616"/>
            <a:ext cx="4357688" cy="5349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72D801B-AD15-4FF9-91EE-DED0D0ACA6BB}"/>
              </a:ext>
            </a:extLst>
          </p:cNvPr>
          <p:cNvSpPr/>
          <p:nvPr/>
        </p:nvSpPr>
        <p:spPr>
          <a:xfrm>
            <a:off x="5496232" y="2295240"/>
            <a:ext cx="337831" cy="430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D2DF18-CFFB-43D3-8090-80561A07A93E}"/>
              </a:ext>
            </a:extLst>
          </p:cNvPr>
          <p:cNvCxnSpPr>
            <a:cxnSpLocks/>
          </p:cNvCxnSpPr>
          <p:nvPr/>
        </p:nvCxnSpPr>
        <p:spPr>
          <a:xfrm flipH="1">
            <a:off x="5930900" y="2080313"/>
            <a:ext cx="935037" cy="276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2CBC43E-3B18-4B81-BFDB-C207AC295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37" y="1940831"/>
            <a:ext cx="1124026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“Hat matrix”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9AB3815-BC54-4CA8-AC1C-56451A60D37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855612"/>
            <a:ext cx="3196414" cy="345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39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B96C3DB-3043-B524-F3B9-9E9739B81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39825"/>
          </a:xfrm>
        </p:spPr>
        <p:txBody>
          <a:bodyPr/>
          <a:lstStyle/>
          <a:p>
            <a:r>
              <a:rPr lang="en-US" altLang="en-US"/>
              <a:t>Distributional Properties: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9AFB8546-67AC-A8F3-5649-E1F65853A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C8D120-4F5F-4397-8636-DDF2055EB2E2}" type="slidenum">
              <a:rPr lang="en-US" altLang="en-US" smtClean="0">
                <a:latin typeface="Garamond" panose="02020404030301010803" pitchFamily="18" charset="0"/>
              </a:rPr>
              <a:pPr/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0484" name="Date Placeholder 4">
            <a:extLst>
              <a:ext uri="{FF2B5EF4-FFF2-40B4-BE49-F238E27FC236}">
                <a16:creationId xmlns:a16="http://schemas.microsoft.com/office/drawing/2014/main" id="{EF46B3F0-D0CF-DF14-A2EA-074D283048C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AC3F76-5ED1-44E1-8226-A593112AD55F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0485" name="Picture 20">
            <a:extLst>
              <a:ext uri="{FF2B5EF4-FFF2-40B4-BE49-F238E27FC236}">
                <a16:creationId xmlns:a16="http://schemas.microsoft.com/office/drawing/2014/main" id="{77E31196-5161-7D91-EB83-0107A7A4502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981200"/>
            <a:ext cx="75009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>
            <a:extLst>
              <a:ext uri="{FF2B5EF4-FFF2-40B4-BE49-F238E27FC236}">
                <a16:creationId xmlns:a16="http://schemas.microsoft.com/office/drawing/2014/main" id="{69A8388C-C83D-E8F8-642F-79950593E9E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177925"/>
            <a:ext cx="66135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2">
            <a:extLst>
              <a:ext uri="{FF2B5EF4-FFF2-40B4-BE49-F238E27FC236}">
                <a16:creationId xmlns:a16="http://schemas.microsoft.com/office/drawing/2014/main" id="{007FE5B1-2AE6-51B3-7A64-024BAEA93EF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196850"/>
            <a:ext cx="2952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84FB3-16BD-0C87-E5C8-64EF2DA9A422}"/>
              </a:ext>
            </a:extLst>
          </p:cNvPr>
          <p:cNvSpPr/>
          <p:nvPr/>
        </p:nvSpPr>
        <p:spPr>
          <a:xfrm>
            <a:off x="1143000" y="1066800"/>
            <a:ext cx="6848475" cy="614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027F10-7519-3A8B-9FC0-B85A245869B8}"/>
              </a:ext>
            </a:extLst>
          </p:cNvPr>
          <p:cNvSpPr/>
          <p:nvPr/>
        </p:nvSpPr>
        <p:spPr>
          <a:xfrm>
            <a:off x="1143000" y="5472113"/>
            <a:ext cx="3581400" cy="614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6FE0-723C-2105-F1A4-7A9CA7708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Standard Error vs. Standard Deviation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DD371-F716-0627-32BC-A7860DDCA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140325"/>
              </a:xfrm>
            </p:spPr>
            <p:txBody>
              <a:bodyPr/>
              <a:lstStyle/>
              <a:p>
                <a:r>
                  <a:rPr lang="en-US" sz="2800" dirty="0"/>
                  <a:t>Because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is a function of the (random) data,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2800" dirty="0"/>
                  <a:t> has a distribution: 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, we know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diag</m:t>
                    </m:r>
                    <m:sSub>
                      <m:sSubPr>
                        <m:ctrlPr>
                          <a:rPr lang="en-US" sz="2400" b="0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diag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800" dirty="0"/>
                  <a:t>An estimate of the standard deviation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𝑉𝑎𝑟</m:t>
                            </m:r>
                          </m:e>
                        </m:acc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diag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p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rad>
                  </m:oMath>
                </a14:m>
                <a:endParaRPr lang="en-US" sz="2800" dirty="0"/>
              </a:p>
              <a:p>
                <a:r>
                  <a:rPr lang="en-US" sz="2800" dirty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is an estimator, we call this the </a:t>
                </a:r>
                <a:r>
                  <a:rPr lang="en-US" sz="2800" i="1" u="sng" dirty="0"/>
                  <a:t>standard error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instead of standard deviation.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DD371-F716-0627-32BC-A7860DDCA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140325"/>
              </a:xfrm>
              <a:blipFill>
                <a:blip r:embed="rId2"/>
                <a:stretch>
                  <a:fillRect l="-444" r="-370" b="-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717F3-053A-D412-49D8-6CEBBDA96B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FBE6CD-F0AE-4EF7-B4CB-314391832FF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91299-3D99-5152-5D76-265CBEF4A4A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4B003CA-9E06-4D06-AEDA-CB1110A3DDDF}" type="datetime1">
              <a:rPr lang="en-US" altLang="en-US" smtClean="0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70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94FA3-1B8B-40FA-9E89-8EEB4E4C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–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B3B45-9740-409E-947A-2F0F2C2E5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Demographic factors and income…</a:t>
            </a:r>
          </a:p>
          <a:p>
            <a:pPr marL="0" indent="0">
              <a:buNone/>
            </a:pP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library("foreign") # use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read.dta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STATA files... 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heights &lt;-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read.dta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heights.dta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str(heights)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':   2029 obs. of  9 variables: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earn   : num  NA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50000 60000 30000 NA 50000 NA 51000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height1: int  5 5 6 5 5 5 5 5 5 5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height2: num  6 4 2 6 4 5 3 8 3 4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sex    : int  2 1 1 2 2 2 2 2 2 2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race   : int  1 2 1 1 1 1 3 2 1 1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: int  2 2 2 2 2 2 2 2 2 2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ed     : num  12 12 16 16 16 17 16 18 17 15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num  53 50 45 32 61 33 99 36 51 64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height : num  66 64 74 66 64 65 63 68 63 64 ...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FEFDD-16CC-442B-8D65-3055425B9B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6B34C-FB4A-4CFE-97C6-DA3FBA525E8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49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B33D-943C-4CFD-A869-6BD19E098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–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EAFCD-1DF8-4472-9B9B-2B02D79D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758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summary(lm(earn ~ height + ed, data=heights))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Estimate Std. Error t value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-106263.5     8564.7  -12.41   &lt;2e-16 ***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height         1376.7      126.7   10.87   &lt;2e-16 ***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ed             2590.8      197.7   13.11   &lt;2e-16 ***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17780 on 1376 degrees of freedom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(650 observations deleted due to missingness)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0.1915,    Adjusted R-squared:  0.1904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F-statistic:   163 on 2 and 1376 DF,  p-value: &lt; 2.2e-16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DCCC4-4ABA-4F44-81E3-8F59C2D5C9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EC886-2AA6-43FF-BE1E-1D2DFDCBBCD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8/30/2022</a:t>
            </a:fld>
            <a:endParaRPr lang="en-US" alt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C38C5FA-BB9C-4F33-AE08-204DCE60CC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" y="4201280"/>
            <a:ext cx="4247758" cy="11707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9C7625-DFBB-4597-ACB1-2EFD9D5FA47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97" y="430081"/>
            <a:ext cx="2330293" cy="45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BDC050F-8420-4B2C-8801-AA6981D39AF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72" y="1176586"/>
            <a:ext cx="3707843" cy="42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E41DD63-D950-4F27-A44A-74DED5CBCB5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11" y="4297025"/>
            <a:ext cx="4060827" cy="10364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4067AC1-2667-412E-8E34-B57E2183929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44" y="2269505"/>
            <a:ext cx="1974356" cy="4646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320743-A794-4B9A-848C-6894DBD85556}"/>
              </a:ext>
            </a:extLst>
          </p:cNvPr>
          <p:cNvCxnSpPr>
            <a:stCxn id="26" idx="1"/>
          </p:cNvCxnSpPr>
          <p:nvPr/>
        </p:nvCxnSpPr>
        <p:spPr>
          <a:xfrm flipH="1">
            <a:off x="2251422" y="658055"/>
            <a:ext cx="3352275" cy="11937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E856BE4-BEA0-4B3A-B0A3-845F09D12B38}"/>
              </a:ext>
            </a:extLst>
          </p:cNvPr>
          <p:cNvCxnSpPr>
            <a:cxnSpLocks/>
          </p:cNvCxnSpPr>
          <p:nvPr/>
        </p:nvCxnSpPr>
        <p:spPr>
          <a:xfrm flipH="1">
            <a:off x="3273404" y="1384503"/>
            <a:ext cx="1898304" cy="4673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9FA839-91EC-4275-B72A-78359CBC2FF9}"/>
              </a:ext>
            </a:extLst>
          </p:cNvPr>
          <p:cNvCxnSpPr>
            <a:cxnSpLocks/>
          </p:cNvCxnSpPr>
          <p:nvPr/>
        </p:nvCxnSpPr>
        <p:spPr>
          <a:xfrm flipH="1" flipV="1">
            <a:off x="4287691" y="2370383"/>
            <a:ext cx="1357954" cy="131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\documentclass{article}&#10;\usepackage{amsmath}&#10;\pagestyle{empty}&#10;\begin{document}&#10;&#10;$\underbrace{\hbox to 6em {~}}_{\parbox{1in}{\scriptsize \raggedright &#10;We'll talk about this decomposition next week}}$&#10;&#10;\end{document}" title="IguanaTex Bitmap Display">
            <a:extLst>
              <a:ext uri="{FF2B5EF4-FFF2-40B4-BE49-F238E27FC236}">
                <a16:creationId xmlns:a16="http://schemas.microsoft.com/office/drawing/2014/main" id="{947EA1BA-D2F5-4CA7-B446-E94FB6B4D98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45520"/>
            <a:ext cx="1816380" cy="7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1.294"/>
  <p:tag name="ORIGINALWIDTH" val="3125.609"/>
  <p:tag name="LATEXADDIN" val="\documentclass{article}&#10;\usepackage{amsmath}&#10;\pagestyle{empty}&#10;\begin{document}&#10;\sf&#10;\def\Var{\mbox{Var}\,}&#10;\begin{eqnarray*}&#10;y &amp; \sim &amp; N(X\beta,\sigma^2I) \\[6pt]&#10;\hat\beta &amp; = &amp; (X^TX)^{-1}X^T y\\&#10;E[\hat\beta]&amp; = &amp; E[(X^TX)^{-1}X^Ty] ~ = ~ (X^TX)^{-1}X^TE[y]\\ &amp; = &amp; (X^TX)^{-1}X^T X\beta = \beta\\&#10;\Var(\hat\beta) &amp; = &amp; \Var((X^TX)^{-1}X^Ty)\\ &amp; = &amp; (X^TX)^{-1}X^T\Var(y) X (X^TX)^{-1} \\ &amp; = &amp; (X^TX)^{-1}X^T X (X^TX)^{-1}\sigma^2 ~ = ~ (X^TX)^{-1}\sigma^2\\[6pt]&#10;\Rightarrow \hat\beta &amp; \sim &amp; N(\beta, (X^TX)^{-1} \sigma^2)&#10;\end{eqnarray*}&#10;&#10;&#10;&#10;\end{document}"/>
  <p:tag name="IGUANATEXSIZE" val="30"/>
  <p:tag name="IGUANATEXCURSOR" val="4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2346.457"/>
  <p:tag name="LATEXADDIN" val="\documentclass{article}&#10;\usepackage{amsmath}&#10;\pagestyle{empty}&#10;\begin{document}&#10;&#10;\sf&#10;\def\Var{\mbox{Var}\,}&#10;Fact:&#10;$Y \sim N(\mu,\Sigma)$ $\Rightarrow$&#10;$AY \sim N(A\mu, A\Sigma A^T)$&#10;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68.99134"/>
  <p:tag name="LATEXADDIN" val="\documentclass{article}&#10;\usepackage{amsmath}&#10;\pagestyle{empty}&#10;\begin{document}&#10;&#10;&#10;$\hat\beta$&#10;&#10;\end{document}"/>
  <p:tag name="IGUANATEXSIZE" val="42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0.8998"/>
  <p:tag name="ORIGINALWIDTH" val="2905.887"/>
  <p:tag name="LATEXADDIN" val="\documentclass{article}&#10;\usepackage{amsmath}&#10;\usepackage{xcolor}&#10;\pagestyle{empty}&#10;\begin{document}&#10;\color{red}&#10;\begin{eqnarray*}&#10;\mbox{earn} &amp; \approx &amp; \hat\beta_0 + \hat\beta_1(\mbox{height}) + \hat\beta_2(\mbox{ed}) \\&#10;&amp; = &amp; -106263.5 + 1376.7(\mbox{height}) + 2590.8(\mbox{ed}) \\[0.5em]&#10;R^2 &amp; = &amp; \frac{\widehat{\mbox{Var}}(\hat y)}{\widehat{\mbox{Var}}(y)} ~ = ~ \frac{SS_{reg}}{SSY} ~ = ~ 1 - \frac{RSS}{SSY} ~ = ~ 0.1915&#10;\end{eqnarray*}&#10;\end{document}"/>
  <p:tag name="IGUANATEXSIZE" val="12"/>
  <p:tag name="IGUANATEXCURSOR" val="4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5.4706"/>
  <p:tag name="ORIGINALWIDTH" val="1202.85"/>
  <p:tag name="LATEXADDIN" val="\documentclass{article}&#10;\usepackage{amsmath}&#10;\usepackage{xcolor}&#10;\pagestyle{empty}&#10;\begin{document}&#10;\color{red}&#10;\fbox{&#10;$\hat\beta = (X^TX)^{-1} X^T y$&#10;}&#10;\end{document}"/>
  <p:tag name="IGUANATEXSIZE" val="20"/>
  <p:tag name="IGUANATEXCURSOR" val="1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2107"/>
  <p:tag name="ORIGINALWIDTH" val="2730.409"/>
  <p:tag name="LATEXADDIN" val="\documentclass{article}&#10;\usepackage{amsmath}&#10;\usepackage{xcolor}&#10;\pagestyle{empty}&#10;\begin{document}&#10;\color{red}&#10;\fbox{$SE(\hat\beta) = &#10;\sqrt{\mbox{diag}(\widehat{\mbox{Var}}(\hat\beta))} &#10;= \sqrt{\mbox{diag}((X^TX)^{-1} s^2)}$&#10;}&#10;\end{document}"/>
  <p:tag name="IGUANATEXSIZE" val="20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0.9186"/>
  <p:tag name="ORIGINALWIDTH" val="2550.431"/>
  <p:tag name="LATEXADDIN" val="\documentclass{article}&#10;\usepackage{amsmath}&#10;\usepackage{xcolor}&#10;\pagestyle{empty}&#10;\begin{document}&#10;\color{red}&#10;\begin{eqnarray*}&#10;\frac{1}{n-k}&#10;RSS &amp; = &amp; s^2 ~ = ~ (17780)^2 ~ = ~ 316128400 \\[0.5em]&#10;k &amp; = &amp; p + 1 ~ = ~ 3 ~ ; ~~ &#10;n - k ~ = ~ 1376\\&#10;n &amp; = &amp; 1379&#10;\end{eqnarray*}&#10;&#10;&#10;&#10;\end{document}"/>
  <p:tag name="IGUANATEXSIZE" val="12"/>
  <p:tag name="IGUANATEXCURSOR" val="1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9.97"/>
  <p:tag name="ORIGINALWIDTH" val="1019.123"/>
  <p:tag name="LATEXADDIN" val="\documentclass{article}&#10;\usepackage{amsmath}&#10;\usepackage{xcolor}&#10;\pagestyle{empty}&#10;\begin{document}&#10;\color{red}&#10;\fbox{&#10;$t_j = \hat\beta_j/SE(\hat\beta_j)$&#10;}&#10;\end{document}"/>
  <p:tag name="IGUANATEXSIZE" val="20"/>
  <p:tag name="IGUANATEXCURSOR" val="1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955"/>
  <p:tag name="ORIGINALWIDTH" val="893.8882"/>
  <p:tag name="OUTPUTTYPE" val="PNG"/>
  <p:tag name="IGUANATEXVERSION" val="160"/>
  <p:tag name="LATEXADDIN" val="\documentclass{article}&#10;\usepackage{amsmath}&#10;\pagestyle{empty}&#10;\begin{document}&#10;&#10;$\underbrace{\hbox to 6em {~}}_{\parbox{1in}{\scriptsize \raggedright &#10;We'll talk about this decomposition next week}}$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5.246"/>
  <p:tag name="ORIGINALWIDTH" val="3619.048"/>
  <p:tag name="OUTPUTTYPE" val="PNG"/>
  <p:tag name="IGUANATEXVERSION" val="160"/>
  <p:tag name="LATEXADDIN" val="\documentclass{article}&#10;\usepackage{amsmath}&#10;\pagestyle{empty}&#10;\begin{document}&#10;\sf&#10;\def\Var{\mbox{Var}\,}&#10;\begin{eqnarray*}&#10;\hat y ~ = ~ X\hat\beta &amp; = &amp; X\left[(X^TX)^{-1}X^T y\right] ~ = ~ \left[X(X^TX)^{-1}X^T\right] y ~ = ~ H y \\[6pt]&#10;% H &amp; = &amp; X(X^TX)^{-1}X^T \\[6pt]&#10;HX &amp; = &amp; X(X^TX)^{-1}X^T X ~ = ~ X \\&#10;\lefteqn{\Rightarrow ~\forall \beta^*, HX\beta^* ~ =~ X\beta^*} \\[6pt]&#10;H^T &amp; = &amp; H   ~~~ \mbox{and} ~ (I-H)^T ~ = ~ (I-H) \hbox to 3.15em{~} \mbox{(symmetric)}\\&#10;HH &amp; = &amp; H ~~~ \mbox{and} ~ (I-H)(I-H) = (I-H) \hbox to 1em{~} \mbox{(idempotent)}\\[6pt]&#10;E[\hat y] &amp; = &amp; E[Hy] ~ = ~ HE[y] ~ = ~ HX\beta ~ = ~ X\beta\\&#10;\Var(\hat y) &amp; = &amp; \Var(Hy) ~ = ~ H\Var(y)H^T ~ = ~ HH\sigma^2 ~ = ~ H\sigma^2\\[6pt]&#10;\lefteqn{\Rightarrow \hat y ~ \equiv ~ H y ~ \sim ~ N(X\beta,H\sigma^2)}\\[6pt]&#10;\lefteqn{\mbox{Similarly,} ~ \hat e ~ = ~ y - \hat y ~ \equiv ~ (I-H)y ~ \sim ~ N(0,(I-H)\sigma^2)}   &#10;\end{eqnarray*}&#10;&#10;&#10;&#10;\end{document}"/>
  <p:tag name="IGUANATEXSIZE" val="42"/>
  <p:tag name="IGUANATEXCURSOR" val="449"/>
  <p:tag name="TRANSPARENCY" val="True"/>
  <p:tag name="LATEXENGINEID" val="0"/>
  <p:tag name="TEMPFOLDER" val="c:\temp\"/>
  <p:tag name="LATEXFORMHEIGHT" val="466.2"/>
  <p:tag name="LATEXFORMWIDTH" val="681.4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387.7015"/>
  <p:tag name="LATEXADDIN" val="\documentclass{article}&#10;\usepackage{amsmath}&#10;\pagestyle{empty}&#10;\begin{document}&#10;\sf&#10;$\hat y$ and $\hat e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8.6877"/>
  <p:tag name="ORIGINALWIDTH" val="1705.287"/>
  <p:tag name="OUTPUTTYPE" val="PNG"/>
  <p:tag name="IGUANATEXVERSION" val="160"/>
  <p:tag name="LATEXADDIN" val="\documentclass{article}&#10;\usepackage{amsmath}&#10;\pagestyle{empty}&#10;\begin{document}&#10;\sf&#10;\def\tr{\mbox{tr}\,}&#10;\parbox{2in}{&#10;\begin{eqnarray*}&#10;\hat e &amp; = &amp; (I-H) y\\&#10;\hat e &amp;\sim &amp; N(0,(I-H)\sigma^2)\\&#10;{\rm Cov}(\hat e, \hat y) &amp; = &amp; 0&#10;\end{eqnarray*}&#10;}&#10;&#10;\end{document}"/>
  <p:tag name="IGUANATEXSIZE" val="20"/>
  <p:tag name="IGUANATEXCURSOR" val="1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302.2122"/>
  <p:tag name="LATEXADDIN" val="\documentclass{article}&#10;\usepackage{amsmath}&#10;\pagestyle{empty}&#10;\begin{document}&#10;\sf&#10;\[&#10;\hat e \mbox{~vs~} \hat y&#10;\]&#10;&#10;\end{document}"/>
  <p:tag name="IGUANATEXSIZE" val="42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31.2336"/>
  <p:tag name="OUTPUTTYPE" val="PNG"/>
  <p:tag name="IGUANATEXVERSION" val="160"/>
  <p:tag name="LATEXADDIN" val="\documentclass{article}&#10;\usepackage{amsmath}&#10;\pagestyle{empty}&#10;\begin{document}&#10;&#10;\sf&#10;$h_{ii}$&#10;&#10;\end{document}"/>
  <p:tag name="IGUANATEXSIZE" val="42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8.163"/>
  <p:tag name="ORIGINALWIDTH" val="4099.737"/>
  <p:tag name="OUTPUTTYPE" val="PNG"/>
  <p:tag name="IGUANATEXVERSION" val="160"/>
  <p:tag name="LATEXADDIN" val="\documentclass{article}&#10;\usepackage{amsmath}&#10;\pagestyle{empty}&#10;\begin{document}&#10;&#10;\let\ul\underline&#10;&#10;\sf&#10;\begin{itemize}\itemsep=1em&#10;&#10;\item Write $H=[h_{ij}]_{i,j=1}^n$; then $h_{ii}$ is the \ul{\em leverage} of the $i^{th}$ data point.&#10;&#10;\item We just saw that $HX = X$. If $X$ has a column of 1's (intercept!), then for every $i$, $\sum_j h_{ij}=1$.&#10;&#10;\item $\sum_i h_{ii}$ $=$ $tr(H)$ $=$ $tr(X(X^TX)^{-1}X^T)$ $=$ $tr(X^TX(X^TX)^{-1})$ \hspace*{\fill} $^*$ \\ \hbox to 2.75em{~} $=$ $tr(I_{(p+1)\times(p+1)})$ $=$ $p+1$.&#10;&#10;\item $Var(\hat y) = H\sigma^2$ $\Rightarrow$ $Var(\hat y_i) = h_{ii}\sigma^2$ $\Rightarrow$ $h_{ii}\geq0$.&#10;&#10;\item $Var(\hat e) = (I-H)\sigma^2$ $\Rightarrow$ $Var(\hat e_i) = 1-h_{ii}\sigma^2$ $\Rightarrow$ $h_{ii}\leq1$.&#10;&#10;\item $h_{ii} = M_i/(n-1) + 1/n \geq 1/n$. \hspace*{\fill} $^{**}$&#10;\begin{itemize}&#10;\item $M_i$ is the Mahalanobis distance from row $X_i$ to the mean vector of the rows of $X$.&#10;\item Since $\hat y = Hy$, then $\hat y_i  = {\sum}_j h_{ij} y_j = h_{ii}y_i + {\sum}_{j\neq i} h_{ij} y_j$.&#10;\end{itemize}&#10;&#10;\end{itemize}  &#10;&#10;\end{document}"/>
  <p:tag name="IGUANATEXSIZE" val="20"/>
  <p:tag name="IGUANATEXCURSOR" val="76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77.69"/>
  <p:tag name="ORIGINALWIDTH" val="2116.235"/>
  <p:tag name="OUTPUTTYPE" val="PNG"/>
  <p:tag name="IGUANATEXVERSION" val="160"/>
  <p:tag name="LATEXADDIN" val="\documentclass{article}&#10;\usepackage{amsmath}&#10;\pagestyle{empty}&#10;\begin{document}&#10;\let\ul\underline&#10;\sf&#10;\parbox{2in}{&#10;Since $\hat e_i \sim N(0,(1-h_{ii})\sigma^2)$, the standardized residuals&#10;\[&#10;     r_i = \frac{\hat e_i}{S\sqrt{1-h_{ii}}}&#10;\]&#10;should be approx $N(0,1)$ under $y = X\beta + \epsilon$, where again&#10;\[&#10;     S^2 = \frac{1}{n-p-1}RSS&#10;\]&#10;Note that&#10;\[&#10;\hat e_i = (I-H)_i y = (1-h_{ii})y_i - {\sum}_{j\neq i} h_{ij}y_j&#10;\]&#10;so $\hat e_i$ can look normal because $y$ is, \ul{\bf or} because the sum obeys the CLT.  &#10;&#10;}&#10;&#10;&#10;\end{document}"/>
  <p:tag name="IGUANATEXSIZE" val="20"/>
  <p:tag name="IGUANATEXCURSOR" val="47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672.6659"/>
  <p:tag name="LATEXADDIN" val="\documentclass{article}&#10;\usepackage{amsmath}&#10;\pagestyle{empty}&#10;\begin{document}&#10;&#10;\def\Var{\mbox{\sf Var}\,}&#10;$\Var(\epsilon_i)\equiv \sigma^2$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83.98952"/>
  <p:tag name="LATEXADDIN" val="\documentclass{article}&#10;\usepackage{amsmath}&#10;\pagestyle{empty}&#10;\begin{document}&#10;&#10;$r_i$&#10;&#10;&#10;\end{document}"/>
  <p:tag name="IGUANATEXSIZE" val="24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75.74055"/>
  <p:tag name="LATEXADDIN" val="\documentclass{article}&#10;\usepackage{amsmath}&#10;\pagestyle{empty}&#10;\begin{document}&#10;&#10;&#10;$\epsilon_i$&#10;&#10;\end{document}"/>
  <p:tag name="IGUANATEXSIZE" val="2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71.691"/>
  <p:tag name="LATEXADDIN" val="\documentclass{article}&#10;\usepackage{amsmath}&#10;\pagestyle{empty}&#10;\begin{document}&#10;&#10;\sf&#10;\[&#10;\sqrt{r_i} \mbox{ vs } \hat y_i&#10;\]&#10;&#10;&#10;\end{document}"/>
  <p:tag name="IGUANATEXSIZE" val="42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8.013"/>
  <p:tag name="ORIGINALWIDTH" val="3110.611"/>
  <p:tag name="LATEXADDIN" val="\documentclass{article}&#10;\usepackage{amsmath}&#10;\pagestyle{empty}&#10;\begin{document}&#10;&#10;\sf&#10;\parbox{3in}{&#10;\begin{eqnarray*}&#10;Y  &amp; = &amp; X\beta + \epsilon \\&#10;\left[\begin{array}{c}&#10;y_1 \\ y_2 \\ \vdots \\ y_n&#10;\end{array}\right]&#10;&amp; = &amp; &#10;\left[\begin{array}{cccc}&#10;x_{10} &amp; x_{11} &amp; \cdots &amp; x_{1p} \\&#10;x_{20} &amp; x_{21} &amp; \cdots &amp; x_{2p} \\&#10;\vdots &amp; \vdots &amp; \ddots &amp; \vdots \\&#10;x_{n0} &amp; x_{n1} &amp; \cdots &amp; x_{np}&#10;\end{array}\right]&#10;\left[\begin{array}{c}&#10;\beta_0 \\ \beta_1 \\ \vdots \\ \beta_p&#10;\end{array}\right]&#10;+ &#10;\left[\begin{array}{c}&#10;\epsilon_1 \\ \epsilon_2 \\ \vdots \\ \epsilon_n&#10;\end{array}\right]&#10;\end{eqnarray*}&#10;Usually $x_{i0}\equiv 1$, so we get&#10;\begin{eqnarray*}&#10;\left[\begin{array}{c}&#10;y_1 \\ y_2 \\ \vdots \\ y_n&#10;\end{array}\right]&#10;&amp; = &amp; &#10;\left[\begin{array}{cccc}&#10;1 &amp; x_{11} &amp; \cdots &amp; x_{1p} \\&#10;1 &amp; x_{21} &amp; \cdots &amp; x_{2p} \\&#10;\vdots &amp; \vdots &amp; \ddots &amp; \vdots \\&#10;1 &amp; x_{n1} &amp; \cdots &amp; x_{np}&#10;\end{array}\right]&#10;\left[\begin{array}{c}&#10;\beta_0 \\ \beta_1 \\ \vdots \\ \beta_p&#10;\end{array}\right]&#10;+ &#10;\left[\begin{array}{c}&#10;\epsilon_1 \\ \epsilon_2 \\ \vdots \\ \epsilon_n&#10;\end{array}\right]&#10;\end{eqnarray*}&#10;}&#10;&#10;&#10;\end{document}"/>
  <p:tag name="IGUANATEXSIZE" val="42"/>
  <p:tag name="IGUANATEXCURSOR" val="4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176.9779"/>
  <p:tag name="LATEXADDIN" val="\documentclass{article}&#10;\usepackage{amsmath}&#10;\pagestyle{empty}&#10;\begin{document}&#10;&#10;&#10;$\approx 1$&#10;&#10;\end{document}"/>
  <p:tag name="IGUANATEXSIZE" val="24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31.2336"/>
  <p:tag name="LATEXADDIN" val="\documentclass{article}&#10;\usepackage{amsmath}&#10;\pagestyle{empty}&#10;\begin{document}&#10;&#10;$h_{ii}$&#10;&#10;&#10;\end{document}"/>
  <p:tag name="IGUANATEXSIZE" val="42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28.9839"/>
  <p:tag name="LATEXADDIN" val="\documentclass{article}&#10;\usepackage{amsmath}&#10;\pagestyle{empty}&#10;\begin{document}&#10;&#10;$D_i$&#10;&#10;&#10;\end{document}"/>
  <p:tag name="IGUANATEXSIZE" val="42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65.842"/>
  <p:tag name="OUTPUTTYPE" val="PNG"/>
  <p:tag name="IGUANATEXVERSION" val="160"/>
  <p:tag name="LATEXADDIN" val="\documentclass{article}&#10;\usepackage{amsmath}&#10;\pagestyle{empty}&#10;\begin{document}&#10;&#10;&#10;$h_{ii} = M_i/(n-1) + 1/n$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98.98764"/>
  <p:tag name="LATEXADDIN" val="\documentclass{article}&#10;\usepackage{amsmath}&#10;\pagestyle{empty}&#10;\begin{document}&#10;&#10;&#10;$x_i$&#10;&#10;\end{document}"/>
  <p:tag name="IGUANATEXSIZE" val="3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62.99213"/>
  <p:tag name="LATEXADDIN" val="\documentclass{article}&#10;\usepackage{amsmath}&#10;\pagestyle{empty}&#10;\begin{document}&#10;&#10;&#10;$\bar x$&#10;&#10;\end{document}"/>
  <p:tag name="IGUANATEXSIZE" val="3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06.6742"/>
  <p:tag name="LATEXADDIN" val="\documentclass{article}&#10;\usepackage{amsmath}&#10;\pagestyle{empty}&#10;\begin{document}&#10;&#10;$\hat e_i = y_i - \hat y_i$&#10;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5.9205"/>
  <p:tag name="ORIGINALWIDTH" val="2123.734"/>
  <p:tag name="OUTPUTTYPE" val="PNG"/>
  <p:tag name="IGUANATEXVERSION" val="160"/>
  <p:tag name="LATEXADDIN" val="\documentclass{article}&#10;\usepackage{amsmath}&#10;\pagestyle{empty}&#10;\begin{document}&#10;&#10;&#10;\begin{eqnarray*}&#10;D_i &amp; = &amp; \frac{\sum_{j=1}^n (\hat y_{j(i)} - \hat y_j)^2}{2S^2}\\&#10;&amp; = &amp; \frac{r_i^2}{p+1}\cdot\frac{h_{ii}}{1-h_{ii}}&#10;\mbox{\sf~~~(not obvious)!}&#10;\end{eqnarray*}&#10;&#10;\end{document}"/>
  <p:tag name="IGUANATEXSIZE" val="30"/>
  <p:tag name="IGUANATEXCURSOR" val="1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207.724"/>
  <p:tag name="LATEXADDIN" val="\documentclass{article}&#10;\usepackage{amsmath}&#10;\pagestyle{empty}&#10;\begin{document}&#10;&#10;&#10;$\hat y_{j(i)}$&#10;&#10;\end{document}"/>
  <p:tag name="IGUANATEXSIZE" val="30"/>
  <p:tag name="IGUANATEXCURSOR" val="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5.98803"/>
  <p:tag name="LATEXADDIN" val="\documentclass{article}&#10;\usepackage{amsmath}&#10;\pagestyle{empty}&#10;\begin{document}&#10;&#10;$y_j$&#10;&#10;&#10;\end{document}"/>
  <p:tag name="IGUANATEXSIZE" val="3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1027.372"/>
  <p:tag name="OUTPUTDPI" val="1200"/>
  <p:tag name="LATEXADDIN" val="\documentclass{article}&#10;\usepackage{amsmath}&#10;\pagestyle{empty}&#10;\begin{document}&#10;&#10;$\hat\beta = (X^TX)^{-1} X^T y$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Users\junke\t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42.7072"/>
  <p:tag name="LATEXADDIN" val="\documentclass{article}&#10;\usepackage{amsmath}&#10;\pagestyle{empty}&#10;\begin{document}&#10;&#10;$(x_i,y_i)$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76.49"/>
  <p:tag name="ORIGINALWIDTH" val="2130.484"/>
  <p:tag name="OUTPUTTYPE" val="PNG"/>
  <p:tag name="IGUANATEXVERSION" val="160"/>
  <p:tag name="LATEXADDIN" val="\documentclass{article}&#10;\usepackage{amsmath}&#10;\pagestyle{empty}&#10;\begin{document}&#10;\sf&#10;\def\tr{\mbox{tr}\,}&#10;\parbox{2in}{&#10;\begin{eqnarray*}&#10;\hat y &amp;\sim &amp; N(X\beta,H\sigma^2)\\&#10;\hat e &amp;\sim &amp; N(0,(I-H)\sigma^2)\\[8pt]&#10;% \mbox{so } \hat e_i &amp; \sim &amp; N(0,(1-h_{ii})\sigma^2)\\&#10;\tr(H_{n\times n}) &amp; = &amp; \tr(X(X^TX)^{-1}X^T) \\&#10;&amp; = &amp; \tr(X^TX(X^TX)^{-1}) \\&#10;\lefteqn{\mbox{(since $\tr(AB)=\tr(BA)$)}}\\&#10;&amp; = &amp; \tr(I_{(p+1)\times(p+1)})\\&#10;&amp; = &amp; p+1, \\[8pt]&#10;\mbox{so } 0\leq h_{ii}\leq 1 &amp; \&amp; &amp; \bar h = (p+1)/n\\[8pt]&#10;\mbox{Cook's }&#10;D_i &amp; \equiv &amp; \frac{r_i}{p+1}\cdot\frac{h_{ii}}{1-h_{ii}}&#10;\end{eqnarray*}&#10;}&#10;&#10;\end{document}"/>
  <p:tag name="IGUANATEXSIZE" val="20"/>
  <p:tag name="IGUANATEXCURSOR" val="5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8.48898"/>
  <p:tag name="LATEXADDIN" val="\documentclass{article}&#10;\usepackage{amsmath}&#10;\pagestyle{empty}&#10;\begin{document}&#10;&#10;$\hat y_i$&#10;&#10;&#10;\end{document}"/>
  <p:tag name="IGUANATEXSIZE" val="16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8.48898"/>
  <p:tag name="LATEXADDIN" val="\documentclass{article}&#10;\usepackage{amsmath}&#10;\pagestyle{empty}&#10;\begin{document}&#10;&#10;$\hat y_i$&#10;&#10;&#10;\end{document}"/>
  <p:tag name="IGUANATEXSIZE" val="16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31.2336"/>
  <p:tag name="LATEXADDIN" val="\documentclass{article}&#10;\usepackage{amsmath}&#10;\pagestyle{empty}&#10;\begin{document}&#10;&#10;&#10;$h_{ii}$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83.98952"/>
  <p:tag name="LATEXADDIN" val="\documentclass{article}&#10;\usepackage{amsmath}&#10;\pagestyle{empty}&#10;\begin{document}&#10;&#10;$r_i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15.898"/>
  <p:tag name="OUTPUTTYPE" val="PNG"/>
  <p:tag name="IGUANATEXVERSION" val="160"/>
  <p:tag name="LATEXADDIN" val="\documentclass{article}&#10;\usepackage{amsmath}&#10;\pagestyle{empty}&#10;\begin{document}&#10;&#10;$E[y^*|x^*] = x^*\beta$&#10;&#10;&#10;&#10;\end{document}"/>
  <p:tag name="IGUANATEXSIZE" val="3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751.781"/>
  <p:tag name="LATEXADDIN" val="\documentclass{article}&#10;\usepackage{amsmath}&#10;\pagestyle{empty}&#10;\begin{document}&#10;&#10;$(\hat y^* - t\cdot SE(\hat y^*), \hat y^* + t\cdot SE(\hat y^*))$&#10;&#10;&#10;\end{document}"/>
  <p:tag name="IGUANATEXSIZE" val="30"/>
  <p:tag name="IGUANATEXCURSOR" val="1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737.1579"/>
  <p:tag name="OUTPUTTYPE" val="PNG"/>
  <p:tag name="IGUANATEXVERSION" val="160"/>
  <p:tag name="LATEXADDIN" val="\documentclass{article}&#10;\usepackage{amsmath}&#10;\pagestyle{empty}&#10;\begin{document}&#10;&#10;$y^* = x^*\beta + \epsilon^*$&#10;&#10;&#10;\end{document}"/>
  <p:tag name="IGUANATEXSIZE" val="3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285"/>
  <p:tag name="ORIGINALWIDTH" val="1035.621"/>
  <p:tag name="OUTPUTTYPE" val="PNG"/>
  <p:tag name="IGUANATEXVERSION" val="160"/>
  <p:tag name="LATEXADDIN" val="\documentclass{article}&#10;\usepackage{amsmath}&#10;\pagestyle{empty}&#10;\begin{document}&#10;&#10;$\hat y_{pred}^* = x^*\hat\beta + \epsilon^*_{pred}$&#10;&#10;&#10;&#10;\end{document}"/>
  <p:tag name="IGUANATEXSIZE" val="3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2911.886"/>
  <p:tag name="LATEXADDIN" val="\documentclass{article}&#10;\usepackage{amsmath}&#10;\pagestyle{empty}&#10;\begin{document}&#10;&#10;$s^2 = \frac{1}{n-k} \sum_{i=1}^n (y_i - X_i\hat\beta)^2 = \frac{1}{n-k} (y - X\hat\beta)^T(y - X\hat\beta)$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955"/>
  <p:tag name="ORIGINALWIDTH" val="2221.972"/>
  <p:tag name="OUTPUTTYPE" val="PNG"/>
  <p:tag name="IGUANATEXVERSION" val="160"/>
  <p:tag name="LATEXADDIN" val="\documentclass{article}&#10;\usepackage{amsmath}&#10;\pagestyle{empty}&#10;\begin{document}&#10;&#10;\def\Var{\mbox{Var}\,}&#10;&#10;\begin{eqnarray*}&#10;E[\hat y^*_{pred}] &amp; = &amp; E[\hat y^*] ~ = ~ x^*\beta\\&#10;\Var(\hat y^*_{pred}) &amp; = &amp; &#10;% \Var(x^*\hat\beta + \epsilon_{pred}) ~ = ~ &#10;(x^*(X^TX)^{-1}{x^*}^T + 1)\sigma^2&#10;% &amp; = &amp; \Var(\hat\beta_0 + \hat\beta_1 X^*) + &#10;% \Var(\epsilon^*_{pred}) ~ = ~ (h_{ii}+1)\sigma^2&#10;\end{eqnarray*} &#10;&#10;\end{document}"/>
  <p:tag name="IGUANATEXSIZE" val="30"/>
  <p:tag name="IGUANATEXCURSOR" val="2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2074.99"/>
  <p:tag name="LATEXADDIN" val="\documentclass{article}&#10;\usepackage{amsmath}&#10;\pagestyle{empty}&#10;\begin{document}&#10;\sf&#10;$(\hat y^* - t\cdot SE(\hat y^*_{pred}), \hat y^* + t\cdot SE(\hat y^*_{pred}))$,&#10;&#10;&#10;&#10;\end{document}"/>
  <p:tag name="IGUANATEXSIZE" val="3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2287"/>
  <p:tag name="ORIGINALWIDTH" val="2125.984"/>
  <p:tag name="OUTPUTTYPE" val="PNG"/>
  <p:tag name="IGUANATEXVERSION" val="160"/>
  <p:tag name="LATEXADDIN" val="\documentclass{article}&#10;\usepackage{amsmath}&#10;\pagestyle{empty}&#10;\begin{document}&#10;&#10;$SE(\hat y^*_{pred}) &#10;% = \sqrt{\widehat{Var}(\hat y^*_{pred} )} &#10;= \sqrt{(x^*(X^TX)^{-1}{x^*}^T + 1)s^2}$&#10;&#10;&#10;\end{document}"/>
  <p:tag name="IGUANATEXSIZE" val="30"/>
  <p:tag name="IGUANATEXCURSOR" val="1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4.1845"/>
  <p:tag name="ORIGINALWIDTH" val="2163.479"/>
  <p:tag name="LATEXADDIN" val="\documentclass{article}\pagestyle{empty}&#10;\begin{document}&#10;\begin{eqnarray*}&#10; \mbox{Var}(\hat\beta) &amp; = &amp; (X^TX)^{-1} \sigma^2 \\&#10; \mbox{Var}(\hat y) &amp; = &amp; X(X^TX)^{-1}X^T \sigma^2 ~ = ~ H\sigma^2 \\&#10;      \mbox{Var}(\hat e) &amp; = &amp; (I-H)\sigma^2&#10;\end{eqnarray*}&#10;\end{document}&#10;"/>
  <p:tag name="IGUANATEXSIZE" val="20"/>
  <p:tag name="IGUANATEXCURSOR" val="243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1829.771"/>
  <p:tag name="OUTPUTDPI" val="1200"/>
  <p:tag name="LATEXADDIN" val="\documentclass{article}\pagestyle{empty}&#10;\begin{document}&#10;\[&#10; \hat y = X\hat\beta = X(X^TX)^{-1}X^T y = H y&#10;\]&#10;\end{document}&#10;"/>
  <p:tag name="IGUANATEXSIZE" val="20"/>
  <p:tag name="IGUANATEXCURSOR" val="126"/>
  <p:tag name="TRANSPARENCY" val="False"/>
  <p:tag name="FILENAME" val=""/>
  <p:tag name="INPUTTYPE" val="0"/>
  <p:tag name="LATEXENGINEID" val="0"/>
  <p:tag name="TEMPFOLDER" val="C:\Users\junke\t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445.819"/>
  <p:tag name="OUTPUTDPI" val="1200"/>
  <p:tag name="LATEXADDIN" val="\documentclass{article}&#10;\usepackage{amsmath}&#10;\pagestyle{empty}&#10;\begin{document}&#10;&#10;$y = X\beta + \epsilon, ~ \epsilon \sim N(0,\sigma^2 I)$&#10;&#10;\end{document}"/>
  <p:tag name="IGUANATEXSIZE" val="20"/>
  <p:tag name="IGUANATEXCURSOR" val="137"/>
  <p:tag name="TRANSPARENCY" val="True"/>
  <p:tag name="FILENAME" val=""/>
  <p:tag name="INPUTTYPE" val="0"/>
  <p:tag name="LATEXENGINEID" val="0"/>
  <p:tag name="TEMPFOLDER" val="C:\Users\junke\t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57.105"/>
  <p:tag name="LATEXADDIN" val="\documentclass{article}\pagestyle{empty}&#10;\begin{document}&#10;\[&#10; \hat e = y - \hat y = (I-H)y&#10;\]&#10;\end{document}&#10;"/>
  <p:tag name="IGUANATEXSIZE" val="20"/>
  <p:tag name="IGUANATEXCURSOR" val="90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8619</TotalTime>
  <Words>1464</Words>
  <Application>Microsoft Office PowerPoint</Application>
  <PresentationFormat>On-screen Show (4:3)</PresentationFormat>
  <Paragraphs>231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Garamond</vt:lpstr>
      <vt:lpstr>cmmi7</vt:lpstr>
      <vt:lpstr>cmsy7</vt:lpstr>
      <vt:lpstr>cmr7</vt:lpstr>
      <vt:lpstr>cmmi5</vt:lpstr>
      <vt:lpstr>Cambria Math</vt:lpstr>
      <vt:lpstr>cmmi10</vt:lpstr>
      <vt:lpstr>Wingdings</vt:lpstr>
      <vt:lpstr>Calibri</vt:lpstr>
      <vt:lpstr>cmr10</vt:lpstr>
      <vt:lpstr>cmsy10</vt:lpstr>
      <vt:lpstr>Symbol</vt:lpstr>
      <vt:lpstr>cmss10</vt:lpstr>
      <vt:lpstr>Courier New</vt:lpstr>
      <vt:lpstr>Arial</vt:lpstr>
      <vt:lpstr>cmex10</vt:lpstr>
      <vt:lpstr>Edge</vt:lpstr>
      <vt:lpstr>36-617: Applied Linear Models </vt:lpstr>
      <vt:lpstr>Announcements</vt:lpstr>
      <vt:lpstr>Outline</vt:lpstr>
      <vt:lpstr>Matrix Form of Multiple Regression Model </vt:lpstr>
      <vt:lpstr>Regression – ML/LS Estimates</vt:lpstr>
      <vt:lpstr>Distributional Properties:  </vt:lpstr>
      <vt:lpstr>Standard Error vs. Standard Deviation</vt:lpstr>
      <vt:lpstr>Regression – Example </vt:lpstr>
      <vt:lpstr>Regression – Example </vt:lpstr>
      <vt:lpstr>Hat Matrix H, &amp; Distribution of </vt:lpstr>
      <vt:lpstr>Casewise diagnostic plots</vt:lpstr>
      <vt:lpstr>Raw residual plot: </vt:lpstr>
      <vt:lpstr>Leverage       …     </vt:lpstr>
      <vt:lpstr>Normal Q-Q Plot of Stdized Resids ri</vt:lpstr>
      <vt:lpstr>Scale-Location Plot: </vt:lpstr>
      <vt:lpstr>Leverage       &amp; Cooks’ Distance </vt:lpstr>
      <vt:lpstr>Leverage plot: hii vs Di</vt:lpstr>
      <vt:lpstr>Some Leverage Examples</vt:lpstr>
      <vt:lpstr>Casewise Diagnostics and Patterns</vt:lpstr>
      <vt:lpstr>Confidence Interval for a fitted value y ̂^∗</vt:lpstr>
      <vt:lpstr>Prediction Interval for a new obs. y^∗</vt:lpstr>
      <vt:lpstr>Example…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390</cp:revision>
  <cp:lastPrinted>2018-09-17T10:22:11Z</cp:lastPrinted>
  <dcterms:created xsi:type="dcterms:W3CDTF">2010-08-21T13:04:59Z</dcterms:created>
  <dcterms:modified xsi:type="dcterms:W3CDTF">2022-08-31T00:50:45Z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