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394" r:id="rId3"/>
    <p:sldId id="257" r:id="rId4"/>
    <p:sldId id="258" r:id="rId5"/>
    <p:sldId id="264" r:id="rId6"/>
    <p:sldId id="259" r:id="rId7"/>
    <p:sldId id="396" r:id="rId8"/>
    <p:sldId id="270" r:id="rId9"/>
    <p:sldId id="395" r:id="rId10"/>
    <p:sldId id="266" r:id="rId11"/>
    <p:sldId id="397" r:id="rId12"/>
    <p:sldId id="265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1" r:id="rId25"/>
    <p:sldId id="263" r:id="rId26"/>
  </p:sldIdLst>
  <p:sldSz cx="9144000" cy="6858000" type="screen4x3"/>
  <p:notesSz cx="7315200" cy="96012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10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2148AB3-9AB8-3776-74FC-FF168DEC11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525D67E-2345-CBFC-3C3C-7EF1A95B87E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C9CAEE92-4C57-A36E-431C-33AFF7147BE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2EED4287-8C8F-3680-EBD4-AD79F76C926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0B5922-CC03-477B-B150-5A9623087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D60048B-18D7-58F1-A0E3-4333B5034B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E2772E3-1BBC-93E8-05F4-FECB1FC826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8F7D088-C353-AC77-DDCB-F28C733920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69970EC-5225-A9EF-A651-DBB7378D9A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02D386C4-6504-63C5-5789-400BFEC806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11D87767-44E7-B755-0F69-4B6ACF79C7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A6D91414-1B18-46E7-B9C5-35B85713B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7AB5FA0-7F77-5AFA-77A2-9A3831580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27E029-B5E3-41E9-BA00-12775A5D165B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8EFE74-2262-0CEC-6807-DE4839450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5761C43-9504-8460-794D-07BB35CE9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44DF78F-6EE0-7671-48D7-D4AE0DCDF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37443D-E78F-4B37-864C-434B8687C455}" type="slidenum">
              <a:rPr lang="en-US" altLang="en-US" sz="1300" smtClean="0"/>
              <a:pPr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BB768AE-B9F7-8576-2B32-00863FA428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ABDD2B4-6197-BBC9-6E7E-EC287851E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48B4CF6-DF0E-39DF-9306-FE469F1C2F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7D4840-73EF-4578-B02B-CA421267F297}" type="slidenum">
              <a:rPr lang="en-US" altLang="en-US" sz="1300" smtClean="0"/>
              <a:pPr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8F9A439-AF01-A5ED-4205-C49B2E922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4F472B2-1F4F-0B17-DFB7-778FE9438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33A4F63-AEC5-09DF-0FE8-02C1516120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75841C4E-AFEA-BB41-5ADD-3F55A2D44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F8584B1-6C82-8083-BEF6-FED834AE5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010D68-D994-4538-89C6-81CCC213A81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D01ED4E-462D-FA0B-554D-5B761D4C50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7AC296-3A7D-4CEA-BD85-E454FBD4E5E6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462C69F-6ACB-6332-B41E-840C94705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C3D1E2F-1E39-13F0-B23D-6C5A8EAC4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ADCD43E-1B5B-DC29-071F-64DADF2BF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F51936-217A-4446-BCF8-C7C6E33BFE73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988C006-0E56-8B8E-E09C-1B88E6CD8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379A554-0DA8-473F-C13B-5DDEFD3D3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C7C069A-211D-9331-7F70-A8A19DB6D1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C52DB3-C9B8-4392-AE28-7D4BE8A928A3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D250945-22F2-254E-70DC-2D033E9D78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2BACD23-12C2-9439-7788-E03F29F2A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66B139A-C2D3-C165-D75D-C8C121D7F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576ED5-D746-47D2-928B-30806F975EED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AB6936D-92D3-D063-BF59-953B26C8FD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6D68B7C-94E0-6F21-989D-3AA6FAE49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91414-1B18-46E7-B9C5-35B85713BAE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33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5D68F93-7595-4C45-34E4-7C7F5256E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1AA374-3677-422C-B2CB-18A0016F36B0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549739B-8320-4E75-B579-B578006D8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CFFDC79-6B22-CEF6-440B-6E0AD84AB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8A42E510-F34E-807C-9166-591E77608D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C0A984-03FA-4320-A433-ACB51C7E6D96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A2272F0-26F4-39C7-5246-F2060FD9E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A216A30-3676-8049-C90E-061259FD9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F34C649F-C957-9EF9-31E2-4B8F3D384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0A756B45-9D3B-465B-19C3-8ED3F5C74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66DAA-293B-2E04-4046-19A7F2245E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B8857E-22F8-EE7D-B898-633C2A2ADA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FE1CEF-AEF9-4835-B388-737A7A1AA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F0DF4A6-23E0-EB4E-6EC9-BE508AC6C63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62F25-F3D3-4F8A-A566-1E5259B7B96E}" type="datetime1">
              <a:rPr 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84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F79E9-0B0D-FCE8-6064-9C7ADBD0F0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37CF9-4A17-F26C-668A-ADC984EC69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963AB-C793-4A3D-92EA-3AC23864A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0EB4344-5270-2BE2-4555-1420409C1E7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067BE-6086-44B6-845E-652C2BEFAE6C}" type="datetime1">
              <a:rPr 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68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47B317-2631-0B04-541C-607086CFAC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6B024C-EBD9-9B05-B87C-FD9D41795E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99798-19CC-4026-8A53-2ED1F6972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912B498-AB01-F09B-4632-4BE328FBE81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BDEFF-8EA8-494B-B4DA-02E5BC374361}" type="datetime1">
              <a:rPr 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40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29BE66-B789-08B3-C410-46108841DC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BD5CA5-3F03-58CB-46C7-35B7299B8F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0680-37D4-4B48-A290-982B2728D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4FD5223-7F6A-0F55-4025-5BC67D361CA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760B1-9794-4793-B6FA-394B30FD4586}" type="datetime1">
              <a:rPr 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97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CCB1F8-AA1C-E719-5848-1F41DEF5E3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428093-C8FD-1B98-9528-FCFCBE29FF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C3053-390F-4874-B576-A7B706978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5C651AF-61C2-6D44-2F46-AC31A7C4795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3ADF2-CC72-437A-B9B3-55F3C6BFBB9A}" type="datetime1">
              <a:rPr 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13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7A3526-1657-0ECA-7C0B-109860212F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6C7E56-C765-088A-BE60-D4524CD8F3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CAFCC-B4E9-4816-A2D7-AD577CC6C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9658750-7287-89F6-F46A-EE54D2C2CAF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2ECA3-0049-4496-BA52-131EF9FED64B}" type="datetime1">
              <a:rPr 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43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D68A6B-118B-6FBA-8AF0-6149188EEE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53D5BF-739E-526B-1017-3959625BB1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5168E-943E-42D5-B69A-A9837AF6E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E442D3-770D-5239-2DFF-AAC4754C9C0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A01C5-6A28-45ED-8C55-9DAE8F2A60D0}" type="datetime1">
              <a:rPr 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48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AC5DCD-79E9-6541-3E4E-509C621C9C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2D4052-0A0F-537A-7CAC-E8C4CEA586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3865A-2C55-4A57-AAC3-E709E4AD2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5FEB4DB-2D9D-7270-B1E1-B0873AD2FA1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C06CF-5B42-473B-AD54-619176B25104}" type="datetime1">
              <a:rPr 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2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F78535-0BE7-640F-25CC-642F4060EF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FB8E5B0-47DB-DC86-6860-5FE8E46773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6E00F-821A-4FC4-83CC-FC4E33F81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4FAC10E-DF81-DB7D-BEFE-828E6717B1D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1DA0D-5581-4F11-8646-132E588D2C0A}" type="datetime1">
              <a:rPr 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43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1BE8C-473B-86E9-36E5-C599703170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94258-F403-678C-2616-033D5449B7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C7F6B-BBAC-4BE1-AE39-852DB12FD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DA1CF4-5815-75FA-8EFA-FA43988A221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9498C-E5C8-4A15-B076-516471EA24CD}" type="datetime1">
              <a:rPr 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85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CA0D8-BA1B-DF6F-9AA6-02CA9DD8C3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AB6CD-B395-B176-51C5-C91E596782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6BEB6-F591-4D8D-8EEF-F12822060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2F2C666-D9A7-7EE2-A6B0-ACB652F4C52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8D4E-BD6A-40AF-96B0-020D4777B833}" type="datetime1">
              <a:rPr 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6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E63021-7A60-8265-7480-E04B824CB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BD20D-8B66-1E6B-F784-8C547E491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EF680E6A-BDB6-20B7-CF08-110C7DD1FE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00E286A-7840-3D92-BE18-CEE78BDDEF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A0983ADB-E191-4792-805D-54168DC4F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FA9CF3C1-B45C-F82A-B54C-A899D59B3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74257C79-0A49-52D7-82FF-4003A4DBB8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55B599B0-5C97-5ED4-CD3A-2FAC697FDE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8DBFD65F-4D39-4B54-BA7D-157E156C875D}" type="datetime1">
              <a:rPr lang="en-US"/>
              <a:pPr>
                <a:defRPr/>
              </a:pPr>
              <a:t>8/28/2022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openxmlformats.org/officeDocument/2006/relationships/tags" Target="../tags/tag9.xml"/><Relationship Id="rId10" Type="http://schemas.openxmlformats.org/officeDocument/2006/relationships/image" Target="../media/image9.png"/><Relationship Id="rId4" Type="http://schemas.openxmlformats.org/officeDocument/2006/relationships/tags" Target="../tags/tag8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2.xml"/><Relationship Id="rId7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6.xml"/><Relationship Id="rId7" Type="http://schemas.openxmlformats.org/officeDocument/2006/relationships/image" Target="../media/image20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4.png"/><Relationship Id="rId5" Type="http://schemas.openxmlformats.org/officeDocument/2006/relationships/tags" Target="../tags/tag21.xml"/><Relationship Id="rId10" Type="http://schemas.openxmlformats.org/officeDocument/2006/relationships/image" Target="../media/image23.png"/><Relationship Id="rId4" Type="http://schemas.openxmlformats.org/officeDocument/2006/relationships/tags" Target="../tags/tag20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5.xml"/><Relationship Id="rId7" Type="http://schemas.openxmlformats.org/officeDocument/2006/relationships/image" Target="../media/image2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27.xml"/><Relationship Id="rId10" Type="http://schemas.openxmlformats.org/officeDocument/2006/relationships/image" Target="../media/image30.png"/><Relationship Id="rId4" Type="http://schemas.openxmlformats.org/officeDocument/2006/relationships/tags" Target="../tags/tag26.xml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kbook-r.com/" TargetMode="External"/><Relationship Id="rId7" Type="http://schemas.openxmlformats.org/officeDocument/2006/relationships/hyperlink" Target="http://www.cs.cmu.edu/~10702/R2/Rintro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ieranhealy.org/publications/dataviz/" TargetMode="External"/><Relationship Id="rId5" Type="http://schemas.openxmlformats.org/officeDocument/2006/relationships/hyperlink" Target="https://www.datacamp.com/courses/free-introduction-to-r" TargetMode="External"/><Relationship Id="rId4" Type="http://schemas.openxmlformats.org/officeDocument/2006/relationships/hyperlink" Target="https://www.statmethods.net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@stat.cm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bpleroy@stat.cmu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tudio.com/" TargetMode="External"/><Relationship Id="rId2" Type="http://schemas.openxmlformats.org/officeDocument/2006/relationships/hyperlink" Target="https://cran.r-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c-stan.org/users/interfaces/rsta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A9490134-FE81-2C14-59FB-84D7E0D9A4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3DEBC-04EC-4D53-AAD3-4DA7EE8F1C2B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67470492-C314-C5C9-0ADB-4854173D4AFE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91CB24-3BEC-451A-976F-BE035E3661E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0271374B-2E29-9806-838E-15B0F78B92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0BF38736-BFDC-D378-766E-DC0FD8F3A7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Introduction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brian@stat.cmu.edu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CE50E847-DAFD-1959-8C61-4B95F5A05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FACAFE-77B6-46B4-AEB6-D7844BE46D4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59" name="Date Placeholder 5">
            <a:extLst>
              <a:ext uri="{FF2B5EF4-FFF2-40B4-BE49-F238E27FC236}">
                <a16:creationId xmlns:a16="http://schemas.microsoft.com/office/drawing/2014/main" id="{99394666-7F04-5EF7-31AF-833E0FCB1B2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D08AFF-E9F0-4C65-A8BE-41A2016A8D6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295E25AA-AB96-7DF8-2B5C-FF1F354B7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Syllabus Stuff – Work &amp; Rules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D94F1983-611C-572D-E994-87D8A0822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987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20%: 10-ish HW’s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Please feel free to work with each other on </a:t>
            </a:r>
            <a:r>
              <a:rPr lang="en-US" altLang="en-US" sz="2200" dirty="0" err="1"/>
              <a:t>hw</a:t>
            </a:r>
            <a:r>
              <a:rPr lang="en-US" altLang="en-US" sz="2200" dirty="0"/>
              <a:t>;</a:t>
            </a:r>
            <a:br>
              <a:rPr lang="en-US" altLang="en-US" sz="2200" dirty="0"/>
            </a:br>
            <a:r>
              <a:rPr lang="en-US" altLang="en-US" sz="2200" b="1" i="1" u="sng" dirty="0"/>
              <a:t>BUT you must list who you worked with.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10%: Monday Quizzes (on weekly reading/materials)</a:t>
            </a: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25%: Take-Home Midterm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25%: Final Report Project</a:t>
            </a: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10% Peer review of projects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10% Participation (Do I remember your name? What you did in class? In office hours? On Piazza?)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Credit where credit is due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Please list any </a:t>
            </a:r>
            <a:r>
              <a:rPr lang="en-US" altLang="en-US" sz="2200" i="1" u="sng" dirty="0"/>
              <a:t>person</a:t>
            </a:r>
            <a:r>
              <a:rPr lang="en-US" altLang="en-US" sz="2200" dirty="0"/>
              <a:t> or any </a:t>
            </a:r>
            <a:r>
              <a:rPr lang="en-US" altLang="en-US" sz="2200" i="1" u="sng" dirty="0"/>
              <a:t>source</a:t>
            </a:r>
            <a:r>
              <a:rPr lang="en-US" altLang="en-US" sz="2200" dirty="0"/>
              <a:t> you consulted in doing your work, in a list of references at the end of </a:t>
            </a:r>
            <a:r>
              <a:rPr lang="en-US" altLang="en-US" sz="2200" dirty="0" err="1"/>
              <a:t>hw</a:t>
            </a:r>
            <a:r>
              <a:rPr lang="en-US" altLang="en-US" sz="2200" dirty="0"/>
              <a:t>, project, take-home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All </a:t>
            </a:r>
            <a:r>
              <a:rPr lang="en-US" altLang="en-US" sz="2600" dirty="0" err="1"/>
              <a:t>hw</a:t>
            </a:r>
            <a:r>
              <a:rPr lang="en-US" altLang="en-US" sz="2600" dirty="0"/>
              <a:t> will be submitted via Canvas (</a:t>
            </a:r>
            <a:r>
              <a:rPr lang="en-US" altLang="en-US" sz="2600" dirty="0" err="1"/>
              <a:t>Gradescope</a:t>
            </a:r>
            <a:r>
              <a:rPr lang="en-US" altLang="en-US" sz="26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i="1" dirty="0"/>
              <a:t>Generally we will not accept late </a:t>
            </a:r>
            <a:r>
              <a:rPr lang="en-US" altLang="en-US" sz="2200" i="1" dirty="0" err="1"/>
              <a:t>hw</a:t>
            </a:r>
            <a:r>
              <a:rPr lang="en-US" altLang="en-US" sz="2200" i="1" dirty="0"/>
              <a:t> or late take-homes…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0ED0-376E-AEAA-EBBB-0FAF733E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HW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0CE76-5A1E-BDF5-CB02-9091F19AE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sz="2800" dirty="0"/>
              <a:t>The first HW assignment will be available on Canvas later today (due next week).</a:t>
            </a:r>
          </a:p>
          <a:p>
            <a:r>
              <a:rPr lang="en-US" sz="2800" dirty="0"/>
              <a:t>Reading:</a:t>
            </a:r>
          </a:p>
          <a:p>
            <a:pPr lvl="1"/>
            <a:r>
              <a:rPr lang="en-US" sz="2400" dirty="0"/>
              <a:t>You should already have read </a:t>
            </a:r>
            <a:r>
              <a:rPr lang="en-US" sz="2400" dirty="0" err="1"/>
              <a:t>Sheather</a:t>
            </a:r>
            <a:r>
              <a:rPr lang="en-US" sz="2400" dirty="0"/>
              <a:t> Ch’s 1-3</a:t>
            </a:r>
          </a:p>
          <a:p>
            <a:pPr lvl="1"/>
            <a:r>
              <a:rPr lang="en-US" sz="2400" dirty="0"/>
              <a:t>For this week read </a:t>
            </a:r>
            <a:r>
              <a:rPr lang="en-US" sz="2400" dirty="0" err="1"/>
              <a:t>Sheather</a:t>
            </a:r>
            <a:r>
              <a:rPr lang="en-US" sz="2400" dirty="0"/>
              <a:t> Ch 5</a:t>
            </a:r>
          </a:p>
          <a:p>
            <a:pPr lvl="2"/>
            <a:r>
              <a:rPr lang="en-US" sz="2000" dirty="0"/>
              <a:t>ISLR 3.1 &amp; 3.2, and G&amp;H CH 3 are good supplemental reading</a:t>
            </a:r>
          </a:p>
          <a:p>
            <a:pPr lvl="1"/>
            <a:r>
              <a:rPr lang="en-US" sz="2400" dirty="0"/>
              <a:t>For next week: </a:t>
            </a:r>
            <a:r>
              <a:rPr lang="en-US" sz="2400" dirty="0" err="1"/>
              <a:t>Sheather</a:t>
            </a:r>
            <a:r>
              <a:rPr lang="en-US" sz="2400" dirty="0"/>
              <a:t> 5.3, and ISLR 3.3.1 &amp; 3.3.2</a:t>
            </a:r>
          </a:p>
          <a:p>
            <a:r>
              <a:rPr lang="en-US" sz="2800" dirty="0"/>
              <a:t>Pdf’s for lecture notes etc. in the file area on Canvas</a:t>
            </a:r>
          </a:p>
          <a:p>
            <a:r>
              <a:rPr lang="en-US" sz="2800" dirty="0"/>
              <a:t>In general, you should do the reading before each week’s classes.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1CAA9-D2A5-653A-1627-B3CFDE460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880680-37D4-4B48-A290-982B2728D08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EA6E5-4857-B7BB-C02E-D10D38EFDB5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BC760B1-9794-4793-B6FA-394B30FD4586}" type="datetime1">
              <a:rPr lang="en-US" smtClean="0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7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E651C2B3-ECF7-889C-25AF-68F58C4FD5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FE41A7-09EF-4E2D-B202-AE899CDF7CC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7" name="Date Placeholder 5">
            <a:extLst>
              <a:ext uri="{FF2B5EF4-FFF2-40B4-BE49-F238E27FC236}">
                <a16:creationId xmlns:a16="http://schemas.microsoft.com/office/drawing/2014/main" id="{8A0720E2-DFB5-75FF-49F9-86B16A55C99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BA1789-4A9E-4CF7-A3A1-A8880286D95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6CD668D-6932-67D7-8E51-D73D42648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 – Level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D5FC6ADA-9FD2-FB5B-396B-206370B61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dirty="0"/>
              <a:t>Hopefully you have seen calculus-based prob &amp; stat, matrix algebra, and a little linear regression. </a:t>
            </a:r>
          </a:p>
          <a:p>
            <a:pPr lvl="1" eaLnBrk="1" hangingPunct="1"/>
            <a:r>
              <a:rPr lang="en-US" altLang="en-US" dirty="0"/>
              <a:t>We need to talk like statisticians!</a:t>
            </a:r>
          </a:p>
          <a:p>
            <a:pPr eaLnBrk="1" hangingPunct="1"/>
            <a:r>
              <a:rPr lang="en-US" altLang="en-US" dirty="0"/>
              <a:t>You have all different levels of experience with</a:t>
            </a:r>
          </a:p>
          <a:p>
            <a:pPr lvl="1" eaLnBrk="1" hangingPunct="1"/>
            <a:r>
              <a:rPr lang="en-US" altLang="en-US" dirty="0"/>
              <a:t>Applied regression and statistical modeling</a:t>
            </a:r>
          </a:p>
          <a:p>
            <a:pPr lvl="1" eaLnBrk="1" hangingPunct="1"/>
            <a:r>
              <a:rPr lang="en-US" altLang="en-US" dirty="0"/>
              <a:t>R</a:t>
            </a:r>
          </a:p>
          <a:p>
            <a:pPr lvl="1" eaLnBrk="1" hangingPunct="1"/>
            <a:r>
              <a:rPr lang="en-US" altLang="en-US" dirty="0"/>
              <a:t>Writing scientific reports</a:t>
            </a:r>
          </a:p>
          <a:p>
            <a:pPr eaLnBrk="1" hangingPunct="1"/>
            <a:r>
              <a:rPr lang="en-US" altLang="en-US" dirty="0"/>
              <a:t>Fill in the gaps</a:t>
            </a:r>
          </a:p>
          <a:p>
            <a:pPr lvl="1" eaLnBrk="1" hangingPunct="1"/>
            <a:r>
              <a:rPr lang="en-US" altLang="en-US" dirty="0"/>
              <a:t>Learn on your own (Google)! Help each other!</a:t>
            </a:r>
          </a:p>
          <a:p>
            <a:pPr lvl="1" eaLnBrk="1" hangingPunct="1"/>
            <a:r>
              <a:rPr lang="en-US" altLang="en-US" dirty="0"/>
              <a:t>Ask Lorenzo and me!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6A21F3D-CE28-7E29-7C7D-36C436C30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take a break and think about these two quotes…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61947B7-10AD-5441-6F68-A34E21782F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8788" y="2286000"/>
            <a:ext cx="8229600" cy="3505200"/>
          </a:xfrm>
        </p:spPr>
        <p:txBody>
          <a:bodyPr/>
          <a:lstStyle/>
          <a:p>
            <a:r>
              <a:rPr lang="en-US" altLang="en-US"/>
              <a:t>“[I]t makes sense to base inferences or conclusions only on valid models” </a:t>
            </a:r>
            <a:br>
              <a:rPr lang="en-US" altLang="en-US"/>
            </a:br>
            <a:r>
              <a:rPr lang="en-US" altLang="en-US"/>
              <a:t>– </a:t>
            </a:r>
            <a:r>
              <a:rPr lang="en-US" altLang="en-US" i="1"/>
              <a:t>S.J. Sheather (2007)</a:t>
            </a:r>
          </a:p>
          <a:p>
            <a:endParaRPr lang="en-US" altLang="en-US" i="1"/>
          </a:p>
          <a:p>
            <a:r>
              <a:rPr lang="en-US" altLang="en-US"/>
              <a:t>“All models are wrong but some are useful” </a:t>
            </a:r>
            <a:br>
              <a:rPr lang="en-US" altLang="en-US"/>
            </a:br>
            <a:r>
              <a:rPr lang="en-US" altLang="en-US"/>
              <a:t>– </a:t>
            </a:r>
            <a:r>
              <a:rPr lang="en-US" altLang="en-US" i="1"/>
              <a:t>G.E.P. Box (1978)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63B71A5-81DA-87DA-0195-243454EC0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A846D8-87D8-4849-B589-C10A2EEA35E4}" type="slidenum">
              <a:rPr lang="en-US" altLang="en-US" smtClean="0">
                <a:latin typeface="Garamond" panose="02020404030301010803" pitchFamily="18" charset="0"/>
              </a:rPr>
              <a:pPr/>
              <a:t>13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4581" name="Date Placeholder 4">
            <a:extLst>
              <a:ext uri="{FF2B5EF4-FFF2-40B4-BE49-F238E27FC236}">
                <a16:creationId xmlns:a16="http://schemas.microsoft.com/office/drawing/2014/main" id="{79354BE4-8988-2B2B-10F8-DB92E7D80C3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078B3C-C734-41DE-B7B1-711AADD29026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C2CF-C22A-48E2-8CCA-9DC355AA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– The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DEB63-8EB3-46F6-BA74-C6F5371A5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8033A-E8F4-4375-A283-296C1AEF5D3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8/29/2022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1FC0C31-C1AA-4500-BAAD-97ECC53EAB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354952"/>
                <a:ext cx="8229600" cy="4191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B5559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B5559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eaLnBrk="1" hangingPunct="1">
                  <a:buFont typeface="Wingdings" panose="05000000000000000000" pitchFamily="2" charset="2"/>
                  <a:buNone/>
                  <a:defRPr/>
                </a:pPr>
                <a:endParaRPr lang="en-US" altLang="en-US" kern="0" dirty="0"/>
              </a:p>
              <a:p>
                <a:pPr eaLnBrk="1" hangingPunct="1">
                  <a:defRPr/>
                </a:pPr>
                <a:r>
                  <a:rPr lang="en-US" altLang="en-US" kern="0" dirty="0"/>
                  <a:t>Let </a:t>
                </a:r>
                <a:r>
                  <a:rPr lang="en-US" altLang="en-US" i="1" kern="0" dirty="0"/>
                  <a:t>X</a:t>
                </a:r>
                <a:r>
                  <a:rPr lang="en-US" altLang="en-US" i="1" kern="0" baseline="-25000" dirty="0"/>
                  <a:t>i</a:t>
                </a:r>
                <a:r>
                  <a:rPr lang="en-US" altLang="en-US" i="1" kern="0" dirty="0"/>
                  <a:t> = (x</a:t>
                </a:r>
                <a:r>
                  <a:rPr lang="en-US" altLang="en-US" i="1" kern="0" baseline="-25000" dirty="0"/>
                  <a:t>i0</a:t>
                </a:r>
                <a:r>
                  <a:rPr lang="en-US" altLang="en-US" i="1" kern="0" dirty="0"/>
                  <a:t>, …, </a:t>
                </a:r>
                <a:r>
                  <a:rPr lang="en-US" altLang="en-US" i="1" kern="0" dirty="0" err="1"/>
                  <a:t>x</a:t>
                </a:r>
                <a:r>
                  <a:rPr lang="en-US" altLang="en-US" i="1" kern="0" baseline="-25000" dirty="0" err="1"/>
                  <a:t>ip</a:t>
                </a:r>
                <a:r>
                  <a:rPr lang="en-US" altLang="en-US" i="1" kern="0" dirty="0"/>
                  <a:t>) </a:t>
                </a:r>
                <a:r>
                  <a:rPr lang="en-US" altLang="en-US" kern="0" dirty="0"/>
                  <a:t>and 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kern="0" dirty="0"/>
                  <a:t>= (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kern="0" baseline="-25000" dirty="0">
                    <a:latin typeface="cmmi10" panose="020B0604020202020204" pitchFamily="34" charset="0"/>
                  </a:rPr>
                  <a:t>0</a:t>
                </a:r>
                <a:r>
                  <a:rPr lang="en-US" altLang="en-US" kern="0" dirty="0"/>
                  <a:t>, …, 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kern="0" baseline="-25000" dirty="0">
                    <a:latin typeface="cmmi10" panose="020B0604020202020204" pitchFamily="34" charset="0"/>
                  </a:rPr>
                  <a:t>p</a:t>
                </a:r>
                <a:r>
                  <a:rPr lang="en-US" altLang="en-US" kern="0" dirty="0"/>
                  <a:t>)</a:t>
                </a:r>
                <a:r>
                  <a:rPr lang="en-US" altLang="en-US" kern="0" baseline="30000" dirty="0"/>
                  <a:t>T</a:t>
                </a:r>
                <a:r>
                  <a:rPr lang="en-US" altLang="en-US" kern="0" dirty="0"/>
                  <a:t>; then</a:t>
                </a:r>
              </a:p>
              <a:p>
                <a:pPr eaLnBrk="1" hangingPunct="1">
                  <a:defRPr/>
                </a:pPr>
                <a:endParaRPr lang="en-US" altLang="en-US" kern="0" dirty="0"/>
              </a:p>
              <a:p>
                <a:pPr eaLnBrk="1" hangingPunct="1">
                  <a:defRPr/>
                </a:pPr>
                <a:endParaRPr lang="en-US" altLang="en-US" kern="0" dirty="0"/>
              </a:p>
              <a:p>
                <a:pPr eaLnBrk="1" hangingPunct="1">
                  <a:defRPr/>
                </a:pPr>
                <a:endParaRPr lang="en-US" altLang="en-US" kern="0" dirty="0"/>
              </a:p>
              <a:p>
                <a:pPr eaLnBrk="1" hangingPunct="1">
                  <a:defRPr/>
                </a:pPr>
                <a:r>
                  <a:rPr lang="en-US" altLang="en-US" kern="0" dirty="0"/>
                  <a:t>If we also stack </a:t>
                </a:r>
                <a:r>
                  <a:rPr lang="en-US" altLang="en-US" i="1" kern="0" dirty="0"/>
                  <a:t>Y = (y</a:t>
                </a:r>
                <a:r>
                  <a:rPr lang="en-US" altLang="en-US" i="1" kern="0" baseline="-25000" dirty="0"/>
                  <a:t>1</a:t>
                </a:r>
                <a:r>
                  <a:rPr lang="en-US" altLang="en-US" i="1" kern="0" dirty="0"/>
                  <a:t>, …,</a:t>
                </a:r>
                <a:r>
                  <a:rPr lang="en-US" altLang="en-US" i="1" kern="0" dirty="0" err="1"/>
                  <a:t>y</a:t>
                </a:r>
                <a:r>
                  <a:rPr lang="en-US" altLang="en-US" i="1" kern="0" baseline="-25000" dirty="0" err="1"/>
                  <a:t>n</a:t>
                </a:r>
                <a:r>
                  <a:rPr lang="en-US" altLang="en-US" i="1" kern="0" dirty="0"/>
                  <a:t>)</a:t>
                </a:r>
                <a:r>
                  <a:rPr lang="en-US" altLang="en-US" i="1" kern="0" baseline="30000" dirty="0"/>
                  <a:t>T</a:t>
                </a:r>
                <a:r>
                  <a:rPr lang="en-US" altLang="en-US" i="1" kern="0" dirty="0"/>
                  <a:t>, X = (X</a:t>
                </a:r>
                <a:r>
                  <a:rPr lang="en-US" altLang="en-US" i="1" kern="0" baseline="-25000" dirty="0"/>
                  <a:t>1</a:t>
                </a:r>
                <a:r>
                  <a:rPr lang="en-US" altLang="en-US" i="1" kern="0" baseline="15000" dirty="0"/>
                  <a:t>T</a:t>
                </a:r>
                <a:r>
                  <a:rPr lang="en-US" altLang="en-US" i="1" kern="0" dirty="0"/>
                  <a:t>, …, </a:t>
                </a:r>
                <a:r>
                  <a:rPr lang="en-US" altLang="en-US" i="1" kern="0" dirty="0" err="1"/>
                  <a:t>X</a:t>
                </a:r>
                <a:r>
                  <a:rPr lang="en-US" altLang="en-US" i="1" kern="0" baseline="-25000" dirty="0" err="1"/>
                  <a:t>n</a:t>
                </a:r>
                <a:r>
                  <a:rPr lang="en-US" altLang="en-US" i="1" kern="0" baseline="15000" dirty="0" err="1"/>
                  <a:t>T</a:t>
                </a:r>
                <a:r>
                  <a:rPr lang="en-US" altLang="en-US" i="1" kern="0" dirty="0"/>
                  <a:t>)</a:t>
                </a:r>
                <a:r>
                  <a:rPr lang="en-US" altLang="en-US" i="1" kern="0" baseline="30000" dirty="0"/>
                  <a:t>T</a:t>
                </a:r>
                <a:r>
                  <a:rPr lang="en-US" altLang="en-US" kern="0" dirty="0"/>
                  <a:t>, and 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kern="0" dirty="0"/>
                  <a:t>= (</a:t>
                </a:r>
                <a14:m>
                  <m:oMath xmlns:m="http://schemas.openxmlformats.org/officeDocument/2006/math">
                    <m:r>
                      <a:rPr lang="en-US" altLang="en-US" i="1" ker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kern="0" baseline="-25000" dirty="0">
                    <a:latin typeface="cmmi10" panose="020B0604020202020204" pitchFamily="34" charset="0"/>
                  </a:rPr>
                  <a:t>1</a:t>
                </a:r>
                <a:r>
                  <a:rPr lang="en-US" altLang="en-US" kern="0" dirty="0"/>
                  <a:t>, … </a:t>
                </a:r>
                <a14:m>
                  <m:oMath xmlns:m="http://schemas.openxmlformats.org/officeDocument/2006/math">
                    <m:r>
                      <a:rPr lang="en-US" altLang="en-US" i="1" ker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kern="0" baseline="-25000" dirty="0">
                    <a:latin typeface="cmmi10" panose="020B0604020202020204" pitchFamily="34" charset="0"/>
                  </a:rPr>
                  <a:t>n</a:t>
                </a:r>
                <a:r>
                  <a:rPr lang="en-US" altLang="en-US" kern="0" dirty="0"/>
                  <a:t>)</a:t>
                </a:r>
                <a:r>
                  <a:rPr lang="en-US" altLang="en-US" kern="0" baseline="30000" dirty="0"/>
                  <a:t>T</a:t>
                </a:r>
                <a:r>
                  <a:rPr lang="en-US" altLang="en-US" kern="0" dirty="0"/>
                  <a:t>, we can write</a:t>
                </a:r>
              </a:p>
              <a:p>
                <a:pPr eaLnBrk="1" hangingPunct="1">
                  <a:defRPr/>
                </a:pPr>
                <a:endParaRPr lang="en-US" altLang="en-US" kern="0" dirty="0"/>
              </a:p>
            </p:txBody>
          </p:sp>
        </mc:Choice>
        <mc:Fallback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1FC0C31-C1AA-4500-BAAD-97ECC53EA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54952"/>
                <a:ext cx="8229600" cy="4191000"/>
              </a:xfrm>
              <a:prstGeom prst="rect">
                <a:avLst/>
              </a:prstGeom>
              <a:blipFill>
                <a:blip r:embed="rId4"/>
                <a:stretch>
                  <a:fillRect l="-59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1">
            <a:extLst>
              <a:ext uri="{FF2B5EF4-FFF2-40B4-BE49-F238E27FC236}">
                <a16:creationId xmlns:a16="http://schemas.microsoft.com/office/drawing/2014/main" id="{D808D44F-A1B4-431B-BAB9-65F317B7D2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809102"/>
            <a:ext cx="68484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113FECCA-9B33-4E8F-A1AC-9F8A52368BF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57040"/>
            <a:ext cx="71453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291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CB83A-5BE3-4BA7-BF30-52AF1835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Linear Regression –The Model</a:t>
            </a:r>
          </a:p>
        </p:txBody>
      </p:sp>
      <p:pic>
        <p:nvPicPr>
          <p:cNvPr id="6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0EA4E36-D3A1-4DCB-9574-F17BB11BB56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348" y="1385048"/>
            <a:ext cx="7425304" cy="4530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51005-32FE-4F24-BCAB-03568839E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700B34FC-5C85-440D-ADAA-932E1E025615}" type="slidenum">
              <a:rPr lang="en-US" altLang="en-US" smtClean="0"/>
              <a:pPr>
                <a:spcAft>
                  <a:spcPts val="600"/>
                </a:spcAft>
                <a:defRPr/>
              </a:pPr>
              <a:t>15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AB667-98BC-49BD-8F71-C0275C39CCC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3638"/>
            <a:ext cx="21336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0ABBD4-084A-4039-A74D-F36F63C9D928}" type="datetime1">
              <a:rPr lang="en-US" smtClean="0"/>
              <a:pPr>
                <a:spcAft>
                  <a:spcPts val="600"/>
                </a:spcAft>
                <a:defRPr/>
              </a:pPr>
              <a:t>8/29/2022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39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F1FE-F466-4CB7-95B4-43341157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– The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1C5E-91E1-41A0-877D-BE5D090CD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F3F7E-C023-4906-962A-A50768E044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8/29/2022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7">
                <a:extLst>
                  <a:ext uri="{FF2B5EF4-FFF2-40B4-BE49-F238E27FC236}">
                    <a16:creationId xmlns:a16="http://schemas.microsoft.com/office/drawing/2014/main" id="{15D2EA74-4729-4C07-A781-B617B55DF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530725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/>
                  <a:t>In the model</a:t>
                </a:r>
              </a:p>
              <a:p>
                <a:pPr>
                  <a:defRPr/>
                </a:pPr>
                <a:endParaRPr lang="en-US" dirty="0"/>
              </a:p>
              <a:p>
                <a:pPr marL="0" indent="0">
                  <a:buFont typeface="Wingdings" panose="05000000000000000000" pitchFamily="2" charset="2"/>
                  <a:buNone/>
                  <a:defRPr/>
                </a:pPr>
                <a:r>
                  <a:rPr lang="en-US" dirty="0"/>
                  <a:t>    it is usual to assume </a:t>
                </a:r>
              </a:p>
              <a:p>
                <a:pPr>
                  <a:defRPr/>
                </a:pPr>
                <a:r>
                  <a:rPr lang="en-US" dirty="0"/>
                  <a:t>Recall</a:t>
                </a:r>
              </a:p>
              <a:p>
                <a:pPr lvl="1" eaLnBrk="1" hangingPunct="1">
                  <a:defRPr/>
                </a:pPr>
                <a:r>
                  <a:rPr lang="en-US" altLang="en-US" dirty="0"/>
                  <a:t>Y ~ N(0,1) </a:t>
                </a:r>
                <a:r>
                  <a:rPr lang="en-US" altLang="en-US" dirty="0" err="1"/>
                  <a:t>iff</a:t>
                </a:r>
                <a:endParaRPr lang="en-US" altLang="en-US" dirty="0"/>
              </a:p>
              <a:p>
                <a:pPr lvl="1" eaLnBrk="1" hangingPunct="1">
                  <a:defRPr/>
                </a:pPr>
                <a:endParaRPr lang="en-US" altLang="en-US" dirty="0"/>
              </a:p>
              <a:p>
                <a:pPr lvl="1" eaLnBrk="1" hangingPunct="1">
                  <a:defRPr/>
                </a:pPr>
                <a:r>
                  <a:rPr lang="en-US" altLang="en-US" dirty="0"/>
                  <a:t>Y ~ N(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en-US" baseline="30000" dirty="0">
                    <a:latin typeface="cmmi10" panose="020B0604020202020204" pitchFamily="34" charset="0"/>
                  </a:rPr>
                  <a:t>2</a:t>
                </a:r>
                <a:r>
                  <a:rPr lang="en-US" altLang="en-US" dirty="0"/>
                  <a:t>) </a:t>
                </a:r>
                <a:r>
                  <a:rPr lang="en-US" altLang="en-US" dirty="0" err="1"/>
                  <a:t>iff</a:t>
                </a:r>
                <a:r>
                  <a:rPr lang="en-US" altLang="en-US" dirty="0"/>
                  <a:t>  </a:t>
                </a:r>
              </a:p>
              <a:p>
                <a:pPr lvl="1"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7">
                <a:extLst>
                  <a:ext uri="{FF2B5EF4-FFF2-40B4-BE49-F238E27FC236}">
                    <a16:creationId xmlns:a16="http://schemas.microsoft.com/office/drawing/2014/main" id="{15D2EA74-4729-4C07-A781-B617B55DF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530725"/>
              </a:xfrm>
              <a:blipFill>
                <a:blip r:embed="rId7"/>
                <a:stretch>
                  <a:fillRect l="-593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8">
            <a:extLst>
              <a:ext uri="{FF2B5EF4-FFF2-40B4-BE49-F238E27FC236}">
                <a16:creationId xmlns:a16="http://schemas.microsoft.com/office/drawing/2014/main" id="{9F778FA4-6AC2-4705-ABC3-9653B1BBB04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706563"/>
            <a:ext cx="50228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23EE5D6-15C1-4071-A8EE-808E31B6E2C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32150"/>
            <a:ext cx="28416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8C665B6-D4E7-4F37-8185-76C36AFBBFB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4237038"/>
            <a:ext cx="249396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268CD04-ECE5-44DF-8CD1-4B3C6F14A6F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5222875"/>
            <a:ext cx="33432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E003ADCA-3EB9-493C-8AE4-193DE80521B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2263775"/>
            <a:ext cx="20081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46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A21F-6D73-4BF8-975F-B10195CC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Digression – Multivariate Normal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15DAF-13BF-4E13-B7A2-E45D9BF3EE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0F139-65DF-415B-A823-3559C7B7D57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8/29/2022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74ED14B2-953E-43BB-8A32-0B6EAA9EB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600200"/>
                <a:ext cx="8229600" cy="4530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B5559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B5559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en-US" kern="0" dirty="0"/>
                  <a:t>Y = (Y</a:t>
                </a:r>
                <a:r>
                  <a:rPr lang="en-US" altLang="en-US" kern="0" baseline="-25000" dirty="0"/>
                  <a:t>1</a:t>
                </a:r>
                <a:r>
                  <a:rPr lang="en-US" altLang="en-US" kern="0" dirty="0"/>
                  <a:t>, …, </a:t>
                </a:r>
                <a:r>
                  <a:rPr lang="en-US" altLang="en-US" kern="0" dirty="0" err="1"/>
                  <a:t>Y</a:t>
                </a:r>
                <a:r>
                  <a:rPr lang="en-US" altLang="en-US" kern="0" baseline="-25000" dirty="0" err="1"/>
                  <a:t>n</a:t>
                </a:r>
                <a:r>
                  <a:rPr lang="en-US" altLang="en-US" kern="0" dirty="0"/>
                  <a:t>)</a:t>
                </a:r>
                <a:r>
                  <a:rPr lang="en-US" altLang="en-US" kern="0" baseline="30000" dirty="0"/>
                  <a:t>T</a:t>
                </a:r>
                <a:r>
                  <a:rPr lang="en-US" altLang="en-US" kern="0" dirty="0"/>
                  <a:t> ~ N(0,I) </a:t>
                </a:r>
              </a:p>
              <a:p>
                <a:pPr eaLnBrk="1" hangingPunct="1">
                  <a:defRPr/>
                </a:pPr>
                <a:endParaRPr lang="en-US" altLang="en-US" kern="0" dirty="0"/>
              </a:p>
              <a:p>
                <a:pPr eaLnBrk="1" hangingPunct="1">
                  <a:defRPr/>
                </a:pPr>
                <a:endParaRPr lang="en-US" altLang="en-US" kern="0" dirty="0"/>
              </a:p>
              <a:p>
                <a:pPr eaLnBrk="1" hangingPunct="1">
                  <a:defRPr/>
                </a:pPr>
                <a:endParaRPr lang="en-US" altLang="en-US" kern="0" dirty="0"/>
              </a:p>
              <a:p>
                <a:pPr eaLnBrk="1" hangingPunct="1">
                  <a:defRPr/>
                </a:pPr>
                <a:endParaRPr lang="en-US" altLang="en-US" kern="0" dirty="0"/>
              </a:p>
              <a:p>
                <a:pPr eaLnBrk="1" hangingPunct="1">
                  <a:defRPr/>
                </a:pPr>
                <a:r>
                  <a:rPr lang="en-US" altLang="en-US" kern="0" dirty="0"/>
                  <a:t>Y ~ N(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en-US" kern="0" dirty="0"/>
                  <a:t>,</a:t>
                </a:r>
                <a:r>
                  <a:rPr lang="en-US" altLang="en-US" kern="0" dirty="0">
                    <a:latin typeface="Symbol" panose="05050102010706020507" pitchFamily="18" charset="2"/>
                    <a:sym typeface="Symbol" panose="05050102010706020507" pitchFamily="18" charset="2"/>
                  </a:rPr>
                  <a:t></a:t>
                </a:r>
                <a:r>
                  <a:rPr lang="en-US" altLang="en-US" kern="0" dirty="0"/>
                  <a:t>) </a:t>
                </a:r>
                <a:r>
                  <a:rPr lang="en-US" altLang="en-US" kern="0" dirty="0" err="1"/>
                  <a:t>iff</a:t>
                </a:r>
                <a:r>
                  <a:rPr lang="en-US" altLang="en-US" kern="0" dirty="0"/>
                  <a:t>  </a:t>
                </a:r>
                <a:endParaRPr lang="en-US" altLang="en-US" kern="0" dirty="0">
                  <a:latin typeface="cmmi10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74ED14B2-953E-43BB-8A32-0B6EAA9EB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0"/>
                <a:ext cx="8229600" cy="4530725"/>
              </a:xfrm>
              <a:prstGeom prst="rect">
                <a:avLst/>
              </a:prstGeom>
              <a:blipFill>
                <a:blip r:embed="rId5"/>
                <a:stretch>
                  <a:fillRect l="-593" t="-161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52E7AB4B-60FB-46F5-8C30-69D7B27A07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05400"/>
            <a:ext cx="4017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953D8C8-A966-4535-92A4-9DBAFA0C111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70500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6B51F09-5B4F-4B7E-9531-977641648B4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1081088"/>
            <a:ext cx="45624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02035B01-17BB-4EE7-86B0-F4A7AB3DC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5033963"/>
            <a:ext cx="24844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…and some ugly formula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for f(y</a:t>
            </a:r>
            <a:r>
              <a:rPr lang="en-US" altLang="en-US" sz="1800" baseline="-25000"/>
              <a:t>1</a:t>
            </a:r>
            <a:r>
              <a:rPr lang="en-US" altLang="en-US" sz="1800"/>
              <a:t>, …, y</a:t>
            </a:r>
            <a:r>
              <a:rPr lang="en-US" altLang="en-US" sz="1800" baseline="-25000"/>
              <a:t>n</a:t>
            </a:r>
            <a:r>
              <a:rPr lang="en-US" altLang="en-US" sz="1800"/>
              <a:t>)…</a:t>
            </a:r>
          </a:p>
        </p:txBody>
      </p:sp>
    </p:spTree>
    <p:extLst>
      <p:ext uri="{BB962C8B-B14F-4D97-AF65-F5344CB8AC3E}">
        <p14:creationId xmlns:p14="http://schemas.microsoft.com/office/powerpoint/2010/main" val="424167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0406-1B3C-4F51-BFE0-21C98683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Digression – Multivariate Normal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B57FF-BAEE-49C5-9D5E-2A8594FCCA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4B85E-4C35-458A-A826-88C3031FBF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8/29/2022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51A924EB-BA4F-4007-9CE3-89EEFD9B1A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295400"/>
                <a:ext cx="8229600" cy="60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B5559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B5559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en-US" kern="0" dirty="0"/>
                  <a:t>When Y ~ N(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en-US" kern="0" dirty="0"/>
                  <a:t>,</a:t>
                </a:r>
                <a:r>
                  <a:rPr lang="en-US" altLang="en-US" kern="0" dirty="0">
                    <a:latin typeface="Symbol" panose="05050102010706020507" pitchFamily="18" charset="2"/>
                    <a:sym typeface="Symbol" panose="05050102010706020507" pitchFamily="18" charset="2"/>
                  </a:rPr>
                  <a:t></a:t>
                </a:r>
                <a:r>
                  <a:rPr lang="en-US" altLang="en-US" kern="0" dirty="0"/>
                  <a:t>), then</a:t>
                </a:r>
              </a:p>
              <a:p>
                <a:pPr eaLnBrk="1" hangingPunct="1">
                  <a:defRPr/>
                </a:pPr>
                <a:endParaRPr lang="en-US" altLang="en-US" kern="0" dirty="0"/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altLang="en-US" kern="0" dirty="0"/>
              </a:p>
            </p:txBody>
          </p:sp>
        </mc:Choice>
        <mc:Fallback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51A924EB-BA4F-4007-9CE3-89EEFD9B1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95400"/>
                <a:ext cx="8229600" cy="609600"/>
              </a:xfrm>
              <a:prstGeom prst="rect">
                <a:avLst/>
              </a:prstGeom>
              <a:blipFill>
                <a:blip r:embed="rId3"/>
                <a:stretch>
                  <a:fillRect l="-593" t="-15000" b="-21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661768-C814-4D07-B2C0-9E60F0E58F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925638"/>
            <a:ext cx="8424829" cy="3636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879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965B8-A75C-49CB-B392-D89F0AEC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Regresssion</a:t>
            </a:r>
            <a:r>
              <a:rPr lang="en-US" dirty="0"/>
              <a:t> – ML/LS Estimates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0AA17-9A66-4144-BF61-77B61B06B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DEE88-EF48-4F45-A3A5-D3F57EFE6AA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8/29/2022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3683CCDB-26C4-4F09-B960-2AF7C11A4F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295400"/>
                <a:ext cx="8229600" cy="4530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B5559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B5559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en-US" kern="0" dirty="0"/>
                  <a:t>Y = X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kern="0" dirty="0"/>
                  <a:t> + </a:t>
                </a:r>
                <a14:m>
                  <m:oMath xmlns:m="http://schemas.openxmlformats.org/officeDocument/2006/math">
                    <m:r>
                      <a:rPr lang="en-US" altLang="en-US" i="1" ker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kern="0" dirty="0"/>
                  <a:t>, </a:t>
                </a:r>
                <a14:m>
                  <m:oMath xmlns:m="http://schemas.openxmlformats.org/officeDocument/2006/math">
                    <m:r>
                      <a:rPr lang="en-US" altLang="en-US" i="1" ker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kern="0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kern="0" dirty="0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altLang="en-US" kern="0" dirty="0"/>
                  <a:t>N(0,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en-US" kern="0" baseline="30000" dirty="0">
                    <a:latin typeface="cmmi10" panose="020B0604020202020204" pitchFamily="34" charset="0"/>
                  </a:rPr>
                  <a:t>2</a:t>
                </a:r>
                <a:r>
                  <a:rPr lang="en-US" altLang="en-US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kern="0" dirty="0"/>
                  <a:t>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altLang="en-US" kern="0" dirty="0"/>
                  <a:t>So Var(Y</a:t>
                </a:r>
                <a:r>
                  <a:rPr lang="en-US" altLang="en-US" kern="0" baseline="-25000" dirty="0"/>
                  <a:t>i</a:t>
                </a:r>
                <a:r>
                  <a:rPr lang="en-US" altLang="en-US" kern="0" dirty="0"/>
                  <a:t>) = E[(Y</a:t>
                </a:r>
                <a:r>
                  <a:rPr lang="en-US" altLang="en-US" kern="0" baseline="-25000" dirty="0"/>
                  <a:t>i</a:t>
                </a:r>
                <a:r>
                  <a:rPr lang="en-US" altLang="en-US" kern="0" dirty="0"/>
                  <a:t> – X</a:t>
                </a:r>
                <a:r>
                  <a:rPr lang="en-US" altLang="en-US" kern="0" baseline="-25000" dirty="0"/>
                  <a:t>i</a:t>
                </a:r>
                <a:r>
                  <a:rPr lang="en-US" altLang="en-US" b="0" kern="0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kern="0" dirty="0"/>
                  <a:t>)</a:t>
                </a:r>
                <a:r>
                  <a:rPr lang="en-US" altLang="en-US" kern="0" baseline="30000" dirty="0"/>
                  <a:t>2</a:t>
                </a:r>
                <a:r>
                  <a:rPr lang="en-US" altLang="en-US" kern="0" dirty="0"/>
                  <a:t>] = E[</a:t>
                </a:r>
                <a14:m>
                  <m:oMath xmlns:m="http://schemas.openxmlformats.org/officeDocument/2006/math">
                    <m:r>
                      <a:rPr lang="en-US" altLang="en-US" i="1" ker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kern="0" baseline="-25000" dirty="0">
                    <a:latin typeface="cmmi10" panose="020B0604020202020204" pitchFamily="34" charset="0"/>
                  </a:rPr>
                  <a:t>i</a:t>
                </a:r>
                <a:r>
                  <a:rPr lang="en-US" altLang="en-US" kern="0" baseline="30000" dirty="0">
                    <a:latin typeface="cmmi10" panose="020B0604020202020204" pitchFamily="34" charset="0"/>
                  </a:rPr>
                  <a:t>2</a:t>
                </a:r>
                <a:r>
                  <a:rPr lang="en-US" altLang="en-US" kern="0" dirty="0"/>
                  <a:t>] = Var(</a:t>
                </a:r>
                <a14:m>
                  <m:oMath xmlns:m="http://schemas.openxmlformats.org/officeDocument/2006/math">
                    <m:r>
                      <a:rPr lang="en-US" altLang="en-US" i="1" ker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kern="0" baseline="-25000" dirty="0">
                    <a:latin typeface="cmmi10" panose="020B0604020202020204" pitchFamily="34" charset="0"/>
                  </a:rPr>
                  <a:t>i</a:t>
                </a:r>
                <a:r>
                  <a:rPr lang="en-US" altLang="en-US" kern="0" dirty="0"/>
                  <a:t>) = </a:t>
                </a:r>
                <a14:m>
                  <m:oMath xmlns:m="http://schemas.openxmlformats.org/officeDocument/2006/math">
                    <m:r>
                      <a:rPr lang="en-US" altLang="en-US" i="1" ker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en-US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kern="0" baseline="30000" dirty="0">
                    <a:latin typeface="cmmi10" panose="020B0604020202020204" pitchFamily="34" charset="0"/>
                  </a:rPr>
                  <a:t>2</a:t>
                </a:r>
                <a:endParaRPr lang="en-US" altLang="en-US" kern="0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altLang="en-US" kern="0" dirty="0"/>
                  <a:t>Then we can estimate (MoM!):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altLang="en-US" kern="0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altLang="en-US" kern="0" dirty="0"/>
                  <a:t>Fitting the model is basically just finding values </a:t>
                </a:r>
                <a14:m>
                  <m:oMath xmlns:m="http://schemas.openxmlformats.org/officeDocument/2006/math">
                    <m:r>
                      <a:rPr lang="en-US" altLang="en-US" i="1" ker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kern="0" dirty="0"/>
                  <a:t> to minimize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en-US" b="0" i="1" kern="0" smtClean="0">
                        <a:latin typeface="Cambria Math" panose="02040503050406030204" pitchFamily="18" charset="0"/>
                      </a:rPr>
                      <m:t>𝑅𝑆𝑆</m:t>
                    </m:r>
                  </m:oMath>
                </a14:m>
                <a:r>
                  <a:rPr lang="en-US" altLang="en-US" kern="0" dirty="0"/>
                  <a:t>, i.e., minimize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altLang="en-US" kern="0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altLang="en-US" kern="0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altLang="en-US" kern="0" dirty="0"/>
                  <a:t>It turns out that 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  <a:defRPr/>
                </a:pPr>
                <a:endParaRPr lang="en-US" altLang="en-US" kern="0" dirty="0"/>
              </a:p>
            </p:txBody>
          </p:sp>
        </mc:Choice>
        <mc:Fallback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3683CCDB-26C4-4F09-B960-2AF7C11A4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95400"/>
                <a:ext cx="8229600" cy="4530725"/>
              </a:xfrm>
              <a:prstGeom prst="rect">
                <a:avLst/>
              </a:prstGeom>
              <a:blipFill>
                <a:blip r:embed="rId5"/>
                <a:stretch>
                  <a:fillRect l="-593" t="-1884" b="-686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5A2652ED-2EB7-4EDE-850E-73EC7AAFE5E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2784475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C1ACBD3-94E7-4AE6-B5B1-A41FFEE7F2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471294"/>
            <a:ext cx="77009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8ECC2149-1B7E-4C12-9240-B8CD072CC91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5386907"/>
            <a:ext cx="3368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7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F6E57CF-5263-BA04-702F-198EED3E3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Classes Will Be Recorded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3746B200-6C26-43B2-D0C6-4B0CFB553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4724400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I plan to record and share these classes with Zoom with you for later viewing/review.  </a:t>
            </a:r>
          </a:p>
          <a:p>
            <a:pPr lvl="1">
              <a:defRPr/>
            </a:pPr>
            <a:r>
              <a:rPr lang="en-US" altLang="en-US" sz="2000" dirty="0"/>
              <a:t>They will be available at cmu.canvas.edu</a:t>
            </a:r>
          </a:p>
          <a:p>
            <a:pPr lvl="1">
              <a:defRPr/>
            </a:pPr>
            <a:r>
              <a:rPr lang="en-US" altLang="en-US" sz="2000" dirty="0"/>
              <a:t>I’m sure the first few lectures will be pretty choppy, since I am just getting used to the tech in this classroom!</a:t>
            </a:r>
          </a:p>
          <a:p>
            <a:pPr lvl="1"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400" dirty="0"/>
              <a:t>Watching recorded lectures does not replace being in class.  </a:t>
            </a:r>
          </a:p>
          <a:p>
            <a:pPr lvl="1">
              <a:defRPr/>
            </a:pPr>
            <a:r>
              <a:rPr lang="en-US" altLang="en-US" sz="1800" dirty="0"/>
              <a:t>There is a “participation” component in your grade</a:t>
            </a:r>
          </a:p>
          <a:p>
            <a:pPr lvl="1">
              <a:defRPr/>
            </a:pPr>
            <a:r>
              <a:rPr lang="en-US" altLang="en-US" sz="1800" dirty="0"/>
              <a:t>If at any time you cannot be physically in class (travel problems, illness, etc.) I can give you a zoom link to join class remotely.</a:t>
            </a:r>
          </a:p>
          <a:p>
            <a:pPr>
              <a:defRPr/>
            </a:pPr>
            <a:endParaRPr lang="en-US" altLang="en-US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12E8E39-AE4C-500A-8563-8CC2BEE8C5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2276D6-5C25-4193-ADAA-0D0D57C260A4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8E61D579-9732-7B09-6499-79EF75F0621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6AA5A6-F2C3-4729-95BD-E47033648C3D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F448-27D3-4FCC-A61A-BAB932BA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– ML/LS Estimates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905F0-EBD5-431C-BA77-A792ADD9C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77104-4ED8-4BA9-9AA6-84E29979B3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8/29/2022</a:t>
            </a:fld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126FF5-4313-4EC7-AA68-DDF26C49C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6707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kern="0" dirty="0"/>
              <a:t> </a:t>
            </a:r>
            <a:endParaRPr lang="en-US" altLang="en-US" kern="0" dirty="0">
              <a:latin typeface="cmmi10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kern="0" dirty="0"/>
              <a:t> </a:t>
            </a:r>
          </a:p>
          <a:p>
            <a:pPr eaLnBrk="1" hangingPunct="1">
              <a:defRPr/>
            </a:pPr>
            <a:r>
              <a:rPr lang="en-US" altLang="en-US" kern="0" dirty="0"/>
              <a:t> </a:t>
            </a:r>
          </a:p>
          <a:p>
            <a:pPr eaLnBrk="1" hangingPunct="1">
              <a:defRPr/>
            </a:pPr>
            <a:r>
              <a:rPr lang="en-US" altLang="en-US" kern="0" dirty="0"/>
              <a:t> </a:t>
            </a:r>
          </a:p>
          <a:p>
            <a:pPr eaLnBrk="1" hangingPunct="1">
              <a:defRPr/>
            </a:pPr>
            <a:r>
              <a:rPr lang="en-US" altLang="en-US" kern="0" dirty="0"/>
              <a:t>The “residual SD” is the square root of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kern="0" dirty="0"/>
              <a:t> </a:t>
            </a:r>
          </a:p>
          <a:p>
            <a:pPr eaLnBrk="1" hangingPunct="1">
              <a:defRPr/>
            </a:pPr>
            <a:r>
              <a:rPr lang="en-US" altLang="en-US" kern="0" dirty="0"/>
              <a:t>With a little more matrix algebra, </a:t>
            </a:r>
          </a:p>
          <a:p>
            <a:pPr eaLnBrk="1" hangingPunct="1">
              <a:defRPr/>
            </a:pPr>
            <a:endParaRPr lang="en-US" altLang="en-US" kern="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09A8D03-D33C-4B34-BF1C-D60CB8162D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806469"/>
            <a:ext cx="29702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ED5CBF-AC18-47AF-8F55-76DA19B7DD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6" y="3874828"/>
            <a:ext cx="7755801" cy="43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64C98E-36D8-4600-B4D9-C453FC6384A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34" y="4995540"/>
            <a:ext cx="4650658" cy="112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 1">
            <a:extLst>
              <a:ext uri="{FF2B5EF4-FFF2-40B4-BE49-F238E27FC236}">
                <a16:creationId xmlns:a16="http://schemas.microsoft.com/office/drawing/2014/main" id="{7C983C55-2555-4A05-AD96-8249B82C57A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311294"/>
            <a:ext cx="50546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id="{E74ED77D-D0A4-402E-AB60-C9FCED26A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1012719"/>
            <a:ext cx="4594225" cy="70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56A18108-8069-4EDC-B04B-CE1A6B1F9CC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155594"/>
            <a:ext cx="42957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773E8C2-5226-441C-B2AA-599021B4BF13}"/>
              </a:ext>
            </a:extLst>
          </p:cNvPr>
          <p:cNvSpPr/>
          <p:nvPr/>
        </p:nvSpPr>
        <p:spPr>
          <a:xfrm>
            <a:off x="2062163" y="4132003"/>
            <a:ext cx="195262" cy="246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1B0605-AAD5-48CB-AB63-936FE0EDA64B}"/>
              </a:ext>
            </a:extLst>
          </p:cNvPr>
          <p:cNvSpPr/>
          <p:nvPr/>
        </p:nvSpPr>
        <p:spPr>
          <a:xfrm>
            <a:off x="5638800" y="4132003"/>
            <a:ext cx="195263" cy="246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A9C5E4-D0EA-4B24-8102-FFC1F881E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665403"/>
            <a:ext cx="1577975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Recall that k=p+1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BBA150-07D9-4E2F-8CC7-8778471A99C2}"/>
              </a:ext>
            </a:extLst>
          </p:cNvPr>
          <p:cNvCxnSpPr/>
          <p:nvPr/>
        </p:nvCxnSpPr>
        <p:spPr>
          <a:xfrm flipH="1" flipV="1">
            <a:off x="5867400" y="4378066"/>
            <a:ext cx="788988" cy="307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9A926C-D15C-42C2-80A4-44FB692209B0}"/>
              </a:ext>
            </a:extLst>
          </p:cNvPr>
          <p:cNvCxnSpPr>
            <a:cxnSpLocks/>
          </p:cNvCxnSpPr>
          <p:nvPr/>
        </p:nvCxnSpPr>
        <p:spPr>
          <a:xfrm flipH="1" flipV="1">
            <a:off x="2362200" y="4333616"/>
            <a:ext cx="4357688" cy="5349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72D801B-AD15-4FF9-91EE-DED0D0ACA6BB}"/>
              </a:ext>
            </a:extLst>
          </p:cNvPr>
          <p:cNvSpPr/>
          <p:nvPr/>
        </p:nvSpPr>
        <p:spPr>
          <a:xfrm>
            <a:off x="5496232" y="2295240"/>
            <a:ext cx="337831" cy="430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D2DF18-CFFB-43D3-8090-80561A07A93E}"/>
              </a:ext>
            </a:extLst>
          </p:cNvPr>
          <p:cNvCxnSpPr>
            <a:cxnSpLocks/>
          </p:cNvCxnSpPr>
          <p:nvPr/>
        </p:nvCxnSpPr>
        <p:spPr>
          <a:xfrm flipH="1">
            <a:off x="5930900" y="2080313"/>
            <a:ext cx="935037" cy="276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2CBC43E-3B18-4B81-BFDB-C207AC295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37" y="1940831"/>
            <a:ext cx="1124026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“Hat matrix”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9AB3815-BC54-4CA8-AC1C-56451A60D37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855612"/>
            <a:ext cx="3196414" cy="345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39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94FA3-1B8B-40FA-9E89-8EEB4E4C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–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B3B45-9740-409E-947A-2F0F2C2E5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Demographic factors and income…</a:t>
            </a:r>
          </a:p>
          <a:p>
            <a:pPr marL="0" indent="0">
              <a:buNone/>
            </a:pP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heights &lt;-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read.dta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heights.dta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str(heights)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':   2029 obs. of  9 variables: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earn   : num  NA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50000 60000 30000 NA 50000 NA 51000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height1: int  5 5 6 5 5 5 5 5 5 5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height2: num  6 4 2 6 4 5 3 8 3 4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sex    : int  2 1 1 2 2 2 2 2 2 2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race   : int  1 2 1 1 1 1 3 2 1 1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: int  2 2 2 2 2 2 2 2 2 2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ed     : num  12 12 16 16 16 17 16 18 17 15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num  53 50 45 32 61 33 99 36 51 64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height : num  66 64 74 66 64 65 63 68 63 64 ...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FEFDD-16CC-442B-8D65-3055425B9B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6B34C-FB4A-4CFE-97C6-DA3FBA525E8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8/29/2022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497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B33D-943C-4CFD-A869-6BD19E098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–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EAFCD-1DF8-4472-9B9B-2B02D79D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758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summary(lm(earn ~ height + ed, data=heights))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Estimate Std. Error t value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-106263.5     8564.7  -12.41   &lt;2e-16 ***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height         1376.7      126.7   10.87   &lt;2e-16 ***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ed             2590.8      197.7   13.11   &lt;2e-16 ***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17780 on 1376 degrees of freedom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(650 observations deleted due to missingness)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0.1915,    Adjusted R-squared:  0.1904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F-statistic:   163 on 2 and 1376 DF,  p-value: &lt; 2.2e-16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DCCC4-4ABA-4F44-81E3-8F59C2D5C9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EC886-2AA6-43FF-BE1E-1D2DFDCBBCD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8/29/2022</a:t>
            </a:fld>
            <a:endParaRPr lang="en-US" alt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C38C5FA-BB9C-4F33-AE08-204DCE60CC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" y="4201280"/>
            <a:ext cx="4247758" cy="11707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9C7625-DFBB-4597-ACB1-2EFD9D5FA47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97" y="430081"/>
            <a:ext cx="2330293" cy="45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BDC050F-8420-4B2C-8801-AA6981D39AF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72" y="1176586"/>
            <a:ext cx="3707843" cy="42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E41DD63-D950-4F27-A44A-74DED5CBCB5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11" y="4297025"/>
            <a:ext cx="4060827" cy="10364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4067AC1-2667-412E-8E34-B57E2183929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44" y="2269505"/>
            <a:ext cx="1974356" cy="4646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320743-A794-4B9A-848C-6894DBD85556}"/>
              </a:ext>
            </a:extLst>
          </p:cNvPr>
          <p:cNvCxnSpPr>
            <a:stCxn id="26" idx="1"/>
          </p:cNvCxnSpPr>
          <p:nvPr/>
        </p:nvCxnSpPr>
        <p:spPr>
          <a:xfrm flipH="1">
            <a:off x="2251422" y="658055"/>
            <a:ext cx="3352275" cy="11937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E856BE4-BEA0-4B3A-B0A3-845F09D12B38}"/>
              </a:ext>
            </a:extLst>
          </p:cNvPr>
          <p:cNvCxnSpPr>
            <a:cxnSpLocks/>
          </p:cNvCxnSpPr>
          <p:nvPr/>
        </p:nvCxnSpPr>
        <p:spPr>
          <a:xfrm flipH="1">
            <a:off x="3273404" y="1384503"/>
            <a:ext cx="1898304" cy="4673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9FA839-91EC-4275-B72A-78359CBC2FF9}"/>
              </a:ext>
            </a:extLst>
          </p:cNvPr>
          <p:cNvCxnSpPr>
            <a:cxnSpLocks/>
          </p:cNvCxnSpPr>
          <p:nvPr/>
        </p:nvCxnSpPr>
        <p:spPr>
          <a:xfrm flipH="1" flipV="1">
            <a:off x="4287691" y="2370383"/>
            <a:ext cx="1357954" cy="131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F8D7-8201-4BE4-9601-710A23D2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009A0-A5F6-469F-98D9-DCE756411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Continuing in R…</a:t>
            </a:r>
          </a:p>
          <a:p>
            <a:r>
              <a:rPr lang="en-US" dirty="0" err="1"/>
              <a:t>heights.r</a:t>
            </a:r>
            <a:r>
              <a:rPr lang="en-US" dirty="0"/>
              <a:t> in the week01 folder under “Files” on Canvas…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90CC6-EDCF-4ABF-A728-A3D3FA5E9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4DB60-81DB-4938-8F9D-9BD791EB0B0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8/29/2022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847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37F18DDF-FB58-002A-C684-F819FF94BE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8D1D95-E985-4C6C-ADCB-CC7DA5FBAA05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3" name="Date Placeholder 5">
            <a:extLst>
              <a:ext uri="{FF2B5EF4-FFF2-40B4-BE49-F238E27FC236}">
                <a16:creationId xmlns:a16="http://schemas.microsoft.com/office/drawing/2014/main" id="{03DDB198-5FDF-6D67-8FA2-B08D4B29F4F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7DEF3E-A62F-4234-9EC1-5DDCADEA808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268978AB-A222-FF16-6B66-2B56DFDEE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R!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6DB506A9-FAFD-BB0F-9319-97468A560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Some people learning R for the first time; others have done extensive data analysis projects in R.</a:t>
            </a:r>
          </a:p>
          <a:p>
            <a:pPr eaLnBrk="1" hangingPunct="1"/>
            <a:r>
              <a:rPr lang="en-US" altLang="en-US" sz="2800" dirty="0"/>
              <a:t>Some references on R:</a:t>
            </a:r>
          </a:p>
          <a:p>
            <a:pPr lvl="1" eaLnBrk="1" hangingPunct="1"/>
            <a:r>
              <a:rPr lang="en-US" altLang="en-US" sz="1800" dirty="0">
                <a:hlinkClick r:id="rId3"/>
              </a:rPr>
              <a:t>http://www.cookbook-r.com</a:t>
            </a:r>
            <a:r>
              <a:rPr lang="en-US" altLang="en-US" sz="1800" dirty="0"/>
              <a:t> </a:t>
            </a:r>
          </a:p>
          <a:p>
            <a:pPr lvl="1" eaLnBrk="1" hangingPunct="1"/>
            <a:r>
              <a:rPr lang="en-US" altLang="en-US" sz="1800" dirty="0"/>
              <a:t>Quick-R: </a:t>
            </a:r>
            <a:r>
              <a:rPr lang="en-US" altLang="en-US" sz="1800" dirty="0">
                <a:hlinkClick r:id="rId4"/>
              </a:rPr>
              <a:t>https://www.statmethods.net/</a:t>
            </a:r>
            <a:r>
              <a:rPr lang="en-US" altLang="en-US" sz="1800" dirty="0"/>
              <a:t> </a:t>
            </a:r>
          </a:p>
          <a:p>
            <a:pPr lvl="1" eaLnBrk="1" hangingPunct="1"/>
            <a:r>
              <a:rPr lang="en-US" altLang="en-US" sz="1800" dirty="0"/>
              <a:t>Online course: </a:t>
            </a:r>
            <a:r>
              <a:rPr lang="en-US" altLang="en-US" sz="1800" dirty="0">
                <a:hlinkClick r:id="rId5"/>
              </a:rPr>
              <a:t>https://www.datacamp.com/courses/free-introduction-to-r</a:t>
            </a:r>
            <a:endParaRPr lang="en-US" altLang="en-US" sz="1800" dirty="0"/>
          </a:p>
          <a:p>
            <a:pPr lvl="1" eaLnBrk="1" hangingPunct="1"/>
            <a:r>
              <a:rPr lang="en-US" altLang="en-US" sz="1800" b="1" dirty="0"/>
              <a:t>Lately I really like </a:t>
            </a:r>
            <a:r>
              <a:rPr lang="en-US" altLang="en-US" sz="1600" b="1" dirty="0">
                <a:hlinkClick r:id="rId6"/>
              </a:rPr>
              <a:t>https://kieranhealy.org/publications/dataviz/</a:t>
            </a:r>
            <a:endParaRPr lang="en-US" altLang="en-US" sz="2400" b="1" dirty="0"/>
          </a:p>
          <a:p>
            <a:pPr eaLnBrk="1" hangingPunct="1"/>
            <a:r>
              <a:rPr lang="en-US" altLang="en-US" sz="2800" dirty="0"/>
              <a:t>If you have not used R before…</a:t>
            </a:r>
          </a:p>
          <a:p>
            <a:pPr lvl="1" eaLnBrk="1" hangingPunct="1"/>
            <a:r>
              <a:rPr lang="en-US" altLang="en-US" sz="2400" dirty="0">
                <a:hlinkClick r:id="rId7"/>
              </a:rPr>
              <a:t>http://www.cs.cmu.edu/~10702/R2/Rintro.pdf</a:t>
            </a:r>
            <a:r>
              <a:rPr lang="en-US" altLang="en-US" sz="2400" dirty="0"/>
              <a:t> provides a good start</a:t>
            </a:r>
          </a:p>
          <a:p>
            <a:pPr lvl="2"/>
            <a:r>
              <a:rPr lang="en-US" altLang="en-US" sz="1600" dirty="0"/>
              <a:t>If you are new to R, type into R all the commands and examples in rintro.pdf</a:t>
            </a:r>
          </a:p>
          <a:p>
            <a:pPr lvl="2"/>
            <a:r>
              <a:rPr lang="en-US" altLang="en-US" sz="1600" dirty="0"/>
              <a:t>If you have worked with R before, read through rintro.pdf and try to predict what would happen with each command.  If you are not sure, type in that command/example. </a:t>
            </a:r>
            <a:endParaRPr lang="en-US" altLang="en-US" sz="2000" dirty="0"/>
          </a:p>
          <a:p>
            <a:pPr lvl="2" eaLnBrk="1" hangingPunct="1"/>
            <a:endParaRPr lang="en-US" alt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2948FD8E-4347-F7A7-1253-A392F9111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3A49BF-31F6-4E0F-BA10-FAB2AE70BED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3795" name="Date Placeholder 5">
            <a:extLst>
              <a:ext uri="{FF2B5EF4-FFF2-40B4-BE49-F238E27FC236}">
                <a16:creationId xmlns:a16="http://schemas.microsoft.com/office/drawing/2014/main" id="{870C148D-673D-FD3F-8F59-6280DC06F91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E27983-A2AE-40D8-B66D-6D85F232E56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9DA08D14-7597-5D02-9DBC-1855069B9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FD1304CA-5FE6-BD82-BEF6-369C0FB4F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763000" cy="453072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Introduction</a:t>
            </a:r>
          </a:p>
          <a:p>
            <a:pPr eaLnBrk="1" hangingPunct="1"/>
            <a:r>
              <a:rPr lang="en-US" altLang="en-US" sz="2800" dirty="0"/>
              <a:t>Course Schedule &amp; Syllabus Stuff</a:t>
            </a:r>
          </a:p>
          <a:p>
            <a:pPr eaLnBrk="1" hangingPunct="1"/>
            <a:r>
              <a:rPr lang="en-US" altLang="en-US" sz="2800" dirty="0"/>
              <a:t>Valid vs Useful</a:t>
            </a:r>
          </a:p>
          <a:p>
            <a:pPr eaLnBrk="1" hangingPunct="1"/>
            <a:r>
              <a:rPr lang="en-US" altLang="en-US" sz="2800" dirty="0"/>
              <a:t>Quick Review of Univariate Regression</a:t>
            </a:r>
          </a:p>
          <a:p>
            <a:pPr eaLnBrk="1" hangingPunct="1"/>
            <a:r>
              <a:rPr lang="en-US" altLang="en-US" sz="2800" dirty="0"/>
              <a:t>R!</a:t>
            </a:r>
          </a:p>
          <a:p>
            <a:pPr eaLnBrk="1" hangingPunct="1"/>
            <a:r>
              <a:rPr lang="en-US" altLang="en-US" sz="2800" dirty="0"/>
              <a:t>Reading:</a:t>
            </a:r>
          </a:p>
          <a:p>
            <a:pPr lvl="1" eaLnBrk="1" hangingPunct="1"/>
            <a:r>
              <a:rPr lang="en-US" altLang="en-US" sz="2400" dirty="0"/>
              <a:t>Read/skim Ch’s 1-3 of </a:t>
            </a:r>
            <a:r>
              <a:rPr lang="en-US" altLang="en-US" sz="2400" dirty="0" err="1"/>
              <a:t>Sheather</a:t>
            </a:r>
            <a:r>
              <a:rPr lang="en-US" altLang="en-US" sz="2400" dirty="0"/>
              <a:t>	</a:t>
            </a:r>
          </a:p>
          <a:p>
            <a:pPr lvl="1" eaLnBrk="1" hangingPunct="1"/>
            <a:r>
              <a:rPr lang="en-US" altLang="en-US" sz="2400" dirty="0"/>
              <a:t>Look at Ch 5 of </a:t>
            </a:r>
            <a:r>
              <a:rPr lang="en-US" altLang="en-US" sz="2400" dirty="0" err="1"/>
              <a:t>Sheather</a:t>
            </a:r>
            <a:r>
              <a:rPr lang="en-US" altLang="en-US" sz="2400" dirty="0"/>
              <a:t> more closely</a:t>
            </a:r>
          </a:p>
          <a:p>
            <a:pPr lvl="1" eaLnBrk="1" hangingPunct="1"/>
            <a:r>
              <a:rPr lang="en-US" altLang="en-US" sz="2400" dirty="0"/>
              <a:t>Supplemental: </a:t>
            </a:r>
          </a:p>
          <a:p>
            <a:pPr lvl="2" eaLnBrk="1" hangingPunct="1"/>
            <a:r>
              <a:rPr lang="en-US" altLang="en-US" sz="2000" dirty="0"/>
              <a:t>G&amp;H CH 3</a:t>
            </a:r>
          </a:p>
          <a:p>
            <a:pPr lvl="2" eaLnBrk="1" hangingPunct="1"/>
            <a:r>
              <a:rPr lang="en-US" altLang="en-US" sz="2000" dirty="0"/>
              <a:t>ISLR 3.1,3.2, 3.3.1,3.3.2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6808DCA2-24A5-6A37-116A-C0E9A0A7BE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497DAC-16F6-4DF0-8A5A-C2500C820BB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9219" name="Date Placeholder 5">
            <a:extLst>
              <a:ext uri="{FF2B5EF4-FFF2-40B4-BE49-F238E27FC236}">
                <a16:creationId xmlns:a16="http://schemas.microsoft.com/office/drawing/2014/main" id="{A37F0D0B-40BF-BD85-A6E4-BDEE763971B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45A722-4BFA-4C24-9B89-F8237D905B4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B0E70601-5710-8831-78F8-F37CA2BF6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C9CE76E-689D-E4CE-DD6D-7C622401F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Introduction</a:t>
            </a:r>
          </a:p>
          <a:p>
            <a:pPr eaLnBrk="1" hangingPunct="1"/>
            <a:r>
              <a:rPr lang="en-US" altLang="en-US" sz="2800" dirty="0"/>
              <a:t>Course Schedule &amp; Syllabus Stuff</a:t>
            </a:r>
          </a:p>
          <a:p>
            <a:pPr eaLnBrk="1" hangingPunct="1"/>
            <a:r>
              <a:rPr lang="en-US" altLang="en-US" sz="2800" dirty="0"/>
              <a:t>Valid vs Useful</a:t>
            </a:r>
          </a:p>
          <a:p>
            <a:pPr eaLnBrk="1" hangingPunct="1"/>
            <a:r>
              <a:rPr lang="en-US" altLang="en-US" sz="2800" dirty="0"/>
              <a:t>Quick Review of Univariate Regression</a:t>
            </a:r>
          </a:p>
          <a:p>
            <a:pPr eaLnBrk="1" hangingPunct="1"/>
            <a:r>
              <a:rPr lang="en-US" altLang="en-US" sz="2800" dirty="0"/>
              <a:t>R!</a:t>
            </a:r>
          </a:p>
          <a:p>
            <a:pPr eaLnBrk="1" hangingPunct="1"/>
            <a:r>
              <a:rPr lang="en-US" altLang="en-US" sz="2800" dirty="0"/>
              <a:t>Reading:</a:t>
            </a:r>
          </a:p>
          <a:p>
            <a:pPr lvl="1" eaLnBrk="1" hangingPunct="1"/>
            <a:r>
              <a:rPr lang="en-US" altLang="en-US" sz="2400" dirty="0"/>
              <a:t>Read/skim Ch’s 1-3 of </a:t>
            </a:r>
            <a:r>
              <a:rPr lang="en-US" altLang="en-US" sz="2400" dirty="0" err="1"/>
              <a:t>Sheather</a:t>
            </a:r>
            <a:r>
              <a:rPr lang="en-US" altLang="en-US" sz="2400" dirty="0"/>
              <a:t>	</a:t>
            </a:r>
          </a:p>
          <a:p>
            <a:pPr lvl="1" eaLnBrk="1" hangingPunct="1"/>
            <a:r>
              <a:rPr lang="en-US" altLang="en-US" sz="2400" dirty="0"/>
              <a:t>Look at Ch 5 of </a:t>
            </a:r>
            <a:r>
              <a:rPr lang="en-US" altLang="en-US" sz="2400" dirty="0" err="1"/>
              <a:t>Sheather</a:t>
            </a:r>
            <a:r>
              <a:rPr lang="en-US" altLang="en-US" sz="2400" dirty="0"/>
              <a:t> more closely</a:t>
            </a:r>
          </a:p>
          <a:p>
            <a:pPr lvl="1" eaLnBrk="1" hangingPunct="1"/>
            <a:r>
              <a:rPr lang="en-US" altLang="en-US" sz="2400" dirty="0"/>
              <a:t>Supplemental: </a:t>
            </a:r>
          </a:p>
          <a:p>
            <a:pPr lvl="2" eaLnBrk="1" hangingPunct="1"/>
            <a:r>
              <a:rPr lang="en-US" altLang="en-US" sz="2000" dirty="0"/>
              <a:t>G&amp;H CH 3</a:t>
            </a:r>
          </a:p>
          <a:p>
            <a:pPr lvl="2" eaLnBrk="1" hangingPunct="1"/>
            <a:r>
              <a:rPr lang="en-US" altLang="en-US" sz="2000" dirty="0"/>
              <a:t>ISLR 3.1,3.2, 3.3.1,3.3.2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FA75E75-1EAD-0DFD-C66C-18A87186B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 – About Us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A787958-424B-0DBA-EBC4-37C7C46AE52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260475"/>
            <a:ext cx="4724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u="sng" dirty="0"/>
              <a:t>Instructor</a:t>
            </a:r>
            <a:br>
              <a:rPr lang="en-US" altLang="en-US" dirty="0"/>
            </a:br>
            <a:r>
              <a:rPr lang="en-US" altLang="en-US" u="sng" dirty="0"/>
              <a:t>Brian Junker</a:t>
            </a:r>
            <a:br>
              <a:rPr lang="en-US" altLang="en-US" dirty="0"/>
            </a:br>
            <a:r>
              <a:rPr lang="en-US" altLang="en-US" dirty="0">
                <a:hlinkClick r:id="rId3"/>
              </a:rPr>
              <a:t>brian@stat.cmu.edu</a:t>
            </a:r>
            <a:br>
              <a:rPr lang="en-US" altLang="en-US" dirty="0"/>
            </a:b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u="sng" dirty="0"/>
              <a:t>TA</a:t>
            </a:r>
            <a:br>
              <a:rPr lang="en-US" altLang="en-US" u="sng" dirty="0"/>
            </a:br>
            <a:r>
              <a:rPr lang="en-US" altLang="en-US" u="sng" dirty="0"/>
              <a:t>Lorenzo Tomaselli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>
                <a:hlinkClick r:id="rId4"/>
              </a:rPr>
              <a:t>ltomasel@stat.cmu.edu</a:t>
            </a: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/>
              <a:t> </a:t>
            </a:r>
            <a:endParaRPr lang="en-US" altLang="en-US" u="sng" dirty="0"/>
          </a:p>
        </p:txBody>
      </p:sp>
      <p:sp>
        <p:nvSpPr>
          <p:cNvPr id="11268" name="Content Placeholder 1">
            <a:extLst>
              <a:ext uri="{FF2B5EF4-FFF2-40B4-BE49-F238E27FC236}">
                <a16:creationId xmlns:a16="http://schemas.microsoft.com/office/drawing/2014/main" id="{E72CE857-5B05-F358-4FF6-30082DADB14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800600" y="1260475"/>
            <a:ext cx="3886200" cy="4530725"/>
          </a:xfrm>
        </p:spPr>
        <p:txBody>
          <a:bodyPr/>
          <a:lstStyle/>
          <a:p>
            <a:r>
              <a:rPr lang="en-US" altLang="en-US" dirty="0"/>
              <a:t>Office hours:</a:t>
            </a:r>
          </a:p>
          <a:p>
            <a:pPr lvl="1"/>
            <a:r>
              <a:rPr lang="en-US" altLang="en-US" b="1" dirty="0"/>
              <a:t>MW Noon-1pm</a:t>
            </a:r>
          </a:p>
          <a:p>
            <a:pPr lvl="1"/>
            <a:r>
              <a:rPr lang="en-US" altLang="en-US" b="1" dirty="0"/>
              <a:t>132E Baker Hall</a:t>
            </a:r>
          </a:p>
          <a:p>
            <a:pPr lvl="1"/>
            <a:r>
              <a:rPr lang="en-US" altLang="en-US" dirty="0"/>
              <a:t>…or by appt</a:t>
            </a:r>
            <a:br>
              <a:rPr lang="en-US" altLang="en-US" dirty="0"/>
            </a:br>
            <a:r>
              <a:rPr lang="en-US" altLang="en-US" dirty="0"/>
              <a:t>(in person or Zoom)</a:t>
            </a:r>
          </a:p>
          <a:p>
            <a:r>
              <a:rPr lang="en-US" altLang="en-US" dirty="0"/>
              <a:t>Office hours:</a:t>
            </a:r>
          </a:p>
          <a:p>
            <a:pPr lvl="1"/>
            <a:r>
              <a:rPr lang="en-US" altLang="en-US" b="1" dirty="0"/>
              <a:t>TBA</a:t>
            </a:r>
          </a:p>
          <a:p>
            <a:pPr lvl="1"/>
            <a:r>
              <a:rPr lang="en-US" altLang="en-US" dirty="0"/>
              <a:t>…or by appt</a:t>
            </a:r>
          </a:p>
        </p:txBody>
      </p:sp>
      <p:sp>
        <p:nvSpPr>
          <p:cNvPr id="11269" name="Slide Number Placeholder 4">
            <a:extLst>
              <a:ext uri="{FF2B5EF4-FFF2-40B4-BE49-F238E27FC236}">
                <a16:creationId xmlns:a16="http://schemas.microsoft.com/office/drawing/2014/main" id="{71947B01-ACCA-A9E3-59E5-7A6C62455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305C2D-DCBA-4BBC-B8AB-82FF2B958024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1270" name="Date Placeholder 5">
            <a:extLst>
              <a:ext uri="{FF2B5EF4-FFF2-40B4-BE49-F238E27FC236}">
                <a16:creationId xmlns:a16="http://schemas.microsoft.com/office/drawing/2014/main" id="{814DA1C5-DE34-8F3B-0699-791524B21F4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155C77-432E-4AF3-92C2-4AC342F3DEA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>
            <a:extLst>
              <a:ext uri="{FF2B5EF4-FFF2-40B4-BE49-F238E27FC236}">
                <a16:creationId xmlns:a16="http://schemas.microsoft.com/office/drawing/2014/main" id="{01BDE9EF-B938-BB1D-5280-1F10334B24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6BBA58-B0D6-43BA-B977-A3484AEF9D7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3315" name="Date Placeholder 5">
            <a:extLst>
              <a:ext uri="{FF2B5EF4-FFF2-40B4-BE49-F238E27FC236}">
                <a16:creationId xmlns:a16="http://schemas.microsoft.com/office/drawing/2014/main" id="{9958692A-DA1B-46D4-FAAC-5BC98FECB33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2CAB41-5A0C-4F27-AF1D-3381E02978D9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A1F97121-5831-BDF8-3471-1791DB1D4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 – About The Course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F7B8762-B708-F739-49AB-B1C073F2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i="1" u="sng" dirty="0"/>
              <a:t>Technical material:</a:t>
            </a:r>
            <a:r>
              <a:rPr lang="en-US" dirty="0"/>
              <a:t>  The machinery of linear regression and its generalizations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u="sng" dirty="0"/>
              <a:t>Disposition: </a:t>
            </a:r>
            <a:r>
              <a:rPr lang="en-US" dirty="0"/>
              <a:t>When is a model adequate?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u="sng" dirty="0"/>
              <a:t>Translation: </a:t>
            </a:r>
            <a:r>
              <a:rPr lang="en-US" dirty="0"/>
              <a:t>ABA</a:t>
            </a:r>
            <a:r>
              <a:rPr lang="en-US" baseline="30000" dirty="0"/>
              <a:t>-1</a:t>
            </a:r>
            <a:r>
              <a:rPr lang="en-US" dirty="0"/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A: Translate from real world to quantitative question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B: Answer quantitative question using Statistics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</a:t>
            </a:r>
            <a:r>
              <a:rPr lang="en-US" baseline="30000" dirty="0"/>
              <a:t>-1</a:t>
            </a:r>
            <a:r>
              <a:rPr lang="en-US" dirty="0"/>
              <a:t>: Translate back to real word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    Lather, rinse, repeat…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u="sng" dirty="0"/>
              <a:t>Communication: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/>
              <a:t>IMRaD</a:t>
            </a:r>
            <a:r>
              <a:rPr lang="en-US" dirty="0"/>
              <a:t> -&gt; </a:t>
            </a:r>
            <a:r>
              <a:rPr lang="en-US" dirty="0" err="1"/>
              <a:t>IDMRaD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Clear sentences, paragraphs, sections.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marL="344487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76CC639C-45D0-5DDA-4BE6-DEA95BB64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8DFEDF-049D-4D16-90A8-F81B19E6F6C4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3" name="Date Placeholder 5">
            <a:extLst>
              <a:ext uri="{FF2B5EF4-FFF2-40B4-BE49-F238E27FC236}">
                <a16:creationId xmlns:a16="http://schemas.microsoft.com/office/drawing/2014/main" id="{981942ED-6997-4B66-9466-D1A61F11CED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4BB318-393B-415E-B502-A2E1FAD189A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8/28/2022</a:t>
            </a:fld>
            <a:endParaRPr lang="en-US" altLang="en-US" sz="1200" dirty="0">
              <a:latin typeface="Garamond" panose="02020404030301010803" pitchFamily="18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A3440864-FD4D-FDDB-D237-FF011CEBE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 – Course Materials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B122295A-90BA-E9DB-B125-7B93B7DEE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i="1" u="sng" dirty="0"/>
              <a:t>Technical material:</a:t>
            </a:r>
            <a:r>
              <a:rPr lang="en-US" altLang="en-US" sz="2400" dirty="0"/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Sheather</a:t>
            </a:r>
            <a:r>
              <a:rPr lang="en-US" altLang="en-US" sz="2000" dirty="0"/>
              <a:t> (2009).</a:t>
            </a:r>
            <a:r>
              <a:rPr lang="en-US" altLang="en-US" sz="2000" i="1" dirty="0"/>
              <a:t> A Modern Approach to Regression with R.</a:t>
            </a:r>
            <a:r>
              <a:rPr lang="en-US" altLang="en-US" sz="2000" dirty="0"/>
              <a:t> NY: Springer</a:t>
            </a:r>
            <a:r>
              <a:rPr lang="en-US" altLang="en-US" sz="1800" dirty="0"/>
              <a:t> *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James et al. (2013). </a:t>
            </a:r>
            <a:r>
              <a:rPr lang="en-US" altLang="en-US" sz="2000" i="1" dirty="0"/>
              <a:t>Introduction to Statistical Learning with R.</a:t>
            </a:r>
            <a:r>
              <a:rPr lang="en-US" altLang="en-US" sz="2000" dirty="0"/>
              <a:t> NY: Springer 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u="sng" dirty="0"/>
              <a:t>Supplementary texts: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000" dirty="0"/>
              <a:t>Gelman, A. &amp; Hill, J. (2007). </a:t>
            </a:r>
            <a:r>
              <a:rPr lang="en-US" altLang="en-US" sz="2000" i="1" dirty="0"/>
              <a:t>Data Analysis Using Regression and Multilevel/Hierarchical Models. </a:t>
            </a:r>
            <a:r>
              <a:rPr lang="en-US" altLang="en-US" sz="2000" dirty="0"/>
              <a:t>NY: Cambridge Univ Press.</a:t>
            </a:r>
          </a:p>
          <a:p>
            <a:pPr lvl="1"/>
            <a:r>
              <a:rPr lang="en-US" altLang="en-US" sz="2000" dirty="0"/>
              <a:t>Lynch, S. M. (2007). </a:t>
            </a:r>
            <a:r>
              <a:rPr lang="en-US" altLang="en-US" sz="2000" i="1" dirty="0"/>
              <a:t>Introduction to applied Bayesian statistics and estimation for social scientists. </a:t>
            </a:r>
            <a:r>
              <a:rPr lang="en-US" altLang="en-US" sz="2000" dirty="0"/>
              <a:t>NY: Springer 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u="sng" dirty="0"/>
              <a:t>Software: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R, </a:t>
            </a:r>
            <a:r>
              <a:rPr lang="en-US" altLang="en-US" sz="2000" dirty="0" err="1"/>
              <a:t>Rstudio</a:t>
            </a:r>
            <a:r>
              <a:rPr lang="en-US" altLang="en-US" sz="2000" dirty="0"/>
              <a:t>, Stan (more on the next slide)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LaTeX (If you are new to </a:t>
            </a:r>
            <a:r>
              <a:rPr lang="en-US" altLang="en-US" sz="2000" dirty="0" err="1"/>
              <a:t>TeX</a:t>
            </a:r>
            <a:r>
              <a:rPr lang="en-US" altLang="en-US" sz="2000" dirty="0"/>
              <a:t>/LaTeX, try overleaf.com–free to CMU)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u="sng" dirty="0"/>
              <a:t>Help:</a:t>
            </a:r>
            <a:r>
              <a:rPr lang="en-US" altLang="en-US" sz="2000" i="1" dirty="0"/>
              <a:t> I will post some links, but get used to googling!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CA9EB-F6C0-FFAA-761B-9AEEE6CA4B00}"/>
              </a:ext>
            </a:extLst>
          </p:cNvPr>
          <p:cNvSpPr txBox="1"/>
          <p:nvPr/>
        </p:nvSpPr>
        <p:spPr>
          <a:xfrm>
            <a:off x="2362200" y="6243638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Available for free from link.springer.com if you connect </a:t>
            </a:r>
          </a:p>
          <a:p>
            <a:r>
              <a:rPr lang="en-US" sz="1200" dirty="0"/>
              <a:t>  from campus or using CMU’s VPN service.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57D33-7E53-8BA6-D799-60D6404A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8D09-BE1E-DE79-9B1B-D36824C9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r>
              <a:rPr lang="en-US" sz="2800" dirty="0"/>
              <a:t>We’ll mostly be working in R, RStudio and extensions of R (primarily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stan</a:t>
            </a:r>
            <a:r>
              <a:rPr lang="en-US" sz="2800" dirty="0"/>
              <a:t>).</a:t>
            </a:r>
          </a:p>
          <a:p>
            <a:pPr lvl="1"/>
            <a:r>
              <a:rPr lang="en-US" sz="2400" dirty="0"/>
              <a:t>R:             </a:t>
            </a:r>
            <a:r>
              <a:rPr lang="en-US" sz="2400" dirty="0">
                <a:hlinkClick r:id="rId2"/>
              </a:rPr>
              <a:t>https://cran.r-project.org/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RStudio:  </a:t>
            </a:r>
            <a:r>
              <a:rPr lang="en-US" sz="2400" dirty="0">
                <a:hlinkClick r:id="rId3"/>
              </a:rPr>
              <a:t>https://www.rstudio.com/</a:t>
            </a:r>
            <a:r>
              <a:rPr lang="en-US" sz="2400" dirty="0"/>
              <a:t> </a:t>
            </a:r>
          </a:p>
          <a:p>
            <a:pPr lvl="2"/>
            <a:r>
              <a:rPr lang="en-US" sz="2000" dirty="0" err="1"/>
              <a:t>Rmarkdown</a:t>
            </a:r>
            <a:r>
              <a:rPr lang="en-US" sz="2000" dirty="0"/>
              <a:t>: (just try it in RStudio, use google for help)</a:t>
            </a:r>
          </a:p>
          <a:p>
            <a:pPr lvl="1"/>
            <a:r>
              <a:rPr lang="en-US" sz="2400" dirty="0"/>
              <a:t>Stan:        </a:t>
            </a:r>
            <a:r>
              <a:rPr lang="en-US" sz="2400" dirty="0">
                <a:hlinkClick r:id="rId4"/>
              </a:rPr>
              <a:t>https://mc-stan.org/users/interfaces/rstan</a:t>
            </a:r>
            <a:endParaRPr lang="en-US" sz="2400" dirty="0"/>
          </a:p>
          <a:p>
            <a:r>
              <a:rPr lang="en-US" sz="2800" dirty="0"/>
              <a:t>In class I’ll use “raw R” more than RStudio, but you will find RStudio and </a:t>
            </a:r>
            <a:r>
              <a:rPr lang="en-US" sz="2800" dirty="0" err="1"/>
              <a:t>Rmarkdown</a:t>
            </a:r>
            <a:r>
              <a:rPr lang="en-US" sz="2800" dirty="0"/>
              <a:t> very convenient for </a:t>
            </a:r>
            <a:r>
              <a:rPr lang="en-US" sz="2800" dirty="0" err="1"/>
              <a:t>hw</a:t>
            </a:r>
            <a:r>
              <a:rPr lang="en-US" sz="2800" dirty="0"/>
              <a:t>, etc.</a:t>
            </a:r>
          </a:p>
          <a:p>
            <a:r>
              <a:rPr lang="en-US" altLang="en-US" sz="2800" dirty="0"/>
              <a:t>It is possible to do some of the work in Python, but the lectures, technical work and project are strongly geared to facilities in R.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DAB2F-FCEC-DA97-990F-F7D9A25667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880680-37D4-4B48-A290-982B2728D08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5CCD4-1587-A997-6266-082365D3128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BC760B1-9794-4793-B6FA-394B30FD4586}" type="datetime1">
              <a:rPr lang="en-US" smtClean="0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05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8DCCDF9-3969-F5AD-6826-E971A207E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– Online Resources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414548B5-0AD1-B15A-58A4-B6A33C5C4D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606925"/>
          </a:xfrm>
        </p:spPr>
        <p:txBody>
          <a:bodyPr/>
          <a:lstStyle/>
          <a:p>
            <a:r>
              <a:rPr lang="en-US" altLang="en-US" sz="2800" dirty="0"/>
              <a:t>Online resources:</a:t>
            </a:r>
          </a:p>
          <a:p>
            <a:pPr lvl="1"/>
            <a:r>
              <a:rPr lang="en-US" altLang="en-US" sz="2400" dirty="0"/>
              <a:t>I will record lectures and make them available on  Canvas.</a:t>
            </a:r>
          </a:p>
          <a:p>
            <a:pPr lvl="1"/>
            <a:r>
              <a:rPr lang="en-US" altLang="en-US" sz="2400" b="1" dirty="0"/>
              <a:t>Canvas </a:t>
            </a:r>
            <a:r>
              <a:rPr lang="en-US" altLang="en-US" sz="2400" dirty="0"/>
              <a:t>(canvas.cmu.edu)</a:t>
            </a:r>
          </a:p>
          <a:p>
            <a:pPr lvl="2"/>
            <a:r>
              <a:rPr lang="en-US" altLang="en-US" sz="2000" dirty="0"/>
              <a:t>All course materials</a:t>
            </a:r>
          </a:p>
          <a:p>
            <a:pPr lvl="2"/>
            <a:r>
              <a:rPr lang="en-US" altLang="en-US" sz="2000" dirty="0"/>
              <a:t>Your grades</a:t>
            </a:r>
          </a:p>
          <a:p>
            <a:pPr lvl="2"/>
            <a:r>
              <a:rPr lang="en-US" altLang="en-US" sz="2000" dirty="0"/>
              <a:t>Monday quizzes</a:t>
            </a:r>
          </a:p>
          <a:p>
            <a:pPr lvl="2"/>
            <a:r>
              <a:rPr lang="en-US" altLang="en-US" sz="2000" dirty="0"/>
              <a:t>Submit and peer review project papers</a:t>
            </a:r>
          </a:p>
          <a:p>
            <a:pPr lvl="1"/>
            <a:r>
              <a:rPr lang="en-US" altLang="en-US" sz="2400" b="1" dirty="0" err="1"/>
              <a:t>Gradescope</a:t>
            </a:r>
            <a:r>
              <a:rPr lang="en-US" altLang="en-US" sz="2400" dirty="0"/>
              <a:t> (within Canvas)</a:t>
            </a:r>
          </a:p>
          <a:p>
            <a:pPr lvl="2"/>
            <a:r>
              <a:rPr lang="en-US" altLang="en-US" sz="2000" dirty="0"/>
              <a:t>Submit weekly homework</a:t>
            </a:r>
          </a:p>
          <a:p>
            <a:pPr lvl="1"/>
            <a:r>
              <a:rPr lang="en-US" altLang="en-US" sz="2400" b="1" dirty="0"/>
              <a:t>Piazza</a:t>
            </a:r>
            <a:r>
              <a:rPr lang="en-US" altLang="en-US" sz="2400" dirty="0"/>
              <a:t> (within Canvas)</a:t>
            </a:r>
          </a:p>
          <a:p>
            <a:pPr lvl="2"/>
            <a:r>
              <a:rPr lang="en-US" altLang="en-US" sz="2000" dirty="0"/>
              <a:t>Great for asking (and answering) questions outside of class</a:t>
            </a:r>
          </a:p>
          <a:p>
            <a:pPr lvl="2"/>
            <a:r>
              <a:rPr lang="en-US" altLang="en-US" sz="2000" dirty="0"/>
              <a:t>The TA and I will also monitor Piazza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66B0E53-98FD-FAFD-48E5-CC9CE56FA8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50DE36-0C29-4B25-9F74-83C13A223DC4}" type="slidenum">
              <a:rPr lang="en-US" altLang="en-US" smtClean="0">
                <a:latin typeface="Garamond" panose="02020404030301010803" pitchFamily="18" charset="0"/>
              </a:rPr>
              <a:pPr/>
              <a:t>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7413" name="Date Placeholder 4">
            <a:extLst>
              <a:ext uri="{FF2B5EF4-FFF2-40B4-BE49-F238E27FC236}">
                <a16:creationId xmlns:a16="http://schemas.microsoft.com/office/drawing/2014/main" id="{D3574E0F-18CB-C4B8-48B0-219C540D0F9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EAC9C5-E45F-4434-8024-E5017223D274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E6C3CA0-9C01-4A10-8C77-8F82413CD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schedule for the semester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9BB1DD03-94E0-8FA6-BE9D-A88BD494C3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4BFB1-129F-4329-8C85-B6DE89690556}" type="slidenum">
              <a:rPr lang="en-US" altLang="en-US" smtClean="0">
                <a:latin typeface="Garamond" panose="02020404030301010803" pitchFamily="18" charset="0"/>
              </a:rPr>
              <a:pPr/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8436" name="Date Placeholder 4">
            <a:extLst>
              <a:ext uri="{FF2B5EF4-FFF2-40B4-BE49-F238E27FC236}">
                <a16:creationId xmlns:a16="http://schemas.microsoft.com/office/drawing/2014/main" id="{AA58E757-866E-23E9-8093-1FC6A916A34B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07FA6F-B150-413F-BE9A-2FB9BB3918B9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D7B9-73C2-EE47-7AC8-E08E34782FD5}"/>
              </a:ext>
            </a:extLst>
          </p:cNvPr>
          <p:cNvSpPr txBox="1"/>
          <p:nvPr/>
        </p:nvSpPr>
        <p:spPr>
          <a:xfrm>
            <a:off x="2063695" y="6331506"/>
            <a:ext cx="3357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Take-home and project dates are approximate.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1396F-262A-63A4-CCDC-B4BD280BE4F3}"/>
              </a:ext>
            </a:extLst>
          </p:cNvPr>
          <p:cNvSpPr/>
          <p:nvPr/>
        </p:nvSpPr>
        <p:spPr>
          <a:xfrm>
            <a:off x="4282610" y="5855337"/>
            <a:ext cx="213189" cy="1260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EABC41-0293-C9C2-511B-1E7951FD95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0" t="18750" r="25833" b="3482"/>
          <a:stretch/>
        </p:blipFill>
        <p:spPr>
          <a:xfrm>
            <a:off x="2009722" y="870427"/>
            <a:ext cx="4924478" cy="52521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DF7976-C708-7F99-9219-A5C660A4A376}"/>
              </a:ext>
            </a:extLst>
          </p:cNvPr>
          <p:cNvSpPr/>
          <p:nvPr/>
        </p:nvSpPr>
        <p:spPr>
          <a:xfrm>
            <a:off x="4123081" y="5865611"/>
            <a:ext cx="319058" cy="946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.7315"/>
  <p:tag name="ORIGINALWIDTH" val="1286.839"/>
  <p:tag name="OUTPUTDPI" val="1200"/>
  <p:tag name="LATEXADDIN" val="\documentclass{article}\pagestyle{empty}&#10;\begin{document}&#10;\[&#10; \Sigma^{-1/2} (Y - \mu) \sim N(0,I)&#10;\]&#10;\end{document}&#10;"/>
  <p:tag name="IGUANATEXSIZE" val="20"/>
  <p:tag name="IGUANATEXCURSOR" val="116"/>
  <p:tag name="TRANSPARENCY" val="False"/>
  <p:tag name="FILENAME" val=""/>
  <p:tag name="INPUTTYPE" val="0"/>
  <p:tag name="LATEXENGINEID" val="0"/>
  <p:tag name="TEMPFOLDER" val="C:\Users\junke\t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073"/>
  <p:tag name="ORIGINALWIDTH" val="2261.717"/>
  <p:tag name="OUTPUTDPI" val="1200"/>
  <p:tag name="LATEXADDIN" val="\documentclass{article}\pagestyle{empty}&#10;\begin{document}&#10;\[&#10;f(y_1,\ldots,y_n) = \prod_{i=1}^n f(y_i) = \prod_{i=1}^n \frac{1}{\sqrt{2\pi}} e^{-y_i^2/2}&#10;\]&#10;\end{document}&#10;"/>
  <p:tag name="IGUANATEXSIZE" val="20"/>
  <p:tag name="IGUANATEXCURSOR" val="171"/>
  <p:tag name="TRANSPARENCY" val="True"/>
  <p:tag name="FILENAME" val=""/>
  <p:tag name="INPUTTYPE" val="0"/>
  <p:tag name="LATEXENGINEID" val="0"/>
  <p:tag name="TEMPFOLDER" val="C:\Users\junke\t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.6659"/>
  <p:tag name="ORIGINALWIDTH" val="1865.767"/>
  <p:tag name="OUTPUTDPI" val="1200"/>
  <p:tag name="LATEXADDIN" val="\documentclass{article}\pagestyle{empty}&#10;\begin{document}&#10;\[&#10; = N \left(\left[\begin{array}{c} 0\\0\\ \vdots\\0\end{array}\right],&#10; \left[\begin{array}{cccc}&#10; 1 &amp; 0 &amp; \cdots &amp; 0 \\&#10; 0 &amp; 1 &amp; \cdots &amp; 0 \\&#10; 0 &amp; 0 &amp; \ddots &amp; 0 \\&#10; 0 &amp; 0 &amp; \cdots &amp; 1&#10; \end{array}\right]\right)&#10;\]&#10;\end{document}&#10;"/>
  <p:tag name="IGUANATEXSIZE" val="20"/>
  <p:tag name="IGUANATEXCURSOR" val="292"/>
  <p:tag name="TRANSPARENCY" val="False"/>
  <p:tag name="FILENAME" val=""/>
  <p:tag name="INPUTTYPE" val="0"/>
  <p:tag name="LATEXENGINEID" val="0"/>
  <p:tag name="TEMPFOLDER" val="C:\Users\junke\t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6.325"/>
  <p:tag name="ORIGINALWIDTH" val="4332.208"/>
  <p:tag name="LATEXADDIN" val="\documentclass{article}\pagestyle{empty}&#10;\usepackage{multicol}&#10;\begin{document}&#10;\begin{multicols}{2}&#10;\sf&#10;\[&#10; \mu = (\mu_1, \mu_2, \ldots, \mu_n)^T = \left[\begin{array}{c}&#10; \mu_1 \\ \mu_2 \\ \vdots \\ \mu_n&#10; \end{array}\right]&#10;\]&#10;is the \underline{\em mean vector}: \[E[y_i] = \mu_i,~ i=1,\ldots, n\]&#10;&#10;\[&#10;      \mbox{Var}(Y) = &#10; \Sigma = \left[\begin{array}{cccc}&#10;  \sigma^2_1 &amp; \sigma_{12} &amp; \cdots &amp; \sigma_{1n} \\&#10;  \sigma_{21} &amp; \sigma^2_2 &amp; \cdots &amp; \sigma_{2n} \\&#10;  \vdots   &amp; \vdots &amp; \ddots &amp; \vdots  \\&#10;  \sigma_{n1} &amp; \sigma_{n2} &amp; \cdots &amp; \sigma^2_n&#10;   \end{array}\right]&#10;\]&#10;is the \underline{\em variance-covariance matrix}:&#10;\begin{eqnarray*}&#10; \mbox{Var}\,(y_i) &amp; = &amp; \sigma^2_i, ~ i=1,\ldots, n\\&#10; \mbox{Cov}\,(y_i,y_j) &amp; = &amp; \sigma_{ij}, ~ i,j = 1,\ldots, n&#10;\end{eqnarray*}&#10;\end{multicols}&#10;\end{document}&#10;"/>
  <p:tag name="IGUANATEXSIZE" val="20"/>
  <p:tag name="IGUANATEXCURSOR" val="3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312"/>
  <p:tag name="ORIGINALWIDTH" val="1321.335"/>
  <p:tag name="OUTPUTDPI" val="1200"/>
  <p:tag name="LATEXADDIN" val="\documentclass{article}&#10;\usepackage{amsmath}&#10;\pagestyle{empty}&#10;\begin{document}&#10;&#10;$\hat \sigma^2 = \frac{1}{n}\sum_{i=1}^n (y_i - X_i\beta)^2 $&#10;&#10;\end{document}"/>
  <p:tag name="IGUANATEXSIZE" val="20"/>
  <p:tag name="IGUANATEXCURSOR" val="142"/>
  <p:tag name="TRANSPARENCY" val="True"/>
  <p:tag name="FILENAME" val=""/>
  <p:tag name="INPUTTYPE" val="0"/>
  <p:tag name="LATEXENGINEID" val="0"/>
  <p:tag name="TEMPFOLDER" val="C:\Users\junke\t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312"/>
  <p:tag name="ORIGINALWIDTH" val="2425.947"/>
  <p:tag name="OUTPUTDPI" val="1200"/>
  <p:tag name="LATEXADDIN" val="\documentclass{article}&#10;\usepackage{amsmath}&#10;\pagestyle{empty}&#10;\begin{document}&#10;&#10;$\frac{1}{n}\sum_{i=1}^n (y_i - X_i\beta)^2 = \frac1n(Y - X\beta)^T(Y - X\beta)&#10;$&#10;&#10;\end{document}"/>
  <p:tag name="IGUANATEXSIZE" val="20"/>
  <p:tag name="IGUANATEXCURSOR" val="163"/>
  <p:tag name="TRANSPARENCY" val="True"/>
  <p:tag name="FILENAME" val=""/>
  <p:tag name="INPUTTYPE" val="0"/>
  <p:tag name="LATEXENGINEID" val="0"/>
  <p:tag name="TEMPFOLDER" val="C:\Users\junke\t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027.372"/>
  <p:tag name="LATEXADDIN" val="\documentclass{article}&#10;\usepackage{amsmath}&#10;\pagestyle{empty}&#10;\begin{document}&#10;&#10;$\hat\beta = (X^TX)^{-1} X^T y 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1027.372"/>
  <p:tag name="OUTPUTDPI" val="1200"/>
  <p:tag name="LATEXADDIN" val="\documentclass{article}&#10;\usepackage{amsmath}&#10;\pagestyle{empty}&#10;\begin{document}&#10;&#10;$\hat\beta = (X^TX)^{-1} X^T y$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Users\junke\t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2911.886"/>
  <p:tag name="LATEXADDIN" val="\documentclass{article}&#10;\usepackage{amsmath}&#10;\pagestyle{empty}&#10;\begin{document}&#10;&#10;$s^2 = \frac{1}{n-k} \sum_{i=1}^n (y_i - X_i\hat\beta)^2 = \frac{1}{n-k} (y - X\hat\beta)^T(y - X\hat\beta)$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4.1845"/>
  <p:tag name="ORIGINALWIDTH" val="2163.479"/>
  <p:tag name="LATEXADDIN" val="\documentclass{article}\pagestyle{empty}&#10;\begin{document}&#10;\begin{eqnarray*}&#10; \mbox{Var}(\hat\beta) &amp; = &amp; (X^TX)^{-1} \sigma^2 \\&#10; \mbox{Var}(\hat y) &amp; = &amp; X(X^TX)^{-1}X^T \sigma^2 ~ = ~ H\sigma^2 \\&#10;      \mbox{Var}(\hat e) &amp; = &amp; (I-H)\sigma^2&#10;\end{eqnarray*}&#10;\end{document}&#10;"/>
  <p:tag name="IGUANATEXSIZE" val="20"/>
  <p:tag name="IGUANATEXCURSOR" val="243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8.4627"/>
  <p:tag name="ORIGINALWIDTH" val="2244.469"/>
  <p:tag name="LATEXADDIN" val="\documentclass{article}\pagestyle{empty}&#10;\begin{document}&#10;\begin{eqnarray*}&#10; y_i &amp; = &amp; \beta_0 X_{i0} + \beta_1 X_{i1} + \cdots + \beta_p X_{ip}  + \epsilon_i\\&#10;      &amp; = &amp; X_i \beta + \epsilon_i&#10;\end{eqnarray*}&#10;\end{document}&#10;"/>
  <p:tag name="IGUANATEXSIZE" val="20"/>
  <p:tag name="IGUANATEXCURSOR" val="14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1829.771"/>
  <p:tag name="OUTPUTDPI" val="1200"/>
  <p:tag name="LATEXADDIN" val="\documentclass{article}\pagestyle{empty}&#10;\begin{document}&#10;\[&#10; \hat y = X\hat\beta = X(X^TX)^{-1}X^T y = H y&#10;\]&#10;\end{document}&#10;"/>
  <p:tag name="IGUANATEXSIZE" val="20"/>
  <p:tag name="IGUANATEXCURSOR" val="126"/>
  <p:tag name="TRANSPARENCY" val="False"/>
  <p:tag name="FILENAME" val=""/>
  <p:tag name="INPUTTYPE" val="0"/>
  <p:tag name="LATEXENGINEID" val="0"/>
  <p:tag name="TEMPFOLDER" val="C:\Users\junke\t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445.819"/>
  <p:tag name="OUTPUTDPI" val="1200"/>
  <p:tag name="LATEXADDIN" val="\documentclass{article}&#10;\usepackage{amsmath}&#10;\pagestyle{empty}&#10;\begin{document}&#10;&#10;$y = X\beta + \epsilon, ~ \epsilon \sim N(0,\sigma^2 I)$&#10;&#10;\end{document}"/>
  <p:tag name="IGUANATEXSIZE" val="20"/>
  <p:tag name="IGUANATEXCURSOR" val="137"/>
  <p:tag name="TRANSPARENCY" val="True"/>
  <p:tag name="FILENAME" val=""/>
  <p:tag name="INPUTTYPE" val="0"/>
  <p:tag name="LATEXENGINEID" val="0"/>
  <p:tag name="TEMPFOLDER" val="C:\Users\junke\t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57.105"/>
  <p:tag name="LATEXADDIN" val="\documentclass{article}\pagestyle{empty}&#10;\begin{document}&#10;\[&#10; \hat e = y - \hat y = (I-H)y&#10;\]&#10;\end{document}&#10;"/>
  <p:tag name="IGUANATEXSIZE" val="20"/>
  <p:tag name="IGUANATEXCURSOR" val="90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0.8998"/>
  <p:tag name="ORIGINALWIDTH" val="2905.887"/>
  <p:tag name="LATEXADDIN" val="\documentclass{article}&#10;\usepackage{amsmath}&#10;\usepackage{xcolor}&#10;\pagestyle{empty}&#10;\begin{document}&#10;\color{red}&#10;\begin{eqnarray*}&#10;\mbox{earn} &amp; \approx &amp; \hat\beta_0 + \hat\beta_1(\mbox{height}) + \hat\beta_2(\mbox{ed}) \\&#10;&amp; = &amp; -106263.5 + 1376.7(\mbox{height}) + 2590.8(\mbox{ed}) \\[0.5em]&#10;R^2 &amp; = &amp; \frac{\widehat{\mbox{Var}}(\hat y)}{\widehat{\mbox{Var}}(y)} ~ = ~ \frac{SS_{reg}}{SSY} ~ = ~ 1 - \frac{RSS}{SSY} ~ = ~ 0.1915&#10;\end{eqnarray*}&#10;\end{document}"/>
  <p:tag name="IGUANATEXSIZE" val="12"/>
  <p:tag name="IGUANATEXCURSOR" val="4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5.4706"/>
  <p:tag name="ORIGINALWIDTH" val="1202.85"/>
  <p:tag name="LATEXADDIN" val="\documentclass{article}&#10;\usepackage{amsmath}&#10;\usepackage{xcolor}&#10;\pagestyle{empty}&#10;\begin{document}&#10;\color{red}&#10;\fbox{&#10;$\hat\beta = (X^TX)^{-1} X^T y$&#10;}&#10;\end{document}"/>
  <p:tag name="IGUANATEXSIZE" val="20"/>
  <p:tag name="IGUANATEXCURSOR" val="1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2107"/>
  <p:tag name="ORIGINALWIDTH" val="2730.409"/>
  <p:tag name="LATEXADDIN" val="\documentclass{article}&#10;\usepackage{amsmath}&#10;\usepackage{xcolor}&#10;\pagestyle{empty}&#10;\begin{document}&#10;\color{red}&#10;\fbox{$SE(\hat\beta) = &#10;\sqrt{\mbox{diag}(\widehat{\mbox{Var}}(\hat\beta))} &#10;= \sqrt{\mbox{diag}((X^TX)^{-1} s^2)}$&#10;}&#10;\end{document}"/>
  <p:tag name="IGUANATEXSIZE" val="20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0.9186"/>
  <p:tag name="ORIGINALWIDTH" val="2550.431"/>
  <p:tag name="LATEXADDIN" val="\documentclass{article}&#10;\usepackage{amsmath}&#10;\usepackage{xcolor}&#10;\pagestyle{empty}&#10;\begin{document}&#10;\color{red}&#10;\begin{eqnarray*}&#10;\frac{1}{n-k}&#10;RSS &amp; = &amp; s^2 ~ = ~ (17780)^2 ~ = ~ 316128400 \\[0.5em]&#10;k &amp; = &amp; p + 1 ~ = ~ 3 ~ ; ~~ &#10;n - k ~ = ~ 1376\\&#10;n &amp; = &amp; 1379&#10;\end{eqnarray*}&#10;&#10;&#10;&#10;\end{document}"/>
  <p:tag name="IGUANATEXSIZE" val="12"/>
  <p:tag name="IGUANATEXCURSOR" val="1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9.97"/>
  <p:tag name="ORIGINALWIDTH" val="1019.123"/>
  <p:tag name="LATEXADDIN" val="\documentclass{article}&#10;\usepackage{amsmath}&#10;\usepackage{xcolor}&#10;\pagestyle{empty}&#10;\begin{document}&#10;\color{red}&#10;\fbox{&#10;$t_j = \hat\beta_j/SE(\hat\beta_j)$&#10;}&#10;\end{document}"/>
  <p:tag name="IGUANATEXSIZE" val="20"/>
  <p:tag name="IGUANATEXCURSOR" val="1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10.986"/>
  <p:tag name="LATEXADDIN" val="\documentclass{article}\pagestyle{empty}&#10;\begin{document}&#10;\[&#10; Y_{n\times 1} = X_{n\times k}\beta_{k\times 1} + \epsilon_{n\times 1}~~~ (k=p+1)&#10;\]&#10;\end{document}&#10;"/>
  <p:tag name="IGUANATEXSIZE" val="20"/>
  <p:tag name="IGUANATEXCURSOR" val="14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8.013"/>
  <p:tag name="ORIGINALWIDTH" val="3110.611"/>
  <p:tag name="LATEXADDIN" val="\documentclass{article}&#10;\usepackage{amsmath}&#10;\pagestyle{empty}&#10;\begin{document}&#10;&#10;\sf&#10;\parbox{3in}{&#10;\begin{eqnarray*}&#10;Y  &amp; = &amp; X\beta + \epsilon \\&#10;\left[\begin{array}{c}&#10;y_1 \\ y_2 \\ \vdots \\ y_n&#10;\end{array}\right]&#10;&amp; = &amp; &#10;\left[\begin{array}{cccc}&#10;x_{10} &amp; x_{11} &amp; \cdots &amp; x_{1p} \\&#10;x_{20} &amp; x_{21} &amp; \cdots &amp; x_{2p} \\&#10;\vdots &amp; \vdots &amp; \ddots &amp; \vdots \\&#10;x_{n0} &amp; x_{n1} &amp; \cdots &amp; x_{np}&#10;\end{array}\right]&#10;\left[\begin{array}{c}&#10;\beta_0 \\ \beta_1 \\ \vdots \\ \beta_p&#10;\end{array}\right]&#10;+ &#10;\left[\begin{array}{c}&#10;\epsilon_1 \\ \epsilon_2 \\ \vdots \\ \epsilon_n&#10;\end{array}\right]&#10;\end{eqnarray*}&#10;Usually $x_{i0}\equiv 1$, so we get&#10;\begin{eqnarray*}&#10;\left[\begin{array}{c}&#10;y_1 \\ y_2 \\ \vdots \\ y_n&#10;\end{array}\right]&#10;&amp; = &amp; &#10;\left[\begin{array}{cccc}&#10;1 &amp; x_{11} &amp; \cdots &amp; x_{1p} \\&#10;1 &amp; x_{21} &amp; \cdots &amp; x_{2p} \\&#10;\vdots &amp; \vdots &amp; \ddots &amp; \vdots \\&#10;1 &amp; x_{n1} &amp; \cdots &amp; x_{np}&#10;\end{array}\right]&#10;\left[\begin{array}{c}&#10;\beta_0 \\ \beta_1 \\ \vdots \\ \beta_p&#10;\end{array}\right]&#10;+ &#10;\left[\begin{array}{c}&#10;\epsilon_1 \\ \epsilon_2 \\ \vdots \\ \epsilon_n&#10;\end{array}\right]&#10;\end{eqnarray*}&#10;}&#10;&#10;&#10;\end{document}"/>
  <p:tag name="IGUANATEXSIZE" val="42"/>
  <p:tag name="IGUANATEXCURSOR" val="4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405.324"/>
  <p:tag name="LATEXADDIN" val="\documentclass{article}&#10;\usepackage{amsmath}&#10;\pagestyle{empty}&#10;\begin{document}&#10;&#10;$y_i = X_i \beta + \epsilon_i, i=1,\ldots,n$&#10;&#10;&#10;\end{document}"/>
  <p:tag name="IGUANATEXSIZE" val="3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.2145"/>
  <p:tag name="ORIGINALWIDTH" val="1001.125"/>
  <p:tag name="OUTPUTDPI" val="1200"/>
  <p:tag name="LATEXADDIN" val="\documentclass{article}\pagestyle{empty}&#10;\begin{document}&#10;\[&#10; f(y) = \frac{1}{\sqrt{2\pi}} e^{-y^2/2}&#10;\]&#10;\end{document}&#10;"/>
  <p:tag name="IGUANATEXSIZE" val="20"/>
  <p:tag name="IGUANATEXCURSOR" val="120"/>
  <p:tag name="TRANSPARENCY" val="False"/>
  <p:tag name="FILENAME" val=""/>
  <p:tag name="INPUTTYPE" val="0"/>
  <p:tag name="LATEXENGINEID" val="0"/>
  <p:tag name="TEMPFOLDER" val="C:\Users\junke\t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5.7218"/>
  <p:tag name="ORIGINALWIDTH" val="851.1436"/>
  <p:tag name="OUTPUTDPI" val="1200"/>
  <p:tag name="LATEXADDIN" val="\documentclass{article}\pagestyle{empty}&#10;\begin{document}&#10;\[&#10; \frac{y - \mu}{\sigma} \sim N(0,1)&#10;\]&#10;\end{document}&#10;"/>
  <p:tag name="IGUANATEXSIZE" val="20"/>
  <p:tag name="IGUANATEXCURSOR" val="115"/>
  <p:tag name="TRANSPARENCY" val="False"/>
  <p:tag name="FILENAME" val=""/>
  <p:tag name="INPUTTYPE" val="0"/>
  <p:tag name="LATEXENGINEID" val="0"/>
  <p:tag name="TEMPFOLDER" val="C:\Users\junke\t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.9644"/>
  <p:tag name="ORIGINALWIDTH" val="1178.103"/>
  <p:tag name="OUTPUTDPI" val="1200"/>
  <p:tag name="LATEXADDIN" val="\documentclass{article}\pagestyle{empty}&#10;\begin{document}&#10;\[&#10; f(y) = \frac{1}{\sqrt{2\pi}\sigma} e^{-\frac{(y-\mu)^2}{2\sigma^2}}&#10;\]&#10;\end{document}&#10;"/>
  <p:tag name="IGUANATEXSIZE" val="20"/>
  <p:tag name="IGUANATEXCURSOR" val="148"/>
  <p:tag name="TRANSPARENCY" val="False"/>
  <p:tag name="FILENAME" val=""/>
  <p:tag name="INPUTTYPE" val="0"/>
  <p:tag name="LATEXENGINEID" val="0"/>
  <p:tag name="TEMPFOLDER" val="C:\Users\junke\t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725.1594"/>
  <p:tag name="LATEXADDIN" val="\documentclass{article}&#10;\usepackage{amsmath}&#10;\pagestyle{empty}&#10;\begin{document}&#10;&#10;$\epsilon_i \stackrel{iid}{\sim} N(0,\sigma^2)$&#10;&#10;&#10;\end{document}"/>
  <p:tag name="IGUANATEXSIZE" val="20"/>
  <p:tag name="IGUANATEXCURSOR" val="1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2272</TotalTime>
  <Words>1854</Words>
  <Application>Microsoft Office PowerPoint</Application>
  <PresentationFormat>On-screen Show (4:3)</PresentationFormat>
  <Paragraphs>280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 Math</vt:lpstr>
      <vt:lpstr>cmmi10</vt:lpstr>
      <vt:lpstr>Courier New</vt:lpstr>
      <vt:lpstr>Garamond</vt:lpstr>
      <vt:lpstr>Symbol</vt:lpstr>
      <vt:lpstr>Times New Roman</vt:lpstr>
      <vt:lpstr>Wingdings</vt:lpstr>
      <vt:lpstr>Edge</vt:lpstr>
      <vt:lpstr>36-617: Applied Linear Models </vt:lpstr>
      <vt:lpstr>Classes Will Be Recorded</vt:lpstr>
      <vt:lpstr>Outline</vt:lpstr>
      <vt:lpstr>Introduction – About Us</vt:lpstr>
      <vt:lpstr>Introduction – About The Course</vt:lpstr>
      <vt:lpstr>Introduction – Course Materials</vt:lpstr>
      <vt:lpstr>Introduction - Computing</vt:lpstr>
      <vt:lpstr>Introduction – Online Resources</vt:lpstr>
      <vt:lpstr>General schedule for the semester</vt:lpstr>
      <vt:lpstr>Syllabus Stuff – Work &amp; Rules</vt:lpstr>
      <vt:lpstr>Reading &amp; HW</vt:lpstr>
      <vt:lpstr>Introduction – Level</vt:lpstr>
      <vt:lpstr>Let’s take a break and think about these two quotes…</vt:lpstr>
      <vt:lpstr>Linear Regression – The Model</vt:lpstr>
      <vt:lpstr>Linear Regression –The Model</vt:lpstr>
      <vt:lpstr>Linear Regression – The Model</vt:lpstr>
      <vt:lpstr>Digression – Multivariate Normal</vt:lpstr>
      <vt:lpstr>Digression – Multivariate Normal</vt:lpstr>
      <vt:lpstr>Regresssion – ML/LS Estimates</vt:lpstr>
      <vt:lpstr>Regression – ML/LS Estimates</vt:lpstr>
      <vt:lpstr>Regression – Example </vt:lpstr>
      <vt:lpstr>Regression – Example </vt:lpstr>
      <vt:lpstr>Regression - Example</vt:lpstr>
      <vt:lpstr>R!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161</cp:revision>
  <cp:lastPrinted>2020-08-31T17:13:26Z</cp:lastPrinted>
  <dcterms:created xsi:type="dcterms:W3CDTF">2010-08-21T13:04:59Z</dcterms:created>
  <dcterms:modified xsi:type="dcterms:W3CDTF">2022-08-29T05:12:20Z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