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notesSlides/notesSlide10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2.xml" ContentType="application/vnd.openxmlformats-officedocument.presentationml.notesSlide+xml"/>
  <Override PartName="/ppt/tags/tag21.xml" ContentType="application/vnd.openxmlformats-officedocument.presentationml.tags+xml"/>
  <Override PartName="/ppt/notesSlides/notesSlide13.xml" ContentType="application/vnd.openxmlformats-officedocument.presentationml.notesSlide+xml"/>
  <Override PartName="/ppt/tags/tag2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23.xml" ContentType="application/vnd.openxmlformats-officedocument.presentationml.tags+xml"/>
  <Override PartName="/ppt/notesSlides/notesSlide17.xml" ContentType="application/vnd.openxmlformats-officedocument.presentationml.notesSlide+xml"/>
  <Override PartName="/ppt/tags/tag24.xml" ContentType="application/vnd.openxmlformats-officedocument.presentationml.tags+xml"/>
  <Override PartName="/ppt/notesSlides/notesSlide18.xml" ContentType="application/vnd.openxmlformats-officedocument.presentationml.notesSlide+xml"/>
  <Override PartName="/ppt/tags/tag25.xml" ContentType="application/vnd.openxmlformats-officedocument.presentationml.tags+xml"/>
  <Override PartName="/ppt/notesSlides/notesSlide19.xml" ContentType="application/vnd.openxmlformats-officedocument.presentationml.notesSlide+xml"/>
  <Override PartName="/ppt/tags/tag26.xml" ContentType="application/vnd.openxmlformats-officedocument.presentationml.tags+xml"/>
  <Override PartName="/ppt/notesSlides/notesSlide20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21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22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2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2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5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26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256" r:id="rId2"/>
    <p:sldId id="314" r:id="rId3"/>
    <p:sldId id="312" r:id="rId4"/>
    <p:sldId id="285" r:id="rId5"/>
    <p:sldId id="284" r:id="rId6"/>
    <p:sldId id="286" r:id="rId7"/>
    <p:sldId id="294" r:id="rId8"/>
    <p:sldId id="295" r:id="rId9"/>
    <p:sldId id="296" r:id="rId10"/>
    <p:sldId id="298" r:id="rId11"/>
    <p:sldId id="299" r:id="rId12"/>
    <p:sldId id="265" r:id="rId13"/>
    <p:sldId id="268" r:id="rId14"/>
    <p:sldId id="272" r:id="rId15"/>
    <p:sldId id="273" r:id="rId16"/>
    <p:sldId id="302" r:id="rId17"/>
    <p:sldId id="303" r:id="rId18"/>
    <p:sldId id="304" r:id="rId19"/>
    <p:sldId id="305" r:id="rId20"/>
    <p:sldId id="306" r:id="rId21"/>
    <p:sldId id="307" r:id="rId22"/>
    <p:sldId id="267" r:id="rId23"/>
    <p:sldId id="308" r:id="rId24"/>
    <p:sldId id="269" r:id="rId25"/>
    <p:sldId id="270" r:id="rId26"/>
    <p:sldId id="271" r:id="rId27"/>
    <p:sldId id="309" r:id="rId28"/>
    <p:sldId id="310" r:id="rId29"/>
    <p:sldId id="274" r:id="rId30"/>
    <p:sldId id="311" r:id="rId31"/>
    <p:sldId id="313" r:id="rId32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mbria Math" panose="02040503050406030204" pitchFamily="18" charset="0"/>
      <p:regular r:id="rId39"/>
    </p:embeddedFont>
    <p:embeddedFont>
      <p:font typeface="cmex10" panose="020B0604020202020204" pitchFamily="34" charset="0"/>
      <p:regular r:id="rId40"/>
    </p:embeddedFont>
    <p:embeddedFont>
      <p:font typeface="cmmi10" panose="020B0604020202020204" pitchFamily="34" charset="0"/>
      <p:regular r:id="rId41"/>
    </p:embeddedFont>
    <p:embeddedFont>
      <p:font typeface="cmmi5" panose="020B0604020202020204" pitchFamily="34" charset="0"/>
      <p:regular r:id="rId42"/>
    </p:embeddedFont>
    <p:embeddedFont>
      <p:font typeface="cmmi6" panose="020B0604020202020204" pitchFamily="34" charset="0"/>
      <p:regular r:id="rId43"/>
    </p:embeddedFont>
    <p:embeddedFont>
      <p:font typeface="cmmi7" panose="020B0604020202020204" pitchFamily="34" charset="0"/>
      <p:regular r:id="rId44"/>
    </p:embeddedFont>
    <p:embeddedFont>
      <p:font typeface="cmmi9" panose="020B0604020202020204" pitchFamily="34" charset="0"/>
      <p:regular r:id="rId45"/>
    </p:embeddedFont>
    <p:embeddedFont>
      <p:font typeface="cmr10" panose="020B0604020202020204" pitchFamily="34" charset="0"/>
      <p:regular r:id="rId46"/>
    </p:embeddedFont>
    <p:embeddedFont>
      <p:font typeface="cmr5" panose="020B0604020202020204" pitchFamily="34" charset="0"/>
      <p:regular r:id="rId47"/>
    </p:embeddedFont>
    <p:embeddedFont>
      <p:font typeface="cmr6" panose="020B0604020202020204" pitchFamily="34" charset="0"/>
      <p:regular r:id="rId48"/>
    </p:embeddedFont>
    <p:embeddedFont>
      <p:font typeface="cmr7" panose="020B0604020202020204" pitchFamily="34" charset="0"/>
      <p:regular r:id="rId49"/>
    </p:embeddedFont>
    <p:embeddedFont>
      <p:font typeface="cmr9" panose="020B0604020202020204" pitchFamily="34" charset="0"/>
      <p:regular r:id="rId50"/>
    </p:embeddedFont>
    <p:embeddedFont>
      <p:font typeface="cmsl10" panose="020B0604020202020204" pitchFamily="34" charset="0"/>
      <p:regular r:id="rId51"/>
    </p:embeddedFont>
    <p:embeddedFont>
      <p:font typeface="cmss10" panose="020B0604020202020204" pitchFamily="34" charset="0"/>
      <p:regular r:id="rId52"/>
    </p:embeddedFont>
    <p:embeddedFont>
      <p:font typeface="cmss8" panose="020B0604020202020204" pitchFamily="34" charset="0"/>
      <p:regular r:id="rId53"/>
    </p:embeddedFont>
    <p:embeddedFont>
      <p:font typeface="cmssi10" panose="020B0604020202020204" pitchFamily="34" charset="0"/>
      <p:regular r:id="rId54"/>
    </p:embeddedFont>
    <p:embeddedFont>
      <p:font typeface="cmsy10" panose="020B0604020202020204" pitchFamily="34" charset="0"/>
      <p:regular r:id="rId55"/>
    </p:embeddedFont>
    <p:embeddedFont>
      <p:font typeface="cmsy10orig" panose="020B0604020202020204" pitchFamily="34" charset="0"/>
      <p:regular r:id="rId56"/>
    </p:embeddedFont>
    <p:embeddedFont>
      <p:font typeface="cmsy5" panose="020B0604020202020204" pitchFamily="34" charset="0"/>
      <p:regular r:id="rId57"/>
    </p:embeddedFont>
    <p:embeddedFont>
      <p:font typeface="Garamond" panose="02020404030301010803" pitchFamily="18" charset="0"/>
      <p:regular r:id="rId58"/>
      <p:bold r:id="rId59"/>
      <p:italic r:id="rId60"/>
    </p:embeddedFont>
  </p:embeddedFontLst>
  <p:custDataLst>
    <p:tags r:id="rId6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66CC"/>
    <a:srgbClr val="00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6" autoAdjust="0"/>
    <p:restoredTop sz="94660"/>
  </p:normalViewPr>
  <p:slideViewPr>
    <p:cSldViewPr snapToGrid="0">
      <p:cViewPr varScale="1">
        <p:scale>
          <a:sx n="62" d="100"/>
          <a:sy n="62" d="100"/>
        </p:scale>
        <p:origin x="366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font" Target="fonts/font21.fntdata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font" Target="fonts/font24.fntdata"/><Relationship Id="rId5" Type="http://schemas.openxmlformats.org/officeDocument/2006/relationships/slide" Target="slides/slide4.xml"/><Relationship Id="rId61" Type="http://schemas.openxmlformats.org/officeDocument/2006/relationships/tags" Target="tags/tag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font" Target="fonts/font22.fntdata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59" Type="http://schemas.openxmlformats.org/officeDocument/2006/relationships/font" Target="fonts/font25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font" Target="fonts/font2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60" Type="http://schemas.openxmlformats.org/officeDocument/2006/relationships/font" Target="fonts/font26.fntdata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381E1C0E-A2F6-4384-B16B-12C5ABF7B3D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61BB979-6376-4B04-8DFA-4337FA36051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A80DAF00-848C-461A-A7AF-A6551F99CE3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01A22982-C302-456C-9D5A-D32B15F34C3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B1DF87-48AE-4497-8430-B5EB63205D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F154071C-CF3D-46F0-A494-F26542131A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69DA313C-6D5F-4D19-956D-28A852C1B82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33C2B3F-AD1B-4063-8694-E1577601D84D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8E6B5543-880C-452F-A8E5-C46760F78B1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B94883D5-72AB-410A-8FCC-A78C2D2B098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0736A64E-C42A-446E-8CF5-E96B0B6055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300"/>
            </a:lvl1pPr>
          </a:lstStyle>
          <a:p>
            <a:pPr>
              <a:defRPr/>
            </a:pPr>
            <a:fld id="{3EAA4242-C67F-4D69-B7CF-48EDC5A3B95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5EB706E-6E6D-42AB-8F03-1186CEE971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4B30C55-F9C3-42AE-BAB1-AD4295951DE1}" type="slidenum">
              <a:rPr lang="en-US" altLang="en-US" sz="1300" smtClean="0"/>
              <a:pPr>
                <a:spcBef>
                  <a:spcPct val="0"/>
                </a:spcBef>
              </a:pPr>
              <a:t>1</a:t>
            </a:fld>
            <a:endParaRPr lang="en-US" altLang="en-US" sz="1300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D5AA76D-1F7F-4903-8956-8B77880A29F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F247AC4-B63F-45F2-8B8B-C320F8E0C4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81346765-0B69-4330-9708-A2598CBC96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EC2930-1CD8-4DF9-B5A3-3896C63E29BD}" type="slidenum">
              <a:rPr lang="en-US" altLang="en-US" sz="1300" smtClean="0"/>
              <a:pPr>
                <a:spcBef>
                  <a:spcPct val="0"/>
                </a:spcBef>
              </a:pPr>
              <a:t>12</a:t>
            </a:fld>
            <a:endParaRPr lang="en-US" altLang="en-US" sz="1300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B3C315ED-9C29-4F57-830C-5E2BFDC910E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5F579BD9-6468-4C76-8E65-09BE66E5C1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C2AE2C90-3754-4CD9-ADFA-F9F87AAC8E5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08B6D4-6A7B-46F0-BECF-68E8B679DDD6}" type="slidenum">
              <a:rPr lang="en-US" altLang="en-US" sz="1300" smtClean="0"/>
              <a:pPr>
                <a:spcBef>
                  <a:spcPct val="0"/>
                </a:spcBef>
              </a:pPr>
              <a:t>13</a:t>
            </a:fld>
            <a:endParaRPr lang="en-US" altLang="en-US" sz="1300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EC65B903-79C0-4C52-80FB-ACB525A81D7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EE48D003-FBC8-43C9-B969-693B75B6B1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BB5FA79F-2A54-48B5-AED8-78617DCC7C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796703-27E7-432C-8EFE-E3EF20BCFE84}" type="slidenum">
              <a:rPr lang="en-US" altLang="en-US" sz="1300" smtClean="0"/>
              <a:pPr>
                <a:spcBef>
                  <a:spcPct val="0"/>
                </a:spcBef>
              </a:pPr>
              <a:t>14</a:t>
            </a:fld>
            <a:endParaRPr lang="en-US" altLang="en-US" sz="1300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DB63E76-07B0-448A-9C2E-7B67EF9BED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9F80FE9C-5356-42B3-9DBA-322937E404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EDC29392-AFB0-46F9-9705-8788630FED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0AC4FDC-DA34-462D-9FA9-F8232509FC24}" type="slidenum">
              <a:rPr lang="en-US" altLang="en-US" sz="1300" smtClean="0"/>
              <a:pPr>
                <a:spcBef>
                  <a:spcPct val="0"/>
                </a:spcBef>
              </a:pPr>
              <a:t>15</a:t>
            </a:fld>
            <a:endParaRPr lang="en-US" altLang="en-US" sz="1300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40418C26-973B-4004-93B3-05E7EFAD8E4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6ABF69EE-AEDE-4AE8-B8DF-254DCF07B4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6B8686D-0C3F-490A-BF5A-0843E43FD9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11A95CA-4F95-43F5-BB38-03B8A38C7B3B}" type="slidenum">
              <a:rPr lang="en-US" altLang="en-US" sz="1300" smtClean="0"/>
              <a:pPr>
                <a:spcBef>
                  <a:spcPct val="0"/>
                </a:spcBef>
              </a:pPr>
              <a:t>16</a:t>
            </a:fld>
            <a:endParaRPr lang="en-US" altLang="en-US" sz="13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97847A5D-9529-47C9-AB9F-5EF7E4054A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0ECE91F1-81FE-42B1-925D-5DB91617C5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6765156D-DC69-4B1B-91FF-37FF0756E5C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65894F-AF4D-4440-B0E1-15AC4EEE1FE5}" type="slidenum">
              <a:rPr lang="en-US" altLang="en-US" sz="1300" smtClean="0"/>
              <a:pPr>
                <a:spcBef>
                  <a:spcPct val="0"/>
                </a:spcBef>
              </a:pPr>
              <a:t>17</a:t>
            </a:fld>
            <a:endParaRPr lang="en-US" altLang="en-US" sz="13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6357A7B6-8DA7-48AD-A17C-780934BFBBE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387E403E-F4F6-4B7C-94B4-4A44CE8F0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A71C68BD-D0EC-433F-A9BF-203F59B149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9B95C0-F8B9-4BCC-BD11-E5A5E39FD07D}" type="slidenum">
              <a:rPr lang="en-US" altLang="en-US" sz="1300" smtClean="0"/>
              <a:pPr>
                <a:spcBef>
                  <a:spcPct val="0"/>
                </a:spcBef>
              </a:pPr>
              <a:t>18</a:t>
            </a:fld>
            <a:endParaRPr lang="en-US" altLang="en-US" sz="1300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0ABFE63B-F222-4624-83A7-0741213CF2E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52B4CA59-479D-4D5A-B9A8-BB1B462364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5E90D68B-2493-4BE6-AA6B-3691F2923E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143E38-6C76-47F2-80BF-742F112B09D3}" type="slidenum">
              <a:rPr lang="en-US" altLang="en-US" sz="1300" smtClean="0"/>
              <a:pPr>
                <a:spcBef>
                  <a:spcPct val="0"/>
                </a:spcBef>
              </a:pPr>
              <a:t>19</a:t>
            </a:fld>
            <a:endParaRPr lang="en-US" altLang="en-US" sz="130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4A17054F-F1F1-498F-92E5-697F9E01F9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372D5E49-D12C-4142-A52B-AAAF6072B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1F8DB48D-6476-4B95-9588-760AF1C8FE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EB89C95-EE87-4532-9CA4-ECDBC8EB95EF}" type="slidenum">
              <a:rPr lang="en-US" altLang="en-US" sz="1300" smtClean="0"/>
              <a:pPr>
                <a:spcBef>
                  <a:spcPct val="0"/>
                </a:spcBef>
              </a:pPr>
              <a:t>20</a:t>
            </a:fld>
            <a:endParaRPr lang="en-US" altLang="en-US" sz="1300"/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A4DB321B-26CC-4765-943F-876F047F81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5EF8D677-860F-40F1-A186-3FE497ECB3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9D60B145-B36C-4390-85E5-3EAB5F12EA3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B79BFD-C342-4E80-97EC-43721BF07B94}" type="slidenum">
              <a:rPr lang="en-US" altLang="en-US" sz="1300" smtClean="0"/>
              <a:pPr>
                <a:spcBef>
                  <a:spcPct val="0"/>
                </a:spcBef>
              </a:pPr>
              <a:t>21</a:t>
            </a:fld>
            <a:endParaRPr lang="en-US" altLang="en-US" sz="130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FBDD1F48-4201-43A2-855D-24667AE455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90C36F4C-2003-4193-946B-029412BA7E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BCB5F16-ED1F-40FB-AE19-3F64F76B57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241D81-FDA3-44DC-9214-59126F0B36AF}" type="slidenum">
              <a:rPr lang="en-US" altLang="en-US" sz="1300" smtClean="0"/>
              <a:pPr>
                <a:spcBef>
                  <a:spcPct val="0"/>
                </a:spcBef>
              </a:pPr>
              <a:t>4</a:t>
            </a:fld>
            <a:endParaRPr lang="en-US" altLang="en-US" sz="1300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EBB04C2F-6069-4D0E-87F8-F0E4C6788BF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0E405D8-225C-4869-8DA2-DA4A74750A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E2A47E56-AC2E-441F-9F11-B54EC7DC6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00586D-EAD9-4072-9525-2AD1D7960465}" type="slidenum">
              <a:rPr lang="en-US" altLang="en-US" sz="1300" smtClean="0"/>
              <a:pPr>
                <a:spcBef>
                  <a:spcPct val="0"/>
                </a:spcBef>
              </a:pPr>
              <a:t>22</a:t>
            </a:fld>
            <a:endParaRPr lang="en-US" altLang="en-US" sz="1300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4F01FF69-9FC5-4971-9D08-CD978AD944D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9283E9AB-38EC-4720-9200-3689A17A5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B88D5C93-5A25-4816-B49B-231B6B9334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E44B424-3363-4103-BC11-37B9BB16C6F3}" type="slidenum">
              <a:rPr lang="en-US" altLang="en-US" sz="1300" smtClean="0"/>
              <a:pPr>
                <a:spcBef>
                  <a:spcPct val="0"/>
                </a:spcBef>
              </a:pPr>
              <a:t>23</a:t>
            </a:fld>
            <a:endParaRPr lang="en-US" altLang="en-US" sz="1300"/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E9FD22D4-3990-466C-98DC-EEB5071B1AD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1680B461-5920-42A8-9C59-DDED578D9A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78CF0A0-184F-437A-84C3-745477D2B9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E2FC51-4BFA-482A-A122-D7EF262F69C5}" type="slidenum">
              <a:rPr lang="en-US" altLang="en-US" sz="1300" smtClean="0"/>
              <a:pPr>
                <a:spcBef>
                  <a:spcPct val="0"/>
                </a:spcBef>
              </a:pPr>
              <a:t>24</a:t>
            </a:fld>
            <a:endParaRPr lang="en-US" altLang="en-US" sz="1300"/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3658C855-75ED-4781-8BA9-1BE76C6ADE7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9A3A452E-909B-4D60-B8D9-BC6C3B1E3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FDF388F7-7C2D-42A0-8629-8FEDE6526B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0A9BD95-4DF9-4279-BA2C-BFD5A5B5E78F}" type="slidenum">
              <a:rPr lang="en-US" altLang="en-US" sz="1300" smtClean="0"/>
              <a:pPr>
                <a:spcBef>
                  <a:spcPct val="0"/>
                </a:spcBef>
              </a:pPr>
              <a:t>25</a:t>
            </a:fld>
            <a:endParaRPr lang="en-US" altLang="en-US" sz="1300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F73244E7-374A-4566-8874-C3F1C7A7D92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9D7836B-1F79-4C5F-B707-866D05677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9164C46F-044E-4ABF-BF25-7C9CC2DD2B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D12FD5B-112F-45D9-83EF-3B364C636BE9}" type="slidenum">
              <a:rPr lang="en-US" altLang="en-US" sz="1300" smtClean="0"/>
              <a:pPr>
                <a:spcBef>
                  <a:spcPct val="0"/>
                </a:spcBef>
              </a:pPr>
              <a:t>26</a:t>
            </a:fld>
            <a:endParaRPr lang="en-US" altLang="en-US" sz="1300"/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A4C45720-4CDB-4B09-B848-58E95EA794C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3DE45580-EE0A-44D6-8D1C-22854EEC6D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CDA23B99-0AF0-41C9-BF96-BAF7DCA4E4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D869B9C-9FD2-48D5-AB96-702601C0E93A}" type="slidenum">
              <a:rPr lang="en-US" altLang="en-US" sz="1300" smtClean="0"/>
              <a:pPr>
                <a:spcBef>
                  <a:spcPct val="0"/>
                </a:spcBef>
              </a:pPr>
              <a:t>27</a:t>
            </a:fld>
            <a:endParaRPr lang="en-US" altLang="en-US" sz="1300"/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091CE4A3-E7D6-4F04-AFEC-A0276D88973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5C2EE1AD-FCDC-4B9D-B133-A05A5E9C8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5821368C-7755-41D3-AAD1-FB1C92A26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EC0DC9-4901-4303-8B8A-28E7B6303AC9}" type="slidenum">
              <a:rPr lang="en-US" altLang="en-US" sz="1300" smtClean="0"/>
              <a:pPr>
                <a:spcBef>
                  <a:spcPct val="0"/>
                </a:spcBef>
              </a:pPr>
              <a:t>28</a:t>
            </a:fld>
            <a:endParaRPr lang="en-US" altLang="en-US" sz="1300"/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77D0F3D4-C2C8-4277-BFD7-D9D193CA107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15342748-0B66-4D52-AC1D-B18BBDD31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793BBE0B-1519-4782-BE4E-3DBEFC1F3D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BBE0DF-F826-4735-90F7-4CCE025B00FD}" type="slidenum">
              <a:rPr lang="en-US" altLang="en-US" sz="1300" smtClean="0"/>
              <a:pPr>
                <a:spcBef>
                  <a:spcPct val="0"/>
                </a:spcBef>
              </a:pPr>
              <a:t>29</a:t>
            </a:fld>
            <a:endParaRPr lang="en-US" altLang="en-US" sz="1300"/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E790C2BE-942E-4590-8D13-AE1F16D6D2D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F46CFCDC-3340-44D6-9A64-29D87457FB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D9772CCC-DBA0-4415-BA2E-A70014C04A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F8CAC6-2F6E-401E-A9C3-3398F06CC976}" type="slidenum">
              <a:rPr lang="en-US" altLang="en-US" sz="1300" smtClean="0"/>
              <a:pPr>
                <a:spcBef>
                  <a:spcPct val="0"/>
                </a:spcBef>
              </a:pPr>
              <a:t>5</a:t>
            </a:fld>
            <a:endParaRPr lang="en-US" altLang="en-US" sz="1300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19A9C55-87D2-4CA4-B9CF-62144ED3D25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2723DA0D-D7E3-43C5-BEEB-9AAD548D6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4DCFD2FC-5843-4377-B3BD-1D1A6129050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F984FA-CF5C-4368-90FD-A734A970F31E}" type="slidenum">
              <a:rPr lang="en-US" altLang="en-US" sz="1300" smtClean="0"/>
              <a:pPr>
                <a:spcBef>
                  <a:spcPct val="0"/>
                </a:spcBef>
              </a:pPr>
              <a:t>6</a:t>
            </a:fld>
            <a:endParaRPr lang="en-US" altLang="en-US" sz="13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821B5522-C622-4804-87A2-7B62EDE334A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6E612AD2-86B6-43E5-849B-293DBF6A8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9B01334A-538F-48B6-833E-B104788BD2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8EA34D-7335-4B42-8AF8-F53275E6B079}" type="slidenum">
              <a:rPr lang="en-US" altLang="en-US" sz="1300" smtClean="0"/>
              <a:pPr>
                <a:spcBef>
                  <a:spcPct val="0"/>
                </a:spcBef>
              </a:pPr>
              <a:t>7</a:t>
            </a:fld>
            <a:endParaRPr lang="en-US" altLang="en-US" sz="1300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AFB84C3-F61D-4D3F-AB83-A2362AFFEEC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954ECC24-9350-41B7-9EB2-58CA865B1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11A51F5-B55E-413E-A2C3-58C9DABB40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7ACDE6-D127-4052-94AF-52EB97CD83C6}" type="slidenum">
              <a:rPr lang="en-US" altLang="en-US" sz="1300" smtClean="0"/>
              <a:pPr>
                <a:spcBef>
                  <a:spcPct val="0"/>
                </a:spcBef>
              </a:pPr>
              <a:t>8</a:t>
            </a:fld>
            <a:endParaRPr lang="en-US" altLang="en-US" sz="1300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6A4F0C1A-75F4-4B07-A469-8EDBCE16222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BB4D1E8E-5236-4AC5-B564-886F78889D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43679455-87D1-4ACB-BCBD-7C6159E9A0D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A081702-30D1-41CD-B54D-21FE3566F44B}" type="slidenum">
              <a:rPr lang="en-US" altLang="en-US" sz="1300" smtClean="0"/>
              <a:pPr>
                <a:spcBef>
                  <a:spcPct val="0"/>
                </a:spcBef>
              </a:pPr>
              <a:t>9</a:t>
            </a:fld>
            <a:endParaRPr lang="en-US" altLang="en-US" sz="1300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3F07CC0-3794-4CDB-A1D6-9E2567D55A3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16F1392-D2F6-4DD3-8128-7945CD45BC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E6EE97A-1CDF-4005-9F48-194B037C58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53D9DA7-5801-4EE2-B6BD-64FD594DCEF6}" type="slidenum">
              <a:rPr lang="en-US" altLang="en-US" sz="1300" smtClean="0"/>
              <a:pPr>
                <a:spcBef>
                  <a:spcPct val="0"/>
                </a:spcBef>
              </a:pPr>
              <a:t>10</a:t>
            </a:fld>
            <a:endParaRPr lang="en-US" altLang="en-US" sz="13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3CAFA2DA-CE22-453E-B0D6-CF3E194F28E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EB743040-D5BC-4827-AB23-798DDE65EB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A5920724-8AD5-4A65-84AC-AE20D98FFA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3C508BF-1776-4206-86DD-EA9C41B7E546}" type="slidenum">
              <a:rPr lang="en-US" altLang="en-US" sz="1300" smtClean="0"/>
              <a:pPr>
                <a:spcBef>
                  <a:spcPct val="0"/>
                </a:spcBef>
              </a:pPr>
              <a:t>11</a:t>
            </a:fld>
            <a:endParaRPr lang="en-US" altLang="en-US" sz="1300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901960A4-6346-4878-9C95-2D0E7355050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ABBD05EC-3AAF-4A77-BEF8-0B42448180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>
            <a:extLst>
              <a:ext uri="{FF2B5EF4-FFF2-40B4-BE49-F238E27FC236}">
                <a16:creationId xmlns:a16="http://schemas.microsoft.com/office/drawing/2014/main" id="{12572858-7CCC-49F3-9DC1-FB20F6899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93BD5E8F-C2FF-4C41-9978-A135E18A9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FDEEFCC-932E-4238-879E-5A2DC7D906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xfrm>
            <a:off x="3136900" y="6254750"/>
            <a:ext cx="2895600" cy="4572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1C8CCAA-4CB3-4EC5-85DE-EDB97E1CD0AB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42088" y="6243638"/>
            <a:ext cx="2133600" cy="457200"/>
          </a:xfr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FAC232C-E458-44F9-A1AE-9B88125E1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85197F6F-0A7A-40B0-88F0-7352A38A20F1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96951-A446-4264-AA92-9E5777C943A8}" type="datetime1">
              <a:rPr lang="en-US"/>
              <a:pPr>
                <a:defRPr/>
              </a:pPr>
              <a:t>11/17/2021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5436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13D3BB-75B5-4B15-A100-2215F45C1E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7F91C7-23A2-43B9-B439-9EDE39795AD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F3BBB-B685-4EBB-8D24-EB78066682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32BAF5E-2FC2-462B-A3F6-AF67C4BCDF4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8892A-0849-4E45-A37B-755F6ADDEFEF}" type="datetime1">
              <a:rPr lang="en-US"/>
              <a:pPr>
                <a:defRPr/>
              </a:pPr>
              <a:t>11/17/2021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9EB991-7278-425C-BA29-10B1ACAD527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3D966-61D7-4B48-B4C0-A2E81526154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5D830-EC1C-4218-BCE9-15B687F427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CBF2CBEA-90FC-4168-8EE5-AE1220DD6094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0884F-AF13-4712-9690-6742BC9CFE0B}" type="datetime1">
              <a:rPr lang="en-US"/>
              <a:pPr>
                <a:defRPr/>
              </a:pPr>
              <a:t>11/17/2021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1825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0858A1-A006-4416-AEDD-8D83BCB94A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297697-9340-4E60-9E1E-5A92B9BB0AE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DCDE36-9674-4247-80C1-A635F74D0E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F7370E2-089B-4EDB-B2B5-3F8F5AFABCD3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C6B6E-D5EE-47BD-912C-E3B8B424F985}" type="datetime1">
              <a:rPr lang="en-US"/>
              <a:pPr>
                <a:defRPr/>
              </a:pPr>
              <a:t>11/17/2021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605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6E8488-C1A3-43E0-A10E-17460326F4B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E389746-E35C-4FDD-9686-3C991B7B11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B34FC-5C85-440D-ADAA-932E1E025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178CE71-629C-422A-9ED1-DE109EA02BB6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BBD4-084A-4039-A74D-F36F63C9D928}" type="datetime1">
              <a:rPr lang="en-US"/>
              <a:pPr>
                <a:defRPr/>
              </a:pPr>
              <a:t>11/17/2021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8021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FFB5E8-CDA9-473B-830B-F9E70E2E3EB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2BD888-1819-460D-AD7A-9A58A433393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DE6C9-0A43-483B-B884-A53FE0209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49B438C-1638-461D-9C9D-4FC5E2B64217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564E7-56DB-428D-9BE6-37EDEACBBE6F}" type="datetime1">
              <a:rPr lang="en-US"/>
              <a:pPr>
                <a:defRPr/>
              </a:pPr>
              <a:t>11/17/2021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506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52E926E-9D3D-4A8C-9C86-CBA12BD719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6B8880-3C61-4BA2-9CB4-AE105B2B854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011A4-0B39-4D15-9DD7-1EDA6CB2FD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8A8556B-F90C-4359-9C79-2BBC308B766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711DE8-BA69-4C3F-B986-FBF38878016F}" type="datetime1">
              <a:rPr lang="en-US"/>
              <a:pPr>
                <a:defRPr/>
              </a:pPr>
              <a:t>11/17/2021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72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31FB31C-87D5-4B63-AF03-5DDCFA7AFB2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3717A1A-8496-42E3-900B-A76A73CDB72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B7C5B-2C25-4F00-BF85-685E396540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DF96B28-C69F-4F73-A7EE-F425E7627DD2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37CD2-4C57-425E-8A1D-FFE6A54224F9}" type="datetime1">
              <a:rPr lang="en-US"/>
              <a:pPr>
                <a:defRPr/>
              </a:pPr>
              <a:t>11/17/2021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05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9D90144-ED61-40CB-A980-C8034F577A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E7B49C6-78D2-4619-A9C4-0943EA14C2F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001D2-C01C-43C4-B040-D909C2A1E1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3D27ACA-5490-4CC7-AA6D-1D75B757416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313C8-ACEC-4E3B-AAAA-FD1B861F30AD}" type="datetime1">
              <a:rPr lang="en-US"/>
              <a:pPr>
                <a:defRPr/>
              </a:pPr>
              <a:t>11/17/2021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216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C6E6A90-2977-49E5-B552-0722480847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9C04446-B7F7-45EB-BDC0-F9155503DFD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76009-561E-452F-A7D3-4B4ADA8DF8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1E556BC8-5D33-4B02-999E-39738DE8290E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D7704-C49B-425C-B926-DE74E6992422}" type="datetime1">
              <a:rPr lang="en-US"/>
              <a:pPr>
                <a:defRPr/>
              </a:pPr>
              <a:t>11/17/2021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741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D991BD-D3E7-4C8F-A667-2A01306E9CB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A9B4E4-B188-4A3F-B00D-028104CB1A5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E9D33-C8BC-479C-A094-4EC936C32F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DA26E75-A5E9-4519-B55F-608ED1B6B61D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D88B6-866F-42C7-919C-ABC1F0423510}" type="datetime1">
              <a:rPr lang="en-US"/>
              <a:pPr>
                <a:defRPr/>
              </a:pPr>
              <a:t>11/17/2021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025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52564-A5B3-4EFD-B243-0EA9D1A1FE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F7A6FA-4BF9-4F38-BD02-9D11D2C6E58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2665D-529C-48B4-A83F-94A46C9EDC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C677B56-7BF0-41A4-A17E-6A52ED1829EF}"/>
              </a:ext>
            </a:extLst>
          </p:cNvPr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557FF-E9EF-485E-BCA1-39E24DC250D7}" type="datetime1">
              <a:rPr lang="en-US"/>
              <a:pPr>
                <a:defRPr/>
              </a:pPr>
              <a:t>11/17/2021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9965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888E236-EB9A-4DF9-ACE1-F40103A0F7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C3A5D65-E798-47B9-BEF1-8B57BA378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91B441A0-7495-4C5D-808A-E0C77626CCC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20EB9747-542E-4E5B-9B3F-ECD743C5145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7ABD7C5B-7B88-4792-9A8D-0357B1F88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0" name="Freeform 6">
            <a:extLst>
              <a:ext uri="{FF2B5EF4-FFF2-40B4-BE49-F238E27FC236}">
                <a16:creationId xmlns:a16="http://schemas.microsoft.com/office/drawing/2014/main" id="{2462849B-DB9F-490A-984D-EBFDE16E3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C8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E738A01D-57E6-4EE8-A9DD-AC271BFFC049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rgbClr val="C8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D80800DC-E31C-4989-BDA9-D3979D69357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Garamond" pitchFamily="18" charset="0"/>
                <a:cs typeface="Arial" charset="0"/>
              </a:defRPr>
            </a:lvl1pPr>
          </a:lstStyle>
          <a:p>
            <a:pPr>
              <a:defRPr/>
            </a:pPr>
            <a:fld id="{C2DFECCE-E789-4297-A156-1EF421CCFE36}" type="datetime1">
              <a:rPr lang="en-US"/>
              <a:pPr>
                <a:defRPr/>
              </a:pPr>
              <a:t>11/17/2021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5B5559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rgbClr val="5B5559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rgbClr val="6A6268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2.xml"/><Relationship Id="rId7" Type="http://schemas.openxmlformats.org/officeDocument/2006/relationships/image" Target="../media/image1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15.png"/><Relationship Id="rId4" Type="http://schemas.openxmlformats.org/officeDocument/2006/relationships/hyperlink" Target="https://arbital.com/p/bayes_rule/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18.xml"/><Relationship Id="rId7" Type="http://schemas.openxmlformats.org/officeDocument/2006/relationships/image" Target="../media/image17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29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13" Type="http://schemas.openxmlformats.org/officeDocument/2006/relationships/image" Target="../media/image38.png"/><Relationship Id="rId3" Type="http://schemas.openxmlformats.org/officeDocument/2006/relationships/tags" Target="../tags/tag35.xml"/><Relationship Id="rId7" Type="http://schemas.openxmlformats.org/officeDocument/2006/relationships/notesSlide" Target="../notesSlides/notesSlide24.xml"/><Relationship Id="rId12" Type="http://schemas.openxmlformats.org/officeDocument/2006/relationships/image" Target="../media/image37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6.png"/><Relationship Id="rId5" Type="http://schemas.openxmlformats.org/officeDocument/2006/relationships/tags" Target="../tags/tag37.xml"/><Relationship Id="rId10" Type="http://schemas.openxmlformats.org/officeDocument/2006/relationships/image" Target="../media/image35.png"/><Relationship Id="rId4" Type="http://schemas.openxmlformats.org/officeDocument/2006/relationships/tags" Target="../tags/tag36.xml"/><Relationship Id="rId9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41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40.png"/><Relationship Id="rId2" Type="http://schemas.openxmlformats.org/officeDocument/2006/relationships/tags" Target="../tags/tag39.xml"/><Relationship Id="rId16" Type="http://schemas.openxmlformats.org/officeDocument/2006/relationships/image" Target="../media/image44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39.png"/><Relationship Id="rId5" Type="http://schemas.openxmlformats.org/officeDocument/2006/relationships/tags" Target="../tags/tag42.xml"/><Relationship Id="rId15" Type="http://schemas.openxmlformats.org/officeDocument/2006/relationships/image" Target="../media/image43.png"/><Relationship Id="rId10" Type="http://schemas.openxmlformats.org/officeDocument/2006/relationships/image" Target="../media/image36.png"/><Relationship Id="rId4" Type="http://schemas.openxmlformats.org/officeDocument/2006/relationships/tags" Target="../tags/tag41.xml"/><Relationship Id="rId9" Type="http://schemas.openxmlformats.org/officeDocument/2006/relationships/notesSlide" Target="../notesSlides/notesSlide25.xml"/><Relationship Id="rId1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6.xml"/><Relationship Id="rId13" Type="http://schemas.openxmlformats.org/officeDocument/2006/relationships/image" Target="../media/image36.png"/><Relationship Id="rId3" Type="http://schemas.openxmlformats.org/officeDocument/2006/relationships/tags" Target="../tags/tag4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48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image" Target="../media/image47.png"/><Relationship Id="rId5" Type="http://schemas.openxmlformats.org/officeDocument/2006/relationships/tags" Target="../tags/tag49.xml"/><Relationship Id="rId15" Type="http://schemas.openxmlformats.org/officeDocument/2006/relationships/image" Target="../media/image50.png"/><Relationship Id="rId10" Type="http://schemas.openxmlformats.org/officeDocument/2006/relationships/image" Target="../media/image46.png"/><Relationship Id="rId4" Type="http://schemas.openxmlformats.org/officeDocument/2006/relationships/tags" Target="../tags/tag48.xml"/><Relationship Id="rId9" Type="http://schemas.openxmlformats.org/officeDocument/2006/relationships/image" Target="../media/image45.png"/><Relationship Id="rId1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tags" Target="../tags/tag63.xml"/><Relationship Id="rId18" Type="http://schemas.openxmlformats.org/officeDocument/2006/relationships/tags" Target="../tags/tag68.xml"/><Relationship Id="rId26" Type="http://schemas.openxmlformats.org/officeDocument/2006/relationships/image" Target="../media/image53.png"/><Relationship Id="rId39" Type="http://schemas.openxmlformats.org/officeDocument/2006/relationships/image" Target="../media/image65.png"/><Relationship Id="rId21" Type="http://schemas.openxmlformats.org/officeDocument/2006/relationships/slideLayout" Target="../slideLayouts/slideLayout12.xml"/><Relationship Id="rId34" Type="http://schemas.openxmlformats.org/officeDocument/2006/relationships/image" Target="../media/image36.png"/><Relationship Id="rId42" Type="http://schemas.openxmlformats.org/officeDocument/2006/relationships/image" Target="../media/image68.png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6" Type="http://schemas.openxmlformats.org/officeDocument/2006/relationships/tags" Target="../tags/tag66.xml"/><Relationship Id="rId20" Type="http://schemas.openxmlformats.org/officeDocument/2006/relationships/tags" Target="../tags/tag70.xml"/><Relationship Id="rId29" Type="http://schemas.openxmlformats.org/officeDocument/2006/relationships/image" Target="../media/image56.png"/><Relationship Id="rId41" Type="http://schemas.openxmlformats.org/officeDocument/2006/relationships/image" Target="../media/image67.png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tags" Target="../tags/tag61.xml"/><Relationship Id="rId24" Type="http://schemas.openxmlformats.org/officeDocument/2006/relationships/image" Target="../media/image51.png"/><Relationship Id="rId32" Type="http://schemas.openxmlformats.org/officeDocument/2006/relationships/image" Target="../media/image59.png"/><Relationship Id="rId37" Type="http://schemas.openxmlformats.org/officeDocument/2006/relationships/image" Target="../media/image63.png"/><Relationship Id="rId40" Type="http://schemas.openxmlformats.org/officeDocument/2006/relationships/image" Target="../media/image66.png"/><Relationship Id="rId5" Type="http://schemas.openxmlformats.org/officeDocument/2006/relationships/tags" Target="../tags/tag55.xml"/><Relationship Id="rId15" Type="http://schemas.openxmlformats.org/officeDocument/2006/relationships/tags" Target="../tags/tag65.xml"/><Relationship Id="rId23" Type="http://schemas.openxmlformats.org/officeDocument/2006/relationships/image" Target="../media/image1.emf"/><Relationship Id="rId28" Type="http://schemas.openxmlformats.org/officeDocument/2006/relationships/image" Target="../media/image55.png"/><Relationship Id="rId36" Type="http://schemas.openxmlformats.org/officeDocument/2006/relationships/image" Target="../media/image62.png"/><Relationship Id="rId10" Type="http://schemas.openxmlformats.org/officeDocument/2006/relationships/tags" Target="../tags/tag60.xml"/><Relationship Id="rId19" Type="http://schemas.openxmlformats.org/officeDocument/2006/relationships/tags" Target="../tags/tag69.xml"/><Relationship Id="rId31" Type="http://schemas.openxmlformats.org/officeDocument/2006/relationships/image" Target="../media/image58.png"/><Relationship Id="rId4" Type="http://schemas.openxmlformats.org/officeDocument/2006/relationships/tags" Target="../tags/tag54.xml"/><Relationship Id="rId9" Type="http://schemas.openxmlformats.org/officeDocument/2006/relationships/tags" Target="../tags/tag59.xml"/><Relationship Id="rId14" Type="http://schemas.openxmlformats.org/officeDocument/2006/relationships/tags" Target="../tags/tag64.xml"/><Relationship Id="rId22" Type="http://schemas.openxmlformats.org/officeDocument/2006/relationships/notesSlide" Target="../notesSlides/notesSlide27.xml"/><Relationship Id="rId27" Type="http://schemas.openxmlformats.org/officeDocument/2006/relationships/image" Target="../media/image54.png"/><Relationship Id="rId30" Type="http://schemas.openxmlformats.org/officeDocument/2006/relationships/image" Target="../media/image57.png"/><Relationship Id="rId35" Type="http://schemas.openxmlformats.org/officeDocument/2006/relationships/image" Target="../media/image61.png"/><Relationship Id="rId43" Type="http://schemas.openxmlformats.org/officeDocument/2006/relationships/image" Target="../media/image69.png"/><Relationship Id="rId8" Type="http://schemas.openxmlformats.org/officeDocument/2006/relationships/tags" Target="../tags/tag58.xml"/><Relationship Id="rId3" Type="http://schemas.openxmlformats.org/officeDocument/2006/relationships/tags" Target="../tags/tag53.xml"/><Relationship Id="rId12" Type="http://schemas.openxmlformats.org/officeDocument/2006/relationships/tags" Target="../tags/tag62.xml"/><Relationship Id="rId17" Type="http://schemas.openxmlformats.org/officeDocument/2006/relationships/tags" Target="../tags/tag67.xml"/><Relationship Id="rId25" Type="http://schemas.openxmlformats.org/officeDocument/2006/relationships/image" Target="../media/image52.png"/><Relationship Id="rId33" Type="http://schemas.openxmlformats.org/officeDocument/2006/relationships/image" Target="../media/image60.png"/><Relationship Id="rId38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image" Target="../media/image3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tags" Target="../tags/tag7.xml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>
            <a:extLst>
              <a:ext uri="{FF2B5EF4-FFF2-40B4-BE49-F238E27FC236}">
                <a16:creationId xmlns:a16="http://schemas.microsoft.com/office/drawing/2014/main" id="{28C5075B-C5F3-486D-B3A6-76A5BE3DDA03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585CC4-3BCB-4036-94F1-440BB73E14AC}" type="slidenum">
              <a:rPr lang="en-US" altLang="en-US" sz="12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/>
          </a:p>
        </p:txBody>
      </p:sp>
      <p:sp>
        <p:nvSpPr>
          <p:cNvPr id="5123" name="Rectangle 8">
            <a:extLst>
              <a:ext uri="{FF2B5EF4-FFF2-40B4-BE49-F238E27FC236}">
                <a16:creationId xmlns:a16="http://schemas.microsoft.com/office/drawing/2014/main" id="{66CD5EBE-16F9-435F-A1FE-F2C4F638AD45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04B18D-6C5E-464D-974A-34B6117B0C0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124" name="Rectangle 2">
            <a:extLst>
              <a:ext uri="{FF2B5EF4-FFF2-40B4-BE49-F238E27FC236}">
                <a16:creationId xmlns:a16="http://schemas.microsoft.com/office/drawing/2014/main" id="{44AB5938-D0FB-4CC7-9BE6-267B452F57F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36-617: Applied Linear Models </a:t>
            </a:r>
          </a:p>
        </p:txBody>
      </p:sp>
      <p:sp>
        <p:nvSpPr>
          <p:cNvPr id="5125" name="Rectangle 3">
            <a:extLst>
              <a:ext uri="{FF2B5EF4-FFF2-40B4-BE49-F238E27FC236}">
                <a16:creationId xmlns:a16="http://schemas.microsoft.com/office/drawing/2014/main" id="{BE76B946-6E8F-4291-8C8C-B41F34B7426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Bayes, Shrinkage, and Multi-Level Models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 Junker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132E Baker Hall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brian@stat.cmu.edu</a:t>
            </a:r>
          </a:p>
        </p:txBody>
      </p:sp>
      <p:sp>
        <p:nvSpPr>
          <p:cNvPr id="5126" name="Text Box 4">
            <a:extLst>
              <a:ext uri="{FF2B5EF4-FFF2-40B4-BE49-F238E27FC236}">
                <a16:creationId xmlns:a16="http://schemas.microsoft.com/office/drawing/2014/main" id="{AD5E368B-742F-41B3-9C60-99EDE5AA572C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TexPoint fonts used in EMF.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Read the TexPoint manual before you delete this box.: </a:t>
            </a:r>
            <a:r>
              <a:rPr lang="en-US" altLang="en-US" sz="1800">
                <a:latin typeface="cmmi10" panose="020B0604020202020204" pitchFamily="34" charset="0"/>
              </a:rPr>
              <a:t>A</a:t>
            </a:r>
            <a:r>
              <a:rPr lang="en-US" altLang="en-US" sz="1800">
                <a:latin typeface="cmmi7" panose="020B0604020202020204" pitchFamily="34" charset="0"/>
              </a:rPr>
              <a:t>A</a:t>
            </a:r>
            <a:r>
              <a:rPr lang="en-US" altLang="en-US" sz="1800">
                <a:latin typeface="cmr10" panose="020B0604020202020204" pitchFamily="34" charset="0"/>
              </a:rPr>
              <a:t>A</a:t>
            </a:r>
            <a:r>
              <a:rPr lang="en-US" altLang="en-US" sz="1800">
                <a:latin typeface="cmr7" panose="020B0604020202020204" pitchFamily="34" charset="0"/>
              </a:rPr>
              <a:t>A</a:t>
            </a:r>
            <a:r>
              <a:rPr lang="en-US" altLang="en-US" sz="1800">
                <a:latin typeface="cmss10" panose="020B0604020202020204" pitchFamily="34" charset="0"/>
              </a:rPr>
              <a:t>A</a:t>
            </a:r>
            <a:r>
              <a:rPr lang="en-US" altLang="en-US" sz="1800">
                <a:latin typeface="cmsy10" panose="020B0604020202020204" pitchFamily="34" charset="0"/>
              </a:rPr>
              <a:t>A</a:t>
            </a:r>
            <a:r>
              <a:rPr lang="en-US" altLang="en-US" sz="1800">
                <a:latin typeface="cmssi10" panose="020B0604020202020204" pitchFamily="34" charset="0"/>
              </a:rPr>
              <a:t>A</a:t>
            </a:r>
            <a:r>
              <a:rPr lang="en-US" altLang="en-US" sz="1800">
                <a:latin typeface="cmmi5" panose="020B0604020202020204" pitchFamily="34" charset="0"/>
              </a:rPr>
              <a:t>A</a:t>
            </a:r>
            <a:r>
              <a:rPr lang="en-US" altLang="en-US" sz="1800">
                <a:latin typeface="cmex10" panose="020B0604020202020204" pitchFamily="34" charset="0"/>
              </a:rPr>
              <a:t>A</a:t>
            </a:r>
            <a:r>
              <a:rPr lang="en-US" altLang="en-US" sz="1800">
                <a:latin typeface="cmr9" panose="020B0604020202020204" pitchFamily="34" charset="0"/>
              </a:rPr>
              <a:t>A</a:t>
            </a:r>
            <a:r>
              <a:rPr lang="en-US" altLang="en-US" sz="1800">
                <a:latin typeface="cmmi9" panose="020B0604020202020204" pitchFamily="34" charset="0"/>
              </a:rPr>
              <a:t>A</a:t>
            </a:r>
            <a:r>
              <a:rPr lang="en-US" altLang="en-US" sz="1800">
                <a:latin typeface="cmmi6" panose="020B0604020202020204" pitchFamily="34" charset="0"/>
              </a:rPr>
              <a:t>A</a:t>
            </a:r>
            <a:r>
              <a:rPr lang="en-US" altLang="en-US" sz="1800">
                <a:latin typeface="cmr5" panose="020B0604020202020204" pitchFamily="34" charset="0"/>
              </a:rPr>
              <a:t>A</a:t>
            </a:r>
            <a:r>
              <a:rPr lang="en-US" altLang="en-US" sz="1800">
                <a:latin typeface="cmss8" panose="020B0604020202020204" pitchFamily="34" charset="0"/>
              </a:rPr>
              <a:t>A</a:t>
            </a:r>
            <a:r>
              <a:rPr lang="en-US" altLang="en-US" sz="1800">
                <a:latin typeface="cmr6" panose="020B0604020202020204" pitchFamily="34" charset="0"/>
              </a:rPr>
              <a:t>A</a:t>
            </a:r>
            <a:r>
              <a:rPr lang="en-US" altLang="en-US" sz="1800">
                <a:latin typeface="cmsy10orig" panose="020B0604020202020204" pitchFamily="34" charset="0"/>
              </a:rPr>
              <a:t>A</a:t>
            </a:r>
            <a:r>
              <a:rPr lang="en-US" altLang="en-US" sz="1800">
                <a:latin typeface="cmsl10" panose="020B0604020202020204" pitchFamily="34" charset="0"/>
              </a:rPr>
              <a:t>A</a:t>
            </a:r>
            <a:r>
              <a:rPr lang="en-US" altLang="en-US" sz="1800">
                <a:latin typeface="cmsy5" panose="020B0604020202020204" pitchFamily="34" charset="0"/>
              </a:rPr>
              <a:t>A</a:t>
            </a:r>
            <a:endParaRPr lang="en-US" altLang="en-US" sz="1800">
              <a:latin typeface="cmr6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4">
            <a:extLst>
              <a:ext uri="{FF2B5EF4-FFF2-40B4-BE49-F238E27FC236}">
                <a16:creationId xmlns:a16="http://schemas.microsoft.com/office/drawing/2014/main" id="{7646401E-39BB-4ED2-8D82-3D13C3E2EB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50CD6EB-5D23-4B0C-A0E6-3B23EF59461F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7" name="Date Placeholder 5">
            <a:extLst>
              <a:ext uri="{FF2B5EF4-FFF2-40B4-BE49-F238E27FC236}">
                <a16:creationId xmlns:a16="http://schemas.microsoft.com/office/drawing/2014/main" id="{218CB4D3-5478-46CF-9312-3470CF698FCE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90D8DC-D66A-4F85-855C-7C7089D074F7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8" name="Rectangle 2">
            <a:extLst>
              <a:ext uri="{FF2B5EF4-FFF2-40B4-BE49-F238E27FC236}">
                <a16:creationId xmlns:a16="http://schemas.microsoft.com/office/drawing/2014/main" id="{6847B74C-20C6-49EA-B3A0-965D423B57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Finding the MLE…</a:t>
            </a:r>
          </a:p>
        </p:txBody>
      </p:sp>
      <p:sp>
        <p:nvSpPr>
          <p:cNvPr id="21509" name="Rectangle 3">
            <a:extLst>
              <a:ext uri="{FF2B5EF4-FFF2-40B4-BE49-F238E27FC236}">
                <a16:creationId xmlns:a16="http://schemas.microsoft.com/office/drawing/2014/main" id="{F7C52B55-AA8F-432A-A087-DD04FBE189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29200"/>
          </a:xfrm>
        </p:spPr>
        <p:txBody>
          <a:bodyPr/>
          <a:lstStyle/>
          <a:p>
            <a:pPr eaLnBrk="1" hangingPunct="1"/>
            <a:r>
              <a:rPr lang="en-US" altLang="en-US"/>
              <a:t>If we use the Bernoulli likelihood,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If we use the Binomial likelihood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Either way we want to maximize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with k = 226, n=451</a:t>
            </a:r>
          </a:p>
        </p:txBody>
      </p:sp>
      <p:pic>
        <p:nvPicPr>
          <p:cNvPr id="21510" name="Picture 1">
            <a:extLst>
              <a:ext uri="{FF2B5EF4-FFF2-40B4-BE49-F238E27FC236}">
                <a16:creationId xmlns:a16="http://schemas.microsoft.com/office/drawing/2014/main" id="{D244D75E-0FBB-4C6B-BC75-E67EEB34A33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1676400"/>
            <a:ext cx="75057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2">
            <a:extLst>
              <a:ext uri="{FF2B5EF4-FFF2-40B4-BE49-F238E27FC236}">
                <a16:creationId xmlns:a16="http://schemas.microsoft.com/office/drawing/2014/main" id="{56EA7DA4-F520-4055-B3BB-3122E567777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89300"/>
            <a:ext cx="756285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3">
            <a:extLst>
              <a:ext uri="{FF2B5EF4-FFF2-40B4-BE49-F238E27FC236}">
                <a16:creationId xmlns:a16="http://schemas.microsoft.com/office/drawing/2014/main" id="{A1A1C373-5E32-4736-A5B3-25291D43013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029200"/>
            <a:ext cx="42672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4">
            <a:extLst>
              <a:ext uri="{FF2B5EF4-FFF2-40B4-BE49-F238E27FC236}">
                <a16:creationId xmlns:a16="http://schemas.microsoft.com/office/drawing/2014/main" id="{2D57F169-3C1B-4D6B-B527-1A2E94658A1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D05D30B-1C0C-445E-AFD2-E9E468C30744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5" name="Date Placeholder 5">
            <a:extLst>
              <a:ext uri="{FF2B5EF4-FFF2-40B4-BE49-F238E27FC236}">
                <a16:creationId xmlns:a16="http://schemas.microsoft.com/office/drawing/2014/main" id="{6506B5F8-7799-41F4-B6BD-A02C72DAB7B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45C07ED-CF67-4CAD-A9A0-9E2E7E1D62C5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C90A1BED-3A55-4D64-AB3A-D63E42DCAA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Differentiating and setting to zero…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so, clearly, </a:t>
            </a:r>
          </a:p>
        </p:txBody>
      </p:sp>
      <p:pic>
        <p:nvPicPr>
          <p:cNvPr id="23557" name="Picture 2">
            <a:extLst>
              <a:ext uri="{FF2B5EF4-FFF2-40B4-BE49-F238E27FC236}">
                <a16:creationId xmlns:a16="http://schemas.microsoft.com/office/drawing/2014/main" id="{28102C28-E453-44D0-91C0-6898F028591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038" y="2209800"/>
            <a:ext cx="62357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2">
            <a:extLst>
              <a:ext uri="{FF2B5EF4-FFF2-40B4-BE49-F238E27FC236}">
                <a16:creationId xmlns:a16="http://schemas.microsoft.com/office/drawing/2014/main" id="{832F68C3-4E60-44A5-AA9E-110919D4AA0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0" y="4708525"/>
            <a:ext cx="3348038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19">
            <a:extLst>
              <a:ext uri="{FF2B5EF4-FFF2-40B4-BE49-F238E27FC236}">
                <a16:creationId xmlns:a16="http://schemas.microsoft.com/office/drawing/2014/main" id="{FC26340E-F04D-47EE-8DB4-76BAE2C7DD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MLE: Point Estimate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4">
            <a:extLst>
              <a:ext uri="{FF2B5EF4-FFF2-40B4-BE49-F238E27FC236}">
                <a16:creationId xmlns:a16="http://schemas.microsoft.com/office/drawing/2014/main" id="{5E9F180F-4935-42C7-B464-82EE6F094A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0954B1F-9F94-447F-A28F-A8DA0D0C91D7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3" name="Date Placeholder 5">
            <a:extLst>
              <a:ext uri="{FF2B5EF4-FFF2-40B4-BE49-F238E27FC236}">
                <a16:creationId xmlns:a16="http://schemas.microsoft.com/office/drawing/2014/main" id="{BB332191-1A36-488E-92CE-815A2D21DC4C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5FC3CC8-4F52-42D5-9CE3-59358934676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4" name="Rectangle 2">
            <a:extLst>
              <a:ext uri="{FF2B5EF4-FFF2-40B4-BE49-F238E27FC236}">
                <a16:creationId xmlns:a16="http://schemas.microsoft.com/office/drawing/2014/main" id="{A385C0D3-3B83-4C33-8696-FC8489182F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Bayes’ Rule (a.k.a. Bayes’ Theorem)</a:t>
            </a:r>
          </a:p>
        </p:txBody>
      </p:sp>
      <p:sp>
        <p:nvSpPr>
          <p:cNvPr id="25605" name="Rectangle 3">
            <a:extLst>
              <a:ext uri="{FF2B5EF4-FFF2-40B4-BE49-F238E27FC236}">
                <a16:creationId xmlns:a16="http://schemas.microsoft.com/office/drawing/2014/main" id="{97A80635-2306-4BEF-81E1-0EC9A952BB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9325"/>
          </a:xfrm>
        </p:spPr>
        <p:txBody>
          <a:bodyPr/>
          <a:lstStyle/>
          <a:p>
            <a:pPr eaLnBrk="1" hangingPunct="1"/>
            <a:r>
              <a:rPr lang="en-US" altLang="en-US"/>
              <a:t>A very simple idea with very powerful consequences</a:t>
            </a:r>
          </a:p>
          <a:p>
            <a:pPr eaLnBrk="1" hangingPunct="1"/>
            <a:r>
              <a:rPr lang="en-US" altLang="en-US"/>
              <a:t>We often start with information like P[A|B] and what we really want is P[B|A].  Bayes’ Theorem lets us “turn the conditioning around”: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See </a:t>
            </a:r>
            <a:r>
              <a:rPr lang="en-US" altLang="en-US">
                <a:hlinkClick r:id="rId4"/>
              </a:rPr>
              <a:t>https://arbital.com/p/bayes_rule/</a:t>
            </a:r>
            <a:r>
              <a:rPr lang="en-US" altLang="en-US"/>
              <a:t> for lots of examples and proselytizing.</a:t>
            </a:r>
          </a:p>
        </p:txBody>
      </p:sp>
      <p:pic>
        <p:nvPicPr>
          <p:cNvPr id="25606" name="Picture 4">
            <a:extLst>
              <a:ext uri="{FF2B5EF4-FFF2-40B4-BE49-F238E27FC236}">
                <a16:creationId xmlns:a16="http://schemas.microsoft.com/office/drawing/2014/main" id="{93C02609-0C1C-4232-B5CC-2380341A341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950" y="3911600"/>
            <a:ext cx="6419850" cy="98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B600F22C-3E2E-4126-8719-86FE6D4F72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862F7C-4286-4CC3-A39E-39A3FD4E03C0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7651" name="Date Placeholder 6">
            <a:extLst>
              <a:ext uri="{FF2B5EF4-FFF2-40B4-BE49-F238E27FC236}">
                <a16:creationId xmlns:a16="http://schemas.microsoft.com/office/drawing/2014/main" id="{B231ED41-88F4-4E30-8B6B-141DD87B932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6E94AA3-EAC2-4AC0-8352-4F780A20D32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7652" name="Rectangle 2">
            <a:extLst>
              <a:ext uri="{FF2B5EF4-FFF2-40B4-BE49-F238E27FC236}">
                <a16:creationId xmlns:a16="http://schemas.microsoft.com/office/drawing/2014/main" id="{47A98EAD-1772-4C50-8CD6-18F69A1B7F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Conditional probability &amp; conditional density</a:t>
            </a:r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823FFC67-E31E-4673-840F-68D223E883D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P[A|B] = P[A&amp;B]/P[B]</a:t>
            </a:r>
          </a:p>
          <a:p>
            <a:pPr eaLnBrk="1" hangingPunct="1"/>
            <a:r>
              <a:rPr lang="en-US" altLang="en-US" sz="2600"/>
              <a:t>P[B] = P[B|A]P[A] + 	P[B|A</a:t>
            </a:r>
            <a:r>
              <a:rPr lang="en-US" altLang="en-US" sz="2600" baseline="30000"/>
              <a:t>c</a:t>
            </a:r>
            <a:r>
              <a:rPr lang="en-US" altLang="en-US" sz="2600"/>
              <a:t>]P[A</a:t>
            </a:r>
            <a:r>
              <a:rPr lang="en-US" altLang="en-US" sz="2600" baseline="30000"/>
              <a:t>c</a:t>
            </a:r>
            <a:r>
              <a:rPr lang="en-US" altLang="en-US" sz="2600"/>
              <a:t>]</a:t>
            </a:r>
          </a:p>
          <a:p>
            <a:pPr eaLnBrk="1" hangingPunct="1"/>
            <a:r>
              <a:rPr lang="en-US" altLang="en-US" sz="2600"/>
              <a:t>P[A &amp; B] = P[B|A]P[A]</a:t>
            </a:r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Bayes’ Theorem:</a:t>
            </a:r>
          </a:p>
        </p:txBody>
      </p:sp>
      <p:sp>
        <p:nvSpPr>
          <p:cNvPr id="27654" name="Rectangle 4">
            <a:extLst>
              <a:ext uri="{FF2B5EF4-FFF2-40B4-BE49-F238E27FC236}">
                <a16:creationId xmlns:a16="http://schemas.microsoft.com/office/drawing/2014/main" id="{BD62BE40-FAC0-42C7-A2BE-C432F87C9CDC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24000"/>
            <a:ext cx="4038600" cy="4530725"/>
          </a:xfrm>
        </p:spPr>
        <p:txBody>
          <a:bodyPr/>
          <a:lstStyle/>
          <a:p>
            <a:pPr eaLnBrk="1" hangingPunct="1">
              <a:spcAft>
                <a:spcPts val="2000"/>
              </a:spcAft>
            </a:pPr>
            <a:r>
              <a:rPr lang="en-US" altLang="en-US" sz="2600"/>
              <a:t>f(x|y) = f(x,y)/f(y)</a:t>
            </a:r>
          </a:p>
          <a:p>
            <a:pPr eaLnBrk="1" hangingPunct="1">
              <a:spcAft>
                <a:spcPts val="2000"/>
              </a:spcAft>
            </a:pPr>
            <a:r>
              <a:rPr lang="en-US" altLang="en-US" sz="2600"/>
              <a:t> </a:t>
            </a:r>
          </a:p>
          <a:p>
            <a:pPr eaLnBrk="1" hangingPunct="1"/>
            <a:r>
              <a:rPr lang="en-US" altLang="en-US" sz="2600"/>
              <a:t>f(x,y) = f(y|x) f(x)</a:t>
            </a:r>
          </a:p>
          <a:p>
            <a:pPr eaLnBrk="1" hangingPunct="1"/>
            <a:endParaRPr lang="en-US" altLang="en-US" sz="2600"/>
          </a:p>
          <a:p>
            <a:pPr eaLnBrk="1" hangingPunct="1"/>
            <a:r>
              <a:rPr lang="en-US" altLang="en-US" sz="2600"/>
              <a:t>Bayes’ Theorem:</a:t>
            </a:r>
          </a:p>
        </p:txBody>
      </p:sp>
      <p:pic>
        <p:nvPicPr>
          <p:cNvPr id="27655" name="Picture 2">
            <a:extLst>
              <a:ext uri="{FF2B5EF4-FFF2-40B4-BE49-F238E27FC236}">
                <a16:creationId xmlns:a16="http://schemas.microsoft.com/office/drawing/2014/main" id="{4070A0FA-CB0E-49A6-B9C9-A0F7D2E6713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11388"/>
            <a:ext cx="3571875" cy="68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>
            <a:extLst>
              <a:ext uri="{FF2B5EF4-FFF2-40B4-BE49-F238E27FC236}">
                <a16:creationId xmlns:a16="http://schemas.microsoft.com/office/drawing/2014/main" id="{504C74AA-7B45-4631-B288-A115D6AD8FC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648200"/>
            <a:ext cx="37687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6">
            <a:extLst>
              <a:ext uri="{FF2B5EF4-FFF2-40B4-BE49-F238E27FC236}">
                <a16:creationId xmlns:a16="http://schemas.microsoft.com/office/drawing/2014/main" id="{CD407AF7-A0A9-40F1-9BF3-3687E21291F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95800"/>
            <a:ext cx="351631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4">
            <a:extLst>
              <a:ext uri="{FF2B5EF4-FFF2-40B4-BE49-F238E27FC236}">
                <a16:creationId xmlns:a16="http://schemas.microsoft.com/office/drawing/2014/main" id="{1749304C-CD97-42EB-A212-F9768396E3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87E218-C7F4-4134-BCDD-844951B7B427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9699" name="Date Placeholder 5">
            <a:extLst>
              <a:ext uri="{FF2B5EF4-FFF2-40B4-BE49-F238E27FC236}">
                <a16:creationId xmlns:a16="http://schemas.microsoft.com/office/drawing/2014/main" id="{4C5CCA3A-C301-4F78-9950-6E146C622908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E691C3-2B89-4407-9030-B13F783E635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9700" name="Rectangle 2">
            <a:extLst>
              <a:ext uri="{FF2B5EF4-FFF2-40B4-BE49-F238E27FC236}">
                <a16:creationId xmlns:a16="http://schemas.microsoft.com/office/drawing/2014/main" id="{2A940120-0A93-4218-99F4-836CD4C36B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Bayes’ Theorem for Data</a:t>
            </a:r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DFC29015-5A83-4279-85A7-4E43BFBED3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33488"/>
            <a:ext cx="8229600" cy="4897437"/>
          </a:xfrm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/>
              <a:t>Bayes’ Theorem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Let x = data, y = </a:t>
            </a:r>
            <a:r>
              <a:rPr lang="en-US" altLang="en-US">
                <a:latin typeface="cmmi10" panose="020B0604020202020204" pitchFamily="34" charset="0"/>
              </a:rPr>
              <a:t>µ</a:t>
            </a:r>
            <a:r>
              <a:rPr lang="en-US" altLang="en-US"/>
              <a:t> (parameter!); then</a:t>
            </a:r>
          </a:p>
        </p:txBody>
      </p:sp>
      <p:pic>
        <p:nvPicPr>
          <p:cNvPr id="29702" name="Picture 2">
            <a:extLst>
              <a:ext uri="{FF2B5EF4-FFF2-40B4-BE49-F238E27FC236}">
                <a16:creationId xmlns:a16="http://schemas.microsoft.com/office/drawing/2014/main" id="{2FE5CCD4-1FBC-493F-9486-C41D23DB226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1636713"/>
            <a:ext cx="5275262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4">
            <a:extLst>
              <a:ext uri="{FF2B5EF4-FFF2-40B4-BE49-F238E27FC236}">
                <a16:creationId xmlns:a16="http://schemas.microsoft.com/office/drawing/2014/main" id="{3079D73F-F02D-4195-AC8A-B61C9BC8ED5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4086225"/>
            <a:ext cx="6938963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Box 1">
            <a:extLst>
              <a:ext uri="{FF2B5EF4-FFF2-40B4-BE49-F238E27FC236}">
                <a16:creationId xmlns:a16="http://schemas.microsoft.com/office/drawing/2014/main" id="{11B3E28A-C7A9-4A79-B837-AEFA924F0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5213" y="2571750"/>
            <a:ext cx="1528762" cy="9223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FF0000"/>
                </a:solidFill>
              </a:rPr>
              <a:t>Dummy variable of integration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4FDE7D3-9671-4CB6-976E-18316A375218}"/>
              </a:ext>
            </a:extLst>
          </p:cNvPr>
          <p:cNvCxnSpPr/>
          <p:nvPr/>
        </p:nvCxnSpPr>
        <p:spPr>
          <a:xfrm flipH="1">
            <a:off x="6146800" y="3032125"/>
            <a:ext cx="1268413" cy="22701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7085D10-C726-4691-938E-B447E0561512}"/>
              </a:ext>
            </a:extLst>
          </p:cNvPr>
          <p:cNvSpPr/>
          <p:nvPr/>
        </p:nvSpPr>
        <p:spPr>
          <a:xfrm>
            <a:off x="7161213" y="3549650"/>
            <a:ext cx="1268412" cy="2225675"/>
          </a:xfrm>
          <a:custGeom>
            <a:avLst/>
            <a:gdLst>
              <a:gd name="connsiteX0" fmla="*/ 642796 w 914880"/>
              <a:gd name="connsiteY0" fmla="*/ 0 h 1994455"/>
              <a:gd name="connsiteX1" fmla="*/ 914400 w 914880"/>
              <a:gd name="connsiteY1" fmla="*/ 1475715 h 1994455"/>
              <a:gd name="connsiteX2" fmla="*/ 688063 w 914880"/>
              <a:gd name="connsiteY2" fmla="*/ 1928388 h 1994455"/>
              <a:gd name="connsiteX3" fmla="*/ 0 w 914880"/>
              <a:gd name="connsiteY3" fmla="*/ 1982709 h 1994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880" h="1994455">
                <a:moveTo>
                  <a:pt x="642796" y="0"/>
                </a:moveTo>
                <a:cubicBezTo>
                  <a:pt x="774826" y="577158"/>
                  <a:pt x="906856" y="1154317"/>
                  <a:pt x="914400" y="1475715"/>
                </a:cubicBezTo>
                <a:cubicBezTo>
                  <a:pt x="921944" y="1797113"/>
                  <a:pt x="840463" y="1843889"/>
                  <a:pt x="688063" y="1928388"/>
                </a:cubicBezTo>
                <a:cubicBezTo>
                  <a:pt x="535663" y="2012887"/>
                  <a:pt x="267831" y="1997798"/>
                  <a:pt x="0" y="1982709"/>
                </a:cubicBezTo>
              </a:path>
            </a:pathLst>
          </a:custGeom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>
            <a:extLst>
              <a:ext uri="{FF2B5EF4-FFF2-40B4-BE49-F238E27FC236}">
                <a16:creationId xmlns:a16="http://schemas.microsoft.com/office/drawing/2014/main" id="{45DFA64D-3289-4D8D-9440-69D0D6606A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582917-2460-4006-87B3-948C334931AF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1747" name="Date Placeholder 5">
            <a:extLst>
              <a:ext uri="{FF2B5EF4-FFF2-40B4-BE49-F238E27FC236}">
                <a16:creationId xmlns:a16="http://schemas.microsoft.com/office/drawing/2014/main" id="{F4A5BAA8-647A-47E5-8CFE-EBE89528BBA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574941-CD2A-4F0D-B7CD-56052CA43B17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1748" name="Rectangle 2">
            <a:extLst>
              <a:ext uri="{FF2B5EF4-FFF2-40B4-BE49-F238E27FC236}">
                <a16:creationId xmlns:a16="http://schemas.microsoft.com/office/drawing/2014/main" id="{BBCB7A26-2658-4F24-8CAB-0DC542A6CA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Bayes’ Theorem for Data</a:t>
            </a:r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944C15EB-AAA6-484B-8FA8-36E33E7830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We call </a:t>
            </a:r>
          </a:p>
          <a:p>
            <a:pPr lvl="1" eaLnBrk="1" hangingPunct="1"/>
            <a:r>
              <a:rPr lang="en-US" altLang="en-US"/>
              <a:t>f(</a:t>
            </a:r>
            <a:r>
              <a:rPr lang="en-US" altLang="en-US">
                <a:latin typeface="cmmi10" panose="020B0604020202020204" pitchFamily="34" charset="0"/>
              </a:rPr>
              <a:t>µ</a:t>
            </a:r>
            <a:r>
              <a:rPr lang="en-US" altLang="en-US"/>
              <a:t>) the </a:t>
            </a:r>
            <a:r>
              <a:rPr lang="en-US" altLang="en-US" i="1" u="sng"/>
              <a:t>prior distribution</a:t>
            </a:r>
          </a:p>
          <a:p>
            <a:pPr lvl="1" eaLnBrk="1" hangingPunct="1"/>
            <a:r>
              <a:rPr lang="en-US" altLang="en-US"/>
              <a:t>f(data|</a:t>
            </a:r>
            <a:r>
              <a:rPr lang="en-US" altLang="en-US">
                <a:latin typeface="cmmi10" panose="020B0604020202020204" pitchFamily="34" charset="0"/>
              </a:rPr>
              <a:t>µ</a:t>
            </a:r>
            <a:r>
              <a:rPr lang="en-US" altLang="en-US"/>
              <a:t>) = L(</a:t>
            </a:r>
            <a:r>
              <a:rPr lang="en-US" altLang="en-US">
                <a:latin typeface="cmmi10" panose="020B0604020202020204" pitchFamily="34" charset="0"/>
              </a:rPr>
              <a:t>µ</a:t>
            </a:r>
            <a:r>
              <a:rPr lang="en-US" altLang="en-US"/>
              <a:t>) the </a:t>
            </a:r>
            <a:r>
              <a:rPr lang="en-US" altLang="en-US" i="1" u="sng"/>
              <a:t>likelihood</a:t>
            </a:r>
          </a:p>
          <a:p>
            <a:pPr lvl="1" eaLnBrk="1" hangingPunct="1"/>
            <a:r>
              <a:rPr lang="en-US" altLang="en-US"/>
              <a:t>f(</a:t>
            </a:r>
            <a:r>
              <a:rPr lang="en-US" altLang="en-US">
                <a:latin typeface="cmmi10" panose="020B0604020202020204" pitchFamily="34" charset="0"/>
              </a:rPr>
              <a:t>µ</a:t>
            </a:r>
            <a:r>
              <a:rPr lang="en-US" altLang="en-US"/>
              <a:t>|data) the </a:t>
            </a:r>
            <a:r>
              <a:rPr lang="en-US" altLang="en-US" i="1" u="sng"/>
              <a:t>posterior distribution</a:t>
            </a:r>
          </a:p>
          <a:p>
            <a:pPr eaLnBrk="1" hangingPunct="1"/>
            <a:r>
              <a:rPr lang="en-US" altLang="en-US"/>
              <a:t>So Bayes’ Theorem says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Slogan: (posterior) </a:t>
            </a:r>
            <a:r>
              <a:rPr lang="en-US" altLang="en-US">
                <a:latin typeface="cmsy10" panose="020B0604020202020204" pitchFamily="34" charset="0"/>
              </a:rPr>
              <a:t>/</a:t>
            </a:r>
            <a:r>
              <a:rPr lang="en-US" altLang="en-US"/>
              <a:t> (likelihood)</a:t>
            </a:r>
            <a:r>
              <a:rPr lang="en-US" altLang="en-US">
                <a:latin typeface="cmsy10" panose="020B0604020202020204" pitchFamily="34" charset="0"/>
              </a:rPr>
              <a:t>£</a:t>
            </a:r>
            <a:r>
              <a:rPr lang="en-US" altLang="en-US"/>
              <a:t>(prior)</a:t>
            </a:r>
          </a:p>
        </p:txBody>
      </p:sp>
      <p:pic>
        <p:nvPicPr>
          <p:cNvPr id="31750" name="Picture 2">
            <a:extLst>
              <a:ext uri="{FF2B5EF4-FFF2-40B4-BE49-F238E27FC236}">
                <a16:creationId xmlns:a16="http://schemas.microsoft.com/office/drawing/2014/main" id="{210C8D22-492A-4338-B826-9C13FCB8342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4238625"/>
            <a:ext cx="72850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id="{9EAA3116-BD3B-48CC-8BB2-B2BE12B367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D37119D-85AC-468F-84DF-42CC87D462F7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3795" name="Date Placeholder 5">
            <a:extLst>
              <a:ext uri="{FF2B5EF4-FFF2-40B4-BE49-F238E27FC236}">
                <a16:creationId xmlns:a16="http://schemas.microsoft.com/office/drawing/2014/main" id="{9B3306AF-6F18-44C7-9571-CB9A33E6CB43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4951A6-58E0-4328-800A-FF7C548585E1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93578304-1338-465F-9533-9499E0A82A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1139825"/>
          </a:xfrm>
        </p:spPr>
        <p:txBody>
          <a:bodyPr/>
          <a:lstStyle/>
          <a:p>
            <a:pPr eaLnBrk="1" hangingPunct="1"/>
            <a:r>
              <a:rPr lang="en-US" altLang="en-US"/>
              <a:t>Back to 2016 Florida pre-election poll</a:t>
            </a:r>
          </a:p>
        </p:txBody>
      </p:sp>
      <p:sp>
        <p:nvSpPr>
          <p:cNvPr id="33797" name="Rectangle 3">
            <a:extLst>
              <a:ext uri="{FF2B5EF4-FFF2-40B4-BE49-F238E27FC236}">
                <a16:creationId xmlns:a16="http://schemas.microsoft.com/office/drawing/2014/main" id="{F335D749-9271-42C7-BFA9-2454C303A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12850"/>
            <a:ext cx="8229600" cy="49180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The </a:t>
            </a:r>
            <a:r>
              <a:rPr lang="en-US" altLang="en-US" i="1" u="sng"/>
              <a:t>likelihood</a:t>
            </a:r>
            <a:r>
              <a:rPr lang="en-US" altLang="en-US"/>
              <a:t> is the same as before: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		    L(p) </a:t>
            </a:r>
            <a:r>
              <a:rPr lang="en-US" altLang="en-US">
                <a:latin typeface="cmsy10" panose="020B0604020202020204" pitchFamily="34" charset="0"/>
              </a:rPr>
              <a:t>/</a:t>
            </a:r>
            <a:r>
              <a:rPr lang="en-US" altLang="en-US"/>
              <a:t> p</a:t>
            </a:r>
            <a:r>
              <a:rPr lang="en-US" altLang="en-US" baseline="30000"/>
              <a:t>k</a:t>
            </a:r>
            <a:r>
              <a:rPr lang="en-US" altLang="en-US"/>
              <a:t> (1-p)</a:t>
            </a:r>
            <a:r>
              <a:rPr lang="en-US" altLang="en-US" baseline="30000"/>
              <a:t>n-k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We need a </a:t>
            </a:r>
            <a:r>
              <a:rPr lang="en-US" altLang="en-US" i="1" u="sng"/>
              <a:t>prior distribution</a:t>
            </a:r>
            <a:r>
              <a:rPr lang="en-US" altLang="en-US"/>
              <a:t>.  One good choice is a </a:t>
            </a:r>
            <a:r>
              <a:rPr lang="en-US" altLang="en-US" i="1"/>
              <a:t>beta distribution</a:t>
            </a:r>
            <a:r>
              <a:rPr lang="en-US" altLang="en-US"/>
              <a:t>, with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Some graphs of beta densities appear on the next slide</a:t>
            </a:r>
          </a:p>
        </p:txBody>
      </p:sp>
      <p:pic>
        <p:nvPicPr>
          <p:cNvPr id="33798" name="Picture 1">
            <a:extLst>
              <a:ext uri="{FF2B5EF4-FFF2-40B4-BE49-F238E27FC236}">
                <a16:creationId xmlns:a16="http://schemas.microsoft.com/office/drawing/2014/main" id="{D3BFEEA8-8C77-411E-A130-7777528A939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3133725"/>
            <a:ext cx="6727825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4">
            <a:extLst>
              <a:ext uri="{FF2B5EF4-FFF2-40B4-BE49-F238E27FC236}">
                <a16:creationId xmlns:a16="http://schemas.microsoft.com/office/drawing/2014/main" id="{604C33E1-5D7C-492B-9EDA-78A85B230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EBA5D3-8C03-4906-8F97-002E8F5A2D5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5843" name="Date Placeholder 5">
            <a:extLst>
              <a:ext uri="{FF2B5EF4-FFF2-40B4-BE49-F238E27FC236}">
                <a16:creationId xmlns:a16="http://schemas.microsoft.com/office/drawing/2014/main" id="{41BAD365-5030-48C3-8814-494FE333300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3A425C9-DE78-48FA-8933-4EFA94B9B55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5844" name="Rectangle 2">
            <a:extLst>
              <a:ext uri="{FF2B5EF4-FFF2-40B4-BE49-F238E27FC236}">
                <a16:creationId xmlns:a16="http://schemas.microsoft.com/office/drawing/2014/main" id="{1F4F2C6F-10C8-4B49-95E1-5BC5B9E292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Some Beta Densities</a:t>
            </a:r>
          </a:p>
        </p:txBody>
      </p:sp>
      <p:pic>
        <p:nvPicPr>
          <p:cNvPr id="35845" name="Picture 5" descr="beta-densities">
            <a:extLst>
              <a:ext uri="{FF2B5EF4-FFF2-40B4-BE49-F238E27FC236}">
                <a16:creationId xmlns:a16="http://schemas.microsoft.com/office/drawing/2014/main" id="{CD76C922-A04C-41F2-9101-353D3E8F7FCA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400" y="850900"/>
            <a:ext cx="6981825" cy="528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>
            <a:extLst>
              <a:ext uri="{FF2B5EF4-FFF2-40B4-BE49-F238E27FC236}">
                <a16:creationId xmlns:a16="http://schemas.microsoft.com/office/drawing/2014/main" id="{A83F5B1A-8E5E-420F-8750-31EFE0B727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9022C7-E6CD-4379-B932-BC9FE9D02D2B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1" name="Date Placeholder 5">
            <a:extLst>
              <a:ext uri="{FF2B5EF4-FFF2-40B4-BE49-F238E27FC236}">
                <a16:creationId xmlns:a16="http://schemas.microsoft.com/office/drawing/2014/main" id="{5255241E-989E-4FB8-AF79-FDB5B96DA40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B56904-16C3-4911-85F6-625ED0D6A034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7892" name="Rectangle 2">
            <a:extLst>
              <a:ext uri="{FF2B5EF4-FFF2-40B4-BE49-F238E27FC236}">
                <a16:creationId xmlns:a16="http://schemas.microsoft.com/office/drawing/2014/main" id="{C7CB8909-5D14-47F4-8F5F-BBCB3F7612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Some Beta Densities</a:t>
            </a:r>
          </a:p>
        </p:txBody>
      </p:sp>
      <p:pic>
        <p:nvPicPr>
          <p:cNvPr id="37893" name="Picture 3" descr="beta-densities">
            <a:extLst>
              <a:ext uri="{FF2B5EF4-FFF2-40B4-BE49-F238E27FC236}">
                <a16:creationId xmlns:a16="http://schemas.microsoft.com/office/drawing/2014/main" id="{62CBDEA4-20D4-48A5-B9E9-D92D1573FF1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400" y="850900"/>
            <a:ext cx="6981825" cy="528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94" name="Oval 4">
            <a:extLst>
              <a:ext uri="{FF2B5EF4-FFF2-40B4-BE49-F238E27FC236}">
                <a16:creationId xmlns:a16="http://schemas.microsoft.com/office/drawing/2014/main" id="{AC11BC25-2FE7-4935-94B5-2BA685742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1925" y="2276475"/>
            <a:ext cx="1828800" cy="10969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7895" name="Line 5">
            <a:extLst>
              <a:ext uri="{FF2B5EF4-FFF2-40B4-BE49-F238E27FC236}">
                <a16:creationId xmlns:a16="http://schemas.microsoft.com/office/drawing/2014/main" id="{3CC80291-CA20-47CD-8EF7-97E6201332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8800" y="914400"/>
            <a:ext cx="1584325" cy="13620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6" name="Text Box 6">
            <a:extLst>
              <a:ext uri="{FF2B5EF4-FFF2-40B4-BE49-F238E27FC236}">
                <a16:creationId xmlns:a16="http://schemas.microsoft.com/office/drawing/2014/main" id="{7A093327-49BD-4385-9B59-BEB235C84B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25" y="666750"/>
            <a:ext cx="2187575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uniform distribution!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4">
            <a:extLst>
              <a:ext uri="{FF2B5EF4-FFF2-40B4-BE49-F238E27FC236}">
                <a16:creationId xmlns:a16="http://schemas.microsoft.com/office/drawing/2014/main" id="{171F64BF-A98C-47BB-B4B2-3B492A5EDB4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E7FE05E-9067-47F0-A02D-08B7CFA8191B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9939" name="Date Placeholder 5">
            <a:extLst>
              <a:ext uri="{FF2B5EF4-FFF2-40B4-BE49-F238E27FC236}">
                <a16:creationId xmlns:a16="http://schemas.microsoft.com/office/drawing/2014/main" id="{FE8F821F-71BD-4932-922E-4F29FEE11F2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EAF2A1E-9C28-4DC0-B691-484B3C61E2D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9940" name="Rectangle 2">
            <a:extLst>
              <a:ext uri="{FF2B5EF4-FFF2-40B4-BE49-F238E27FC236}">
                <a16:creationId xmlns:a16="http://schemas.microsoft.com/office/drawing/2014/main" id="{6972A7EA-C087-41B7-AF51-836E36C290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Choosing prior parameters…</a:t>
            </a:r>
          </a:p>
        </p:txBody>
      </p:sp>
      <p:sp>
        <p:nvSpPr>
          <p:cNvPr id="39941" name="Rectangle 3">
            <a:extLst>
              <a:ext uri="{FF2B5EF4-FFF2-40B4-BE49-F238E27FC236}">
                <a16:creationId xmlns:a16="http://schemas.microsoft.com/office/drawing/2014/main" id="{668B8719-3691-45DE-9DAA-B8A2B7795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</a:t>
            </a:r>
            <a:r>
              <a:rPr lang="en-US" altLang="en-US" i="1" u="sng"/>
              <a:t>likelihood</a:t>
            </a:r>
            <a:r>
              <a:rPr lang="en-US" altLang="en-US"/>
              <a:t> is the same as before: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		    L(p) </a:t>
            </a:r>
            <a:r>
              <a:rPr lang="en-US" altLang="en-US">
                <a:latin typeface="cmsy10" panose="020B0604020202020204" pitchFamily="34" charset="0"/>
              </a:rPr>
              <a:t>/</a:t>
            </a:r>
            <a:r>
              <a:rPr lang="en-US" altLang="en-US"/>
              <a:t> p</a:t>
            </a:r>
            <a:r>
              <a:rPr lang="en-US" altLang="en-US" baseline="30000"/>
              <a:t>k</a:t>
            </a:r>
            <a:r>
              <a:rPr lang="en-US" altLang="en-US"/>
              <a:t> (1-p)</a:t>
            </a:r>
            <a:r>
              <a:rPr lang="en-US" altLang="en-US" baseline="30000"/>
              <a:t>n-k </a:t>
            </a:r>
            <a:r>
              <a:rPr lang="en-US" altLang="en-US"/>
              <a:t>= p</a:t>
            </a:r>
            <a:r>
              <a:rPr lang="en-US" altLang="en-US" baseline="30000"/>
              <a:t>226</a:t>
            </a:r>
            <a:r>
              <a:rPr lang="en-US" altLang="en-US"/>
              <a:t>(1-p)</a:t>
            </a:r>
            <a:r>
              <a:rPr lang="en-US" altLang="en-US" baseline="30000"/>
              <a:t>225</a:t>
            </a:r>
          </a:p>
          <a:p>
            <a:pPr eaLnBrk="1" hangingPunct="1"/>
            <a:r>
              <a:rPr lang="en-US" altLang="en-US"/>
              <a:t>The </a:t>
            </a:r>
            <a:r>
              <a:rPr lang="en-US" altLang="en-US" i="1" u="sng"/>
              <a:t>prior distribution</a:t>
            </a:r>
            <a:r>
              <a:rPr lang="en-US" altLang="en-US"/>
              <a:t> is a beta distribution</a:t>
            </a:r>
          </a:p>
          <a:p>
            <a:pPr eaLnBrk="1" hangingPunct="1"/>
            <a:endParaRPr lang="en-US" altLang="en-US"/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>
                <a:latin typeface="cmmi10" panose="020B0604020202020204" pitchFamily="34" charset="0"/>
              </a:rPr>
              <a:t>®</a:t>
            </a:r>
            <a:r>
              <a:rPr lang="en-US" altLang="en-US"/>
              <a:t> = 1, </a:t>
            </a:r>
            <a:r>
              <a:rPr lang="en-US" altLang="en-US">
                <a:latin typeface="cmmi10" panose="020B0604020202020204" pitchFamily="34" charset="0"/>
              </a:rPr>
              <a:t>¯</a:t>
            </a:r>
            <a:r>
              <a:rPr lang="en-US" altLang="en-US"/>
              <a:t> = 1 gives a uniform distribution – no preference for one p over another!</a:t>
            </a:r>
          </a:p>
          <a:p>
            <a:pPr lvl="1" eaLnBrk="1" hangingPunct="1"/>
            <a:r>
              <a:rPr lang="en-US" altLang="en-US"/>
              <a:t>Suppose that in a previous poll, 942 prefer Trump and 1008 prefer Biden.  Could set </a:t>
            </a:r>
            <a:r>
              <a:rPr lang="en-US" altLang="en-US">
                <a:latin typeface="cmmi10" panose="020B0604020202020204" pitchFamily="34" charset="0"/>
              </a:rPr>
              <a:t>®</a:t>
            </a:r>
            <a:r>
              <a:rPr lang="en-US" altLang="en-US"/>
              <a:t>=942, </a:t>
            </a:r>
            <a:r>
              <a:rPr lang="en-US" altLang="en-US">
                <a:latin typeface="cmmi10" panose="020B0604020202020204" pitchFamily="34" charset="0"/>
              </a:rPr>
              <a:t>¯</a:t>
            </a:r>
            <a:r>
              <a:rPr lang="en-US" altLang="en-US"/>
              <a:t>=1008</a:t>
            </a:r>
          </a:p>
        </p:txBody>
      </p:sp>
      <p:pic>
        <p:nvPicPr>
          <p:cNvPr id="39942" name="Picture 1">
            <a:extLst>
              <a:ext uri="{FF2B5EF4-FFF2-40B4-BE49-F238E27FC236}">
                <a16:creationId xmlns:a16="http://schemas.microsoft.com/office/drawing/2014/main" id="{06B39A68-9E92-4D01-9CC6-3ECEB766122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263" y="3397250"/>
            <a:ext cx="63373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A4101D0-D826-4323-BBF2-2421E76543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Announcements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760254C4-870E-4957-9069-295479E080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00138"/>
            <a:ext cx="8621713" cy="4914900"/>
          </a:xfrm>
        </p:spPr>
        <p:txBody>
          <a:bodyPr/>
          <a:lstStyle/>
          <a:p>
            <a:r>
              <a:rPr lang="en-US" altLang="en-US" sz="2800"/>
              <a:t>Project 02 Schedule:</a:t>
            </a:r>
          </a:p>
          <a:p>
            <a:pPr lvl="1"/>
            <a:r>
              <a:rPr lang="en-US" altLang="en-US" sz="2400" b="1"/>
              <a:t>Fri Nov 19: </a:t>
            </a:r>
            <a:r>
              <a:rPr lang="en-US" altLang="en-US" sz="2400"/>
              <a:t>Draft Technical Appendix with </a:t>
            </a:r>
            <a:r>
              <a:rPr lang="en-US" altLang="en-US" sz="2400" b="1"/>
              <a:t>HW 10</a:t>
            </a:r>
            <a:r>
              <a:rPr lang="en-US" altLang="en-US" sz="2400"/>
              <a:t>.</a:t>
            </a:r>
          </a:p>
          <a:p>
            <a:pPr lvl="1"/>
            <a:r>
              <a:rPr lang="en-US" altLang="en-US" sz="2400" b="1"/>
              <a:t>Mon Nov 29 (or earlier): </a:t>
            </a:r>
            <a:r>
              <a:rPr lang="en-US" altLang="en-US" sz="2400"/>
              <a:t>Full IDMRAD paper first draft.</a:t>
            </a:r>
          </a:p>
          <a:p>
            <a:pPr lvl="1"/>
            <a:r>
              <a:rPr lang="en-US" altLang="en-US" sz="2400" b="1"/>
              <a:t>Fri Dec 3: </a:t>
            </a:r>
            <a:r>
              <a:rPr lang="en-US" altLang="en-US" sz="2400"/>
              <a:t>Peer reviews due.</a:t>
            </a:r>
          </a:p>
          <a:p>
            <a:pPr lvl="1"/>
            <a:r>
              <a:rPr lang="en-US" altLang="en-US" sz="2400" b="1"/>
              <a:t>Fri Dec 10 (or earlier): </a:t>
            </a:r>
            <a:r>
              <a:rPr lang="en-US" altLang="en-US" sz="2400"/>
              <a:t>Full IDMRAD paper final draft!</a:t>
            </a:r>
          </a:p>
          <a:p>
            <a:r>
              <a:rPr lang="en-US" altLang="en-US" sz="2800"/>
              <a:t>Regular classes Nov 22, 29 &amp; Dec 1</a:t>
            </a:r>
          </a:p>
          <a:p>
            <a:r>
              <a:rPr lang="en-US" altLang="en-US" sz="2800"/>
              <a:t>No more graded hw’s or quizzes</a:t>
            </a:r>
          </a:p>
          <a:p>
            <a:pPr lvl="1"/>
            <a:r>
              <a:rPr lang="en-US" altLang="en-US" sz="2400"/>
              <a:t>I may give one more </a:t>
            </a:r>
            <a:r>
              <a:rPr lang="en-US" altLang="en-US" sz="2400" b="1" i="1" u="sng"/>
              <a:t>ungraded</a:t>
            </a:r>
            <a:r>
              <a:rPr lang="en-US" altLang="en-US" sz="2400"/>
              <a:t> hw, if I have time to set it up</a:t>
            </a:r>
            <a:endParaRPr lang="en-US" altLang="en-US" sz="2800"/>
          </a:p>
          <a:p>
            <a:pPr lvl="1"/>
            <a:r>
              <a:rPr lang="en-US" altLang="en-US" sz="2400"/>
              <a:t>End of semester feedback for me Nov 29</a:t>
            </a:r>
          </a:p>
          <a:p>
            <a:r>
              <a:rPr lang="en-US" altLang="en-US" sz="2800" i="1"/>
              <a:t>BJ’s remaining office hours will be in the MSP space in FMS </a:t>
            </a:r>
            <a:r>
              <a:rPr lang="en-US" altLang="en-US" sz="2800"/>
              <a:t>– </a:t>
            </a:r>
            <a:r>
              <a:rPr lang="en-US" altLang="en-US" sz="2800" b="1" i="1" u="sng"/>
              <a:t>not</a:t>
            </a:r>
            <a:r>
              <a:rPr lang="en-US" altLang="en-US" sz="2800"/>
              <a:t> in his office.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370E52F4-FDD9-4579-987F-2CE6263E259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51A2850-6B3C-48E3-9D10-74663CAA121A}" type="slidenum">
              <a:rPr lang="en-US" altLang="en-US" smtClean="0">
                <a:latin typeface="Garamond" panose="02020404030301010803" pitchFamily="18" charset="0"/>
              </a:rPr>
              <a:pPr/>
              <a:t>2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7173" name="Date Placeholder 4">
            <a:extLst>
              <a:ext uri="{FF2B5EF4-FFF2-40B4-BE49-F238E27FC236}">
                <a16:creationId xmlns:a16="http://schemas.microsoft.com/office/drawing/2014/main" id="{B32D53D2-6499-493B-AAD9-CB307E6E966C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1E29358-0FED-40D6-AAC2-3A6C6E2F3367}" type="datetime1">
              <a:rPr lang="en-US" altLang="en-US" smtClean="0">
                <a:latin typeface="Garamond" panose="02020404030301010803" pitchFamily="18" charset="0"/>
              </a:rPr>
              <a:pPr/>
              <a:t>11/17/2021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3">
            <a:extLst>
              <a:ext uri="{FF2B5EF4-FFF2-40B4-BE49-F238E27FC236}">
                <a16:creationId xmlns:a16="http://schemas.microsoft.com/office/drawing/2014/main" id="{CAA58DFF-893C-45DC-A9FD-B1C212FC6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92200"/>
            <a:ext cx="8229600" cy="5038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(posterior) </a:t>
            </a:r>
            <a:r>
              <a:rPr lang="en-US" altLang="en-US" dirty="0">
                <a:latin typeface="cmsy10" panose="020B0604020202020204" pitchFamily="34" charset="0"/>
              </a:rPr>
              <a:t>/</a:t>
            </a:r>
            <a:r>
              <a:rPr lang="en-US" altLang="en-US" dirty="0"/>
              <a:t> (likelihood)</a:t>
            </a:r>
            <a:r>
              <a:rPr lang="en-US" altLang="en-US" dirty="0">
                <a:latin typeface="cmsy10" panose="020B0604020202020204" pitchFamily="34" charset="0"/>
              </a:rPr>
              <a:t>£</a:t>
            </a:r>
            <a:r>
              <a:rPr lang="en-US" altLang="en-US" dirty="0"/>
              <a:t>(prior):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Since f(</a:t>
            </a:r>
            <a:r>
              <a:rPr lang="en-US" altLang="en-US" dirty="0" err="1"/>
              <a:t>p|data</a:t>
            </a:r>
            <a:r>
              <a:rPr lang="en-US" altLang="en-US" dirty="0"/>
              <a:t>)=L(p),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posterior mode = MLE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= 226/451 = 0.501</a:t>
            </a:r>
            <a:r>
              <a:rPr lang="en-US" alt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1086</a:t>
            </a:r>
          </a:p>
          <a:p>
            <a:pPr eaLnBrk="1" hangingPunct="1">
              <a:defRPr/>
            </a:pPr>
            <a:r>
              <a:rPr lang="en-US" altLang="en-US" dirty="0"/>
              <a:t>Since f(</a:t>
            </a:r>
            <a:r>
              <a:rPr lang="en-US" altLang="en-US" dirty="0" err="1"/>
              <a:t>p|data</a:t>
            </a:r>
            <a:r>
              <a:rPr lang="en-US" altLang="en-US" dirty="0"/>
              <a:t>) is a beta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with </a:t>
            </a:r>
            <a:r>
              <a:rPr lang="en-US" altLang="en-US" dirty="0">
                <a:latin typeface="cmmi10" panose="020B0604020202020204" pitchFamily="34" charset="0"/>
              </a:rPr>
              <a:t>®</a:t>
            </a:r>
            <a:r>
              <a:rPr lang="en-US" altLang="en-US" dirty="0"/>
              <a:t>=227, </a:t>
            </a:r>
            <a:r>
              <a:rPr lang="en-US" altLang="en-US" dirty="0">
                <a:latin typeface="cmmi10" panose="020B0604020202020204" pitchFamily="34" charset="0"/>
              </a:rPr>
              <a:t>¯</a:t>
            </a:r>
            <a:r>
              <a:rPr lang="en-US" altLang="en-US" dirty="0"/>
              <a:t>=226,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en-US" dirty="0"/>
              <a:t>	E[</a:t>
            </a:r>
            <a:r>
              <a:rPr lang="en-US" altLang="en-US" dirty="0" err="1"/>
              <a:t>p|data</a:t>
            </a:r>
            <a:r>
              <a:rPr lang="en-US" altLang="en-US" dirty="0"/>
              <a:t>] = 227/453 = 0.501</a:t>
            </a:r>
            <a:r>
              <a:rPr lang="en-US" altLang="en-US" dirty="0">
                <a:solidFill>
                  <a:schemeClr val="bg2">
                    <a:lumMod val="60000"/>
                    <a:lumOff val="40000"/>
                  </a:schemeClr>
                </a:solidFill>
              </a:rPr>
              <a:t>1038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</p:txBody>
      </p:sp>
      <p:pic>
        <p:nvPicPr>
          <p:cNvPr id="41987" name="Picture 1">
            <a:extLst>
              <a:ext uri="{FF2B5EF4-FFF2-40B4-BE49-F238E27FC236}">
                <a16:creationId xmlns:a16="http://schemas.microsoft.com/office/drawing/2014/main" id="{3C670E7A-EFA1-41EA-BE8E-4BAD899AAD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2279650"/>
            <a:ext cx="3297237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Slide Number Placeholder 4">
            <a:extLst>
              <a:ext uri="{FF2B5EF4-FFF2-40B4-BE49-F238E27FC236}">
                <a16:creationId xmlns:a16="http://schemas.microsoft.com/office/drawing/2014/main" id="{E45E9A81-5CAC-4191-B891-E1F3A31A8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E257849-1B80-403A-8A20-25BF7AF4BBC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" name="Date Placeholder 5">
            <a:extLst>
              <a:ext uri="{FF2B5EF4-FFF2-40B4-BE49-F238E27FC236}">
                <a16:creationId xmlns:a16="http://schemas.microsoft.com/office/drawing/2014/main" id="{41CA5D6C-87C0-4422-9F2C-166A94D83F64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885F17-59C8-43A4-9A30-98F353812A46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1990" name="Rectangle 2">
            <a:extLst>
              <a:ext uri="{FF2B5EF4-FFF2-40B4-BE49-F238E27FC236}">
                <a16:creationId xmlns:a16="http://schemas.microsoft.com/office/drawing/2014/main" id="{F220E504-BCA8-4087-AE12-90AD761FB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</a:t>
            </a:r>
            <a:r>
              <a:rPr lang="en-US" altLang="en-US">
                <a:latin typeface="cmmi10" panose="020B0604020202020204" pitchFamily="34" charset="0"/>
              </a:rPr>
              <a:t>®</a:t>
            </a:r>
            <a:r>
              <a:rPr lang="en-US" altLang="en-US"/>
              <a:t>=1 and </a:t>
            </a:r>
            <a:r>
              <a:rPr lang="en-US" altLang="en-US">
                <a:latin typeface="cmmi10" panose="020B0604020202020204" pitchFamily="34" charset="0"/>
              </a:rPr>
              <a:t>¯</a:t>
            </a:r>
            <a:r>
              <a:rPr lang="en-US" altLang="en-US"/>
              <a:t>=1…</a:t>
            </a:r>
          </a:p>
        </p:txBody>
      </p:sp>
      <p:pic>
        <p:nvPicPr>
          <p:cNvPr id="41991" name="Picture 2">
            <a:extLst>
              <a:ext uri="{FF2B5EF4-FFF2-40B4-BE49-F238E27FC236}">
                <a16:creationId xmlns:a16="http://schemas.microsoft.com/office/drawing/2014/main" id="{1411F3CA-6D7B-4554-B339-737375A44B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1806575"/>
            <a:ext cx="68516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Oval 12">
            <a:extLst>
              <a:ext uri="{FF2B5EF4-FFF2-40B4-BE49-F238E27FC236}">
                <a16:creationId xmlns:a16="http://schemas.microsoft.com/office/drawing/2014/main" id="{1EBEA8D4-23CA-480B-BD39-62B2CAF4F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3719513"/>
            <a:ext cx="1604963" cy="7921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1993" name="Oval 13">
            <a:extLst>
              <a:ext uri="{FF2B5EF4-FFF2-40B4-BE49-F238E27FC236}">
                <a16:creationId xmlns:a16="http://schemas.microsoft.com/office/drawing/2014/main" id="{2D989ABB-6063-4A65-A387-6770E2FC6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3350" y="5334000"/>
            <a:ext cx="1604963" cy="792163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>
            <a:extLst>
              <a:ext uri="{FF2B5EF4-FFF2-40B4-BE49-F238E27FC236}">
                <a16:creationId xmlns:a16="http://schemas.microsoft.com/office/drawing/2014/main" id="{F72C7493-43CA-4591-AF8A-59708249D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0" y="2689225"/>
            <a:ext cx="3338513" cy="334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>
            <a:extLst>
              <a:ext uri="{FF2B5EF4-FFF2-40B4-BE49-F238E27FC236}">
                <a16:creationId xmlns:a16="http://schemas.microsoft.com/office/drawing/2014/main" id="{E32B0B42-E95F-4414-9D59-BE88AC345A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54113"/>
            <a:ext cx="8229600" cy="4976812"/>
          </a:xfrm>
        </p:spPr>
        <p:txBody>
          <a:bodyPr/>
          <a:lstStyle/>
          <a:p>
            <a:pPr eaLnBrk="1" hangingPunct="1"/>
            <a:r>
              <a:rPr lang="en-US" altLang="en-US"/>
              <a:t>(posterior) </a:t>
            </a:r>
            <a:r>
              <a:rPr lang="en-US" altLang="en-US">
                <a:latin typeface="cmsy10" panose="020B0604020202020204" pitchFamily="34" charset="0"/>
              </a:rPr>
              <a:t>/</a:t>
            </a:r>
            <a:r>
              <a:rPr lang="en-US" altLang="en-US"/>
              <a:t> (likelihood)</a:t>
            </a:r>
            <a:r>
              <a:rPr lang="en-US" altLang="en-US">
                <a:latin typeface="cmsy10" panose="020B0604020202020204" pitchFamily="34" charset="0"/>
              </a:rPr>
              <a:t>£</a:t>
            </a:r>
            <a:r>
              <a:rPr lang="en-US" altLang="en-US"/>
              <a:t>(prior):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Since f(p|data) =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beta(p,1168,1233),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E[p|data] = 1168/2401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= 0.486 vs MLE=0.501</a:t>
            </a:r>
          </a:p>
        </p:txBody>
      </p:sp>
      <p:sp>
        <p:nvSpPr>
          <p:cNvPr id="44036" name="Slide Number Placeholder 4">
            <a:extLst>
              <a:ext uri="{FF2B5EF4-FFF2-40B4-BE49-F238E27FC236}">
                <a16:creationId xmlns:a16="http://schemas.microsoft.com/office/drawing/2014/main" id="{8232D776-D324-4B57-B157-F1786D39CB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E197A24-C960-450D-9077-93443C5FAF9C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4037" name="Date Placeholder 5">
            <a:extLst>
              <a:ext uri="{FF2B5EF4-FFF2-40B4-BE49-F238E27FC236}">
                <a16:creationId xmlns:a16="http://schemas.microsoft.com/office/drawing/2014/main" id="{F2FC19D2-8626-49EA-87F3-41CD4E90A99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EB0FAA3-E305-46F1-A630-7259407847F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4038" name="Rectangle 2">
            <a:extLst>
              <a:ext uri="{FF2B5EF4-FFF2-40B4-BE49-F238E27FC236}">
                <a16:creationId xmlns:a16="http://schemas.microsoft.com/office/drawing/2014/main" id="{2E9A4460-B015-4CC1-AF5A-2BCE53AD5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If </a:t>
            </a:r>
            <a:r>
              <a:rPr lang="en-US" altLang="en-US">
                <a:latin typeface="cmmi10" panose="020B0604020202020204" pitchFamily="34" charset="0"/>
              </a:rPr>
              <a:t>®</a:t>
            </a:r>
            <a:r>
              <a:rPr lang="en-US" altLang="en-US"/>
              <a:t>=942, </a:t>
            </a:r>
            <a:r>
              <a:rPr lang="en-US" altLang="en-US">
                <a:latin typeface="cmmi10" panose="020B0604020202020204" pitchFamily="34" charset="0"/>
              </a:rPr>
              <a:t>¯</a:t>
            </a:r>
            <a:r>
              <a:rPr lang="en-US" altLang="en-US"/>
              <a:t>=1008…</a:t>
            </a:r>
          </a:p>
        </p:txBody>
      </p:sp>
      <p:pic>
        <p:nvPicPr>
          <p:cNvPr id="44039" name="Picture 2">
            <a:extLst>
              <a:ext uri="{FF2B5EF4-FFF2-40B4-BE49-F238E27FC236}">
                <a16:creationId xmlns:a16="http://schemas.microsoft.com/office/drawing/2014/main" id="{1DDE692E-5BAD-42B2-B68B-6D5588F43F5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785938"/>
            <a:ext cx="6713537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0" name="Oval 11">
            <a:extLst>
              <a:ext uri="{FF2B5EF4-FFF2-40B4-BE49-F238E27FC236}">
                <a16:creationId xmlns:a16="http://schemas.microsoft.com/office/drawing/2014/main" id="{462B41A9-3AE3-470B-BF95-7FDEB4F1AE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438" y="4949825"/>
            <a:ext cx="1017587" cy="669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1" name="Oval 12">
            <a:extLst>
              <a:ext uri="{FF2B5EF4-FFF2-40B4-BE49-F238E27FC236}">
                <a16:creationId xmlns:a16="http://schemas.microsoft.com/office/drawing/2014/main" id="{DE4DCFC3-CB9F-4EEE-AC5E-BFCEFEB48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750" y="4940300"/>
            <a:ext cx="1017588" cy="6699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4042" name="Text Box 13">
            <a:extLst>
              <a:ext uri="{FF2B5EF4-FFF2-40B4-BE49-F238E27FC236}">
                <a16:creationId xmlns:a16="http://schemas.microsoft.com/office/drawing/2014/main" id="{4F7AEFB6-97D2-4959-B358-15E8FE2E3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504825"/>
            <a:ext cx="2009775" cy="9255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“shrinkage”: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posterior between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prior &amp; likelihood</a:t>
            </a:r>
          </a:p>
        </p:txBody>
      </p:sp>
      <p:sp>
        <p:nvSpPr>
          <p:cNvPr id="44043" name="Line 14">
            <a:extLst>
              <a:ext uri="{FF2B5EF4-FFF2-40B4-BE49-F238E27FC236}">
                <a16:creationId xmlns:a16="http://schemas.microsoft.com/office/drawing/2014/main" id="{738DB54C-08D3-49C7-A36D-94822ABE09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89763" y="1524000"/>
            <a:ext cx="1138237" cy="160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>
            <a:extLst>
              <a:ext uri="{FF2B5EF4-FFF2-40B4-BE49-F238E27FC236}">
                <a16:creationId xmlns:a16="http://schemas.microsoft.com/office/drawing/2014/main" id="{2DDB7A91-5309-46DF-9472-FC8B307013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15F550-BB8D-4E06-867A-3BD438F315B1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6083" name="Date Placeholder 5">
            <a:extLst>
              <a:ext uri="{FF2B5EF4-FFF2-40B4-BE49-F238E27FC236}">
                <a16:creationId xmlns:a16="http://schemas.microsoft.com/office/drawing/2014/main" id="{A989C1A7-6D07-48BC-8D91-2AB29DCA41CF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1EEAB26-FA14-4135-85DB-49E40E4855C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6084" name="Rectangle 2">
            <a:extLst>
              <a:ext uri="{FF2B5EF4-FFF2-40B4-BE49-F238E27FC236}">
                <a16:creationId xmlns:a16="http://schemas.microsoft.com/office/drawing/2014/main" id="{370CDEE0-5380-4A3C-A57D-1F0F3808B5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Normal Model: Estimate </a:t>
            </a:r>
            <a:r>
              <a:rPr lang="en-US" altLang="en-US" sz="3800">
                <a:latin typeface="cmmi10" panose="020B0604020202020204" pitchFamily="34" charset="0"/>
              </a:rPr>
              <a:t>¹</a:t>
            </a:r>
            <a:r>
              <a:rPr lang="en-US" altLang="en-US" sz="3800"/>
              <a:t>, with </a:t>
            </a:r>
            <a:r>
              <a:rPr lang="en-US" altLang="en-US" sz="3800">
                <a:latin typeface="cmmi10" panose="020B0604020202020204" pitchFamily="34" charset="0"/>
              </a:rPr>
              <a:t>¾</a:t>
            </a:r>
            <a:r>
              <a:rPr lang="en-US" altLang="en-US" sz="3800" baseline="30000">
                <a:latin typeface="cmmi10" panose="020B0604020202020204" pitchFamily="34" charset="0"/>
              </a:rPr>
              <a:t>2</a:t>
            </a:r>
            <a:r>
              <a:rPr lang="en-US" altLang="en-US" sz="3800"/>
              <a:t> Known, One Observation y </a:t>
            </a:r>
            <a:r>
              <a:rPr lang="en-US" altLang="en-US" sz="3800">
                <a:latin typeface="cmsy10" panose="020B0604020202020204" pitchFamily="34" charset="0"/>
              </a:rPr>
              <a:t>»</a:t>
            </a:r>
            <a:r>
              <a:rPr lang="en-US" altLang="en-US" sz="3800"/>
              <a:t> N(</a:t>
            </a:r>
            <a:r>
              <a:rPr lang="en-US" altLang="en-US" sz="3800">
                <a:latin typeface="cmmi10" panose="020B0604020202020204" pitchFamily="34" charset="0"/>
              </a:rPr>
              <a:t>¹</a:t>
            </a:r>
            <a:r>
              <a:rPr lang="en-US" altLang="en-US" sz="3800"/>
              <a:t>,</a:t>
            </a:r>
            <a:r>
              <a:rPr lang="en-US" altLang="en-US" sz="3800">
                <a:latin typeface="cmmi10" panose="020B0604020202020204" pitchFamily="34" charset="0"/>
              </a:rPr>
              <a:t>¾</a:t>
            </a:r>
            <a:r>
              <a:rPr lang="en-US" altLang="en-US" sz="3800" baseline="30000">
                <a:latin typeface="cmmi10" panose="020B0604020202020204" pitchFamily="34" charset="0"/>
              </a:rPr>
              <a:t>2</a:t>
            </a:r>
            <a:r>
              <a:rPr lang="en-US" altLang="en-US" sz="3800"/>
              <a:t>)</a:t>
            </a:r>
          </a:p>
        </p:txBody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BF818E66-2FB1-42C9-B12C-73BED0A3E5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62950" cy="45307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For our prior distribution, we’ll assume </a:t>
            </a:r>
            <a:r>
              <a:rPr lang="en-US" altLang="en-US" sz="3200" dirty="0">
                <a:latin typeface="Symbol" panose="05050102010706020507" pitchFamily="18" charset="2"/>
              </a:rPr>
              <a:t>m</a:t>
            </a:r>
            <a:r>
              <a:rPr lang="en-US" altLang="en-US" sz="3200" dirty="0"/>
              <a:t> </a:t>
            </a:r>
            <a:r>
              <a:rPr lang="en-US" altLang="en-US" sz="3200" dirty="0">
                <a:latin typeface="cmsy10" panose="020B0604020202020204" pitchFamily="34" charset="0"/>
              </a:rPr>
              <a:t>»</a:t>
            </a:r>
            <a:r>
              <a:rPr lang="en-US" altLang="en-US" sz="3200" dirty="0"/>
              <a:t> N(</a:t>
            </a:r>
            <a:r>
              <a:rPr lang="en-US" altLang="en-US" sz="3200" dirty="0">
                <a:latin typeface="cmmi10" panose="020B0604020202020204" pitchFamily="34" charset="0"/>
              </a:rPr>
              <a:t>¹</a:t>
            </a:r>
            <a:r>
              <a:rPr lang="en-US" altLang="en-US" sz="3200" baseline="-25000" dirty="0">
                <a:latin typeface="cmmi10" panose="020B0604020202020204" pitchFamily="34" charset="0"/>
              </a:rPr>
              <a:t>0</a:t>
            </a:r>
            <a:r>
              <a:rPr lang="en-US" altLang="en-US" sz="3200" dirty="0"/>
              <a:t>,</a:t>
            </a:r>
            <a:r>
              <a:rPr lang="en-US" altLang="en-US" sz="3200" dirty="0">
                <a:latin typeface="Symbol" panose="05050102010706020507" pitchFamily="18" charset="2"/>
              </a:rPr>
              <a:t>t</a:t>
            </a:r>
            <a:r>
              <a:rPr lang="en-US" altLang="en-US" sz="3200" baseline="-25000" dirty="0">
                <a:latin typeface="cmmi10" panose="020B0604020202020204" pitchFamily="34" charset="0"/>
              </a:rPr>
              <a:t>0</a:t>
            </a:r>
            <a:r>
              <a:rPr lang="en-US" altLang="en-US" sz="3200" baseline="30000" dirty="0">
                <a:latin typeface="cmmi10" panose="020B0604020202020204" pitchFamily="34" charset="0"/>
              </a:rPr>
              <a:t>2</a:t>
            </a:r>
            <a:r>
              <a:rPr lang="en-US" altLang="en-US" sz="3200" dirty="0"/>
              <a:t>):</a:t>
            </a: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Posterior must be normal for </a:t>
            </a:r>
            <a:r>
              <a:rPr lang="en-US" altLang="en-US" dirty="0">
                <a:latin typeface="cmmi10" panose="020B0604020202020204" pitchFamily="34" charset="0"/>
              </a:rPr>
              <a:t>¹</a:t>
            </a:r>
            <a:r>
              <a:rPr lang="en-US" altLang="en-US" dirty="0"/>
              <a:t> (quadratic in </a:t>
            </a:r>
            <a:r>
              <a:rPr lang="en-US" altLang="en-US" dirty="0">
                <a:latin typeface="cmmi10" panose="020B0604020202020204" pitchFamily="34" charset="0"/>
              </a:rPr>
              <a:t>¹</a:t>
            </a:r>
            <a:r>
              <a:rPr lang="en-US" altLang="en-US" dirty="0"/>
              <a:t>!); to identify it, complete the square…</a:t>
            </a:r>
          </a:p>
        </p:txBody>
      </p:sp>
      <p:pic>
        <p:nvPicPr>
          <p:cNvPr id="46086" name="Picture 2">
            <a:extLst>
              <a:ext uri="{FF2B5EF4-FFF2-40B4-BE49-F238E27FC236}">
                <a16:creationId xmlns:a16="http://schemas.microsoft.com/office/drawing/2014/main" id="{A4285FDE-3FCC-4335-8106-3ECEA55BAB9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2714625"/>
            <a:ext cx="7983538" cy="228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4">
            <a:extLst>
              <a:ext uri="{FF2B5EF4-FFF2-40B4-BE49-F238E27FC236}">
                <a16:creationId xmlns:a16="http://schemas.microsoft.com/office/drawing/2014/main" id="{BE14FE3D-B02A-47F1-8B19-44E1C44EFB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9241F9E-A63D-487E-9B18-30BEF734270B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8131" name="Date Placeholder 5">
            <a:extLst>
              <a:ext uri="{FF2B5EF4-FFF2-40B4-BE49-F238E27FC236}">
                <a16:creationId xmlns:a16="http://schemas.microsoft.com/office/drawing/2014/main" id="{53EA037E-88B7-4DA6-8017-17798A14A9A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BD2701-7980-497F-96A9-EEBE7445F3F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82FD6F01-88E5-459F-BC31-65A8174D8C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/>
            <a:r>
              <a:rPr lang="en-US" altLang="en-US"/>
              <a:t>The exponent of f(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|y) looks like -1/2 times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so that 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|y </a:t>
            </a:r>
            <a:r>
              <a:rPr lang="en-US" altLang="en-US">
                <a:latin typeface="cmsy10" panose="020B0604020202020204" pitchFamily="34" charset="0"/>
              </a:rPr>
              <a:t>»</a:t>
            </a:r>
            <a:r>
              <a:rPr lang="en-US" altLang="en-US"/>
              <a:t> N(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 baseline="-25000">
                <a:latin typeface="cmmi10" panose="020B0604020202020204" pitchFamily="34" charset="0"/>
              </a:rPr>
              <a:t>1</a:t>
            </a:r>
            <a:r>
              <a:rPr lang="en-US" altLang="en-US"/>
              <a:t>, </a:t>
            </a:r>
            <a:r>
              <a:rPr lang="en-US" altLang="en-US">
                <a:latin typeface="cmmi10" panose="020B0604020202020204" pitchFamily="34" charset="0"/>
              </a:rPr>
              <a:t>¿</a:t>
            </a:r>
            <a:r>
              <a:rPr lang="en-US" altLang="en-US" baseline="-25000">
                <a:latin typeface="cmmi10" panose="020B0604020202020204" pitchFamily="34" charset="0"/>
              </a:rPr>
              <a:t>1</a:t>
            </a:r>
            <a:r>
              <a:rPr lang="en-US" altLang="en-US" baseline="30000">
                <a:latin typeface="cmmi10" panose="020B0604020202020204" pitchFamily="34" charset="0"/>
              </a:rPr>
              <a:t>2</a:t>
            </a:r>
            <a:r>
              <a:rPr lang="en-US" altLang="en-US"/>
              <a:t>), where</a:t>
            </a:r>
          </a:p>
        </p:txBody>
      </p:sp>
      <p:pic>
        <p:nvPicPr>
          <p:cNvPr id="48133" name="Picture 6">
            <a:extLst>
              <a:ext uri="{FF2B5EF4-FFF2-40B4-BE49-F238E27FC236}">
                <a16:creationId xmlns:a16="http://schemas.microsoft.com/office/drawing/2014/main" id="{A1C77E53-538D-46CC-AF17-8E8378E2EEFA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265238"/>
            <a:ext cx="83867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4" name="Picture 10">
            <a:extLst>
              <a:ext uri="{FF2B5EF4-FFF2-40B4-BE49-F238E27FC236}">
                <a16:creationId xmlns:a16="http://schemas.microsoft.com/office/drawing/2014/main" id="{10A82BCA-2111-40A1-8F3F-C2193B30DB8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4279900"/>
            <a:ext cx="70405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17">
            <a:extLst>
              <a:ext uri="{FF2B5EF4-FFF2-40B4-BE49-F238E27FC236}">
                <a16:creationId xmlns:a16="http://schemas.microsoft.com/office/drawing/2014/main" id="{5FDDAE1B-F308-4549-91E5-2E9C68F185F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4279900"/>
            <a:ext cx="70405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16">
            <a:extLst>
              <a:ext uri="{FF2B5EF4-FFF2-40B4-BE49-F238E27FC236}">
                <a16:creationId xmlns:a16="http://schemas.microsoft.com/office/drawing/2014/main" id="{5C9BFB30-4E60-4CD1-9332-EBDAEF04CE0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1265238"/>
            <a:ext cx="8386762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Slide Number Placeholder 4">
            <a:extLst>
              <a:ext uri="{FF2B5EF4-FFF2-40B4-BE49-F238E27FC236}">
                <a16:creationId xmlns:a16="http://schemas.microsoft.com/office/drawing/2014/main" id="{E16B551D-C83F-4741-A267-B47AE9DCA9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1E7BA26-53BE-473D-B594-B42D55C40B2C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0181" name="Date Placeholder 5">
            <a:extLst>
              <a:ext uri="{FF2B5EF4-FFF2-40B4-BE49-F238E27FC236}">
                <a16:creationId xmlns:a16="http://schemas.microsoft.com/office/drawing/2014/main" id="{B463BFFE-5419-451D-85B4-1B61107D724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794C96-8DA3-429F-A2C6-DC01487F015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0182" name="Rectangle 2">
            <a:extLst>
              <a:ext uri="{FF2B5EF4-FFF2-40B4-BE49-F238E27FC236}">
                <a16:creationId xmlns:a16="http://schemas.microsoft.com/office/drawing/2014/main" id="{C837E6A7-B0EA-4BB1-AAC1-F67723C05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9925"/>
          </a:xfrm>
        </p:spPr>
        <p:txBody>
          <a:bodyPr/>
          <a:lstStyle/>
          <a:p>
            <a:pPr eaLnBrk="1" hangingPunct="1"/>
            <a:r>
              <a:rPr lang="en-US" altLang="en-US"/>
              <a:t>The exponent of f(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|y) looks like -1/2 times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so that 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|y </a:t>
            </a:r>
            <a:r>
              <a:rPr lang="en-US" altLang="en-US">
                <a:latin typeface="cmsy10" panose="020B0604020202020204" pitchFamily="34" charset="0"/>
              </a:rPr>
              <a:t>»</a:t>
            </a:r>
            <a:r>
              <a:rPr lang="en-US" altLang="en-US"/>
              <a:t> N(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 baseline="-25000">
                <a:latin typeface="cmmi10" panose="020B0604020202020204" pitchFamily="34" charset="0"/>
              </a:rPr>
              <a:t>1</a:t>
            </a:r>
            <a:r>
              <a:rPr lang="en-US" altLang="en-US"/>
              <a:t>, </a:t>
            </a:r>
            <a:r>
              <a:rPr lang="en-US" altLang="en-US">
                <a:latin typeface="cmmi10" panose="020B0604020202020204" pitchFamily="34" charset="0"/>
              </a:rPr>
              <a:t>¿</a:t>
            </a:r>
            <a:r>
              <a:rPr lang="en-US" altLang="en-US" baseline="-25000">
                <a:latin typeface="cmmi10" panose="020B0604020202020204" pitchFamily="34" charset="0"/>
              </a:rPr>
              <a:t>1</a:t>
            </a:r>
            <a:r>
              <a:rPr lang="en-US" altLang="en-US" baseline="30000">
                <a:latin typeface="cmmi10" panose="020B0604020202020204" pitchFamily="34" charset="0"/>
              </a:rPr>
              <a:t>2</a:t>
            </a:r>
            <a:r>
              <a:rPr lang="en-US" altLang="en-US"/>
              <a:t>), where</a:t>
            </a:r>
          </a:p>
        </p:txBody>
      </p:sp>
      <p:sp>
        <p:nvSpPr>
          <p:cNvPr id="50183" name="Oval 5">
            <a:extLst>
              <a:ext uri="{FF2B5EF4-FFF2-40B4-BE49-F238E27FC236}">
                <a16:creationId xmlns:a16="http://schemas.microsoft.com/office/drawing/2014/main" id="{C9B2155C-9274-4AE9-A1A3-2310042AF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638" y="1809750"/>
            <a:ext cx="1401762" cy="103505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4" name="Oval 6">
            <a:extLst>
              <a:ext uri="{FF2B5EF4-FFF2-40B4-BE49-F238E27FC236}">
                <a16:creationId xmlns:a16="http://schemas.microsoft.com/office/drawing/2014/main" id="{A9096C7D-5E62-4E21-8DA3-75BFAA4103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4863" y="1860550"/>
            <a:ext cx="1158875" cy="8731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5" name="Oval 7">
            <a:extLst>
              <a:ext uri="{FF2B5EF4-FFF2-40B4-BE49-F238E27FC236}">
                <a16:creationId xmlns:a16="http://schemas.microsoft.com/office/drawing/2014/main" id="{D139168D-BE13-4841-A09C-CE9A563DA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4227513"/>
            <a:ext cx="1381125" cy="8937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6" name="Oval 8">
            <a:extLst>
              <a:ext uri="{FF2B5EF4-FFF2-40B4-BE49-F238E27FC236}">
                <a16:creationId xmlns:a16="http://schemas.microsoft.com/office/drawing/2014/main" id="{76F3DCBB-4CE3-4E47-863D-50A5BDA50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5375" y="4910138"/>
            <a:ext cx="1787525" cy="11557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187" name="Freeform 12">
            <a:extLst>
              <a:ext uri="{FF2B5EF4-FFF2-40B4-BE49-F238E27FC236}">
                <a16:creationId xmlns:a16="http://schemas.microsoft.com/office/drawing/2014/main" id="{B6C6CA32-6E32-4B53-9811-FE1F94C54892}"/>
              </a:ext>
            </a:extLst>
          </p:cNvPr>
          <p:cNvSpPr>
            <a:spLocks/>
          </p:cNvSpPr>
          <p:nvPr/>
        </p:nvSpPr>
        <p:spPr bwMode="auto">
          <a:xfrm>
            <a:off x="2471738" y="2581275"/>
            <a:ext cx="881062" cy="1665288"/>
          </a:xfrm>
          <a:custGeom>
            <a:avLst/>
            <a:gdLst>
              <a:gd name="T0" fmla="*/ 2147483646 w 555"/>
              <a:gd name="T1" fmla="*/ 0 h 1049"/>
              <a:gd name="T2" fmla="*/ 2147483646 w 555"/>
              <a:gd name="T3" fmla="*/ 2147483646 h 1049"/>
              <a:gd name="T4" fmla="*/ 2147483646 w 555"/>
              <a:gd name="T5" fmla="*/ 2147483646 h 104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55" h="1049">
                <a:moveTo>
                  <a:pt x="555" y="0"/>
                </a:moveTo>
                <a:cubicBezTo>
                  <a:pt x="358" y="104"/>
                  <a:pt x="162" y="209"/>
                  <a:pt x="81" y="384"/>
                </a:cubicBezTo>
                <a:cubicBezTo>
                  <a:pt x="0" y="559"/>
                  <a:pt x="43" y="966"/>
                  <a:pt x="69" y="1049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88" name="Freeform 13">
            <a:extLst>
              <a:ext uri="{FF2B5EF4-FFF2-40B4-BE49-F238E27FC236}">
                <a16:creationId xmlns:a16="http://schemas.microsoft.com/office/drawing/2014/main" id="{06BB6313-37A2-4788-BD26-A7C2AB877CEB}"/>
              </a:ext>
            </a:extLst>
          </p:cNvPr>
          <p:cNvSpPr>
            <a:spLocks/>
          </p:cNvSpPr>
          <p:nvPr/>
        </p:nvSpPr>
        <p:spPr bwMode="auto">
          <a:xfrm>
            <a:off x="4308475" y="2905125"/>
            <a:ext cx="1674813" cy="2398713"/>
          </a:xfrm>
          <a:custGeom>
            <a:avLst/>
            <a:gdLst>
              <a:gd name="T0" fmla="*/ 2147483646 w 1055"/>
              <a:gd name="T1" fmla="*/ 0 h 1511"/>
              <a:gd name="T2" fmla="*/ 2147483646 w 1055"/>
              <a:gd name="T3" fmla="*/ 2147483646 h 1511"/>
              <a:gd name="T4" fmla="*/ 0 w 1055"/>
              <a:gd name="T5" fmla="*/ 2147483646 h 151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5" h="1511">
                <a:moveTo>
                  <a:pt x="806" y="0"/>
                </a:moveTo>
                <a:cubicBezTo>
                  <a:pt x="930" y="309"/>
                  <a:pt x="1055" y="619"/>
                  <a:pt x="921" y="871"/>
                </a:cubicBezTo>
                <a:cubicBezTo>
                  <a:pt x="787" y="1123"/>
                  <a:pt x="168" y="1413"/>
                  <a:pt x="0" y="1511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4">
            <a:extLst>
              <a:ext uri="{FF2B5EF4-FFF2-40B4-BE49-F238E27FC236}">
                <a16:creationId xmlns:a16="http://schemas.microsoft.com/office/drawing/2014/main" id="{CD37D79E-195F-478B-A3DF-C247079D6E7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E52F852-27E7-49D2-A462-685353C5763A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2227" name="Date Placeholder 5">
            <a:extLst>
              <a:ext uri="{FF2B5EF4-FFF2-40B4-BE49-F238E27FC236}">
                <a16:creationId xmlns:a16="http://schemas.microsoft.com/office/drawing/2014/main" id="{44641D51-8CE0-432B-86EB-D60BD91E052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3E75354-13FB-4550-BC70-A962BA2532D2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2228" name="Rectangle 2">
            <a:extLst>
              <a:ext uri="{FF2B5EF4-FFF2-40B4-BE49-F238E27FC236}">
                <a16:creationId xmlns:a16="http://schemas.microsoft.com/office/drawing/2014/main" id="{A4457072-B7FF-4601-85B2-BF2528642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 Observations y</a:t>
            </a:r>
            <a:r>
              <a:rPr lang="en-US" altLang="en-US" baseline="-25000"/>
              <a:t>i</a:t>
            </a:r>
            <a:r>
              <a:rPr lang="en-US" altLang="en-US"/>
              <a:t> </a:t>
            </a:r>
            <a:r>
              <a:rPr lang="en-US" altLang="en-US">
                <a:latin typeface="cmsy10" panose="020B0604020202020204" pitchFamily="34" charset="0"/>
              </a:rPr>
              <a:t>»</a:t>
            </a:r>
            <a:r>
              <a:rPr lang="en-US" altLang="en-US"/>
              <a:t> N(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,</a:t>
            </a:r>
            <a:r>
              <a:rPr lang="en-US" altLang="en-US">
                <a:latin typeface="cmmi10" panose="020B0604020202020204" pitchFamily="34" charset="0"/>
              </a:rPr>
              <a:t>¾</a:t>
            </a:r>
            <a:r>
              <a:rPr lang="en-US" altLang="en-US" baseline="30000">
                <a:latin typeface="cmmi10" panose="020B0604020202020204" pitchFamily="34" charset="0"/>
              </a:rPr>
              <a:t>2</a:t>
            </a:r>
            <a:r>
              <a:rPr lang="en-US" altLang="en-US"/>
              <a:t>)</a:t>
            </a:r>
          </a:p>
        </p:txBody>
      </p:sp>
      <p:sp>
        <p:nvSpPr>
          <p:cNvPr id="52229" name="Rectangle 3">
            <a:extLst>
              <a:ext uri="{FF2B5EF4-FFF2-40B4-BE49-F238E27FC236}">
                <a16:creationId xmlns:a16="http://schemas.microsoft.com/office/drawing/2014/main" id="{56659E36-24EB-4E48-8E05-00A2BD9B9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73150"/>
            <a:ext cx="8229600" cy="5057775"/>
          </a:xfrm>
        </p:spPr>
        <p:txBody>
          <a:bodyPr/>
          <a:lstStyle/>
          <a:p>
            <a:pPr eaLnBrk="1" hangingPunct="1"/>
            <a:r>
              <a:rPr lang="en-US" altLang="en-US"/>
              <a:t>Since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	we can apply the results for one observation</a:t>
            </a:r>
          </a:p>
          <a:p>
            <a:pPr lvl="1" eaLnBrk="1" hangingPunct="1"/>
            <a:r>
              <a:rPr lang="en-US" altLang="en-US"/>
              <a:t>p(y</a:t>
            </a:r>
            <a:r>
              <a:rPr lang="en-US" altLang="en-US" baseline="-25000"/>
              <a:t>1</a:t>
            </a:r>
            <a:r>
              <a:rPr lang="en-US" altLang="en-US"/>
              <a:t>, …, y</a:t>
            </a:r>
            <a:r>
              <a:rPr lang="en-US" altLang="en-US" baseline="-25000"/>
              <a:t>n</a:t>
            </a:r>
            <a:r>
              <a:rPr lang="en-US" altLang="en-US"/>
              <a:t>|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) </a:t>
            </a:r>
            <a:r>
              <a:rPr lang="en-US" altLang="en-US">
                <a:latin typeface="cmsy10" panose="020B0604020202020204" pitchFamily="34" charset="0"/>
              </a:rPr>
              <a:t>/</a:t>
            </a:r>
            <a:r>
              <a:rPr lang="en-US" altLang="en-US"/>
              <a:t> N(y|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, </a:t>
            </a:r>
            <a:r>
              <a:rPr lang="en-US" altLang="en-US">
                <a:latin typeface="cmmi10" panose="020B0604020202020204" pitchFamily="34" charset="0"/>
              </a:rPr>
              <a:t>¾</a:t>
            </a:r>
            <a:r>
              <a:rPr lang="en-US" altLang="en-US" baseline="-5000">
                <a:latin typeface="cmmi10" panose="020B0604020202020204" pitchFamily="34" charset="0"/>
              </a:rPr>
              <a:t>n</a:t>
            </a:r>
            <a:r>
              <a:rPr lang="en-US" altLang="en-US" baseline="30000">
                <a:latin typeface="cmmi10" panose="020B0604020202020204" pitchFamily="34" charset="0"/>
              </a:rPr>
              <a:t>2</a:t>
            </a:r>
            <a:r>
              <a:rPr lang="en-US" altLang="en-US"/>
              <a:t>),  </a:t>
            </a:r>
            <a:r>
              <a:rPr lang="en-US" altLang="en-US">
                <a:latin typeface="cmmi10" panose="020B0604020202020204" pitchFamily="34" charset="0"/>
              </a:rPr>
              <a:t>¾</a:t>
            </a:r>
            <a:r>
              <a:rPr lang="en-US" altLang="en-US" baseline="-5000">
                <a:latin typeface="cmmi10" panose="020B0604020202020204" pitchFamily="34" charset="0"/>
              </a:rPr>
              <a:t>n</a:t>
            </a:r>
            <a:r>
              <a:rPr lang="en-US" altLang="en-US" baseline="30000">
                <a:latin typeface="cmmi10" panose="020B0604020202020204" pitchFamily="34" charset="0"/>
              </a:rPr>
              <a:t>2</a:t>
            </a:r>
            <a:r>
              <a:rPr lang="en-US" altLang="en-US"/>
              <a:t> = </a:t>
            </a:r>
            <a:r>
              <a:rPr lang="en-US" altLang="en-US">
                <a:latin typeface="cmmi10" panose="020B0604020202020204" pitchFamily="34" charset="0"/>
              </a:rPr>
              <a:t>¾</a:t>
            </a:r>
            <a:r>
              <a:rPr lang="en-US" altLang="en-US" baseline="30000">
                <a:latin typeface="cmmi10" panose="020B0604020202020204" pitchFamily="34" charset="0"/>
              </a:rPr>
              <a:t>2</a:t>
            </a:r>
            <a:r>
              <a:rPr lang="en-US" altLang="en-US"/>
              <a:t>/n</a:t>
            </a:r>
          </a:p>
          <a:p>
            <a:pPr lvl="1" eaLnBrk="1" hangingPunct="1"/>
            <a:r>
              <a:rPr lang="en-US" altLang="en-US"/>
              <a:t>p(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) = N(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|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 baseline="-25000">
                <a:latin typeface="cmmi10" panose="020B0604020202020204" pitchFamily="34" charset="0"/>
              </a:rPr>
              <a:t>0</a:t>
            </a:r>
            <a:r>
              <a:rPr lang="en-US" altLang="en-US"/>
              <a:t>, </a:t>
            </a:r>
            <a:r>
              <a:rPr lang="en-US" altLang="en-US">
                <a:latin typeface="cmmi10" panose="020B0604020202020204" pitchFamily="34" charset="0"/>
              </a:rPr>
              <a:t>¿</a:t>
            </a:r>
            <a:r>
              <a:rPr lang="en-US" altLang="en-US" baseline="-25000">
                <a:latin typeface="cmmi10" panose="020B0604020202020204" pitchFamily="34" charset="0"/>
              </a:rPr>
              <a:t>0</a:t>
            </a:r>
            <a:r>
              <a:rPr lang="en-US" altLang="en-US" baseline="15000">
                <a:latin typeface="cmmi10" panose="020B0604020202020204" pitchFamily="34" charset="0"/>
              </a:rPr>
              <a:t>2</a:t>
            </a:r>
            <a:r>
              <a:rPr lang="en-US" altLang="en-US"/>
              <a:t>)</a:t>
            </a:r>
          </a:p>
          <a:p>
            <a:pPr lvl="1" eaLnBrk="1" hangingPunct="1"/>
            <a:r>
              <a:rPr lang="en-US" altLang="en-US"/>
              <a:t>p(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|data) = N(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/>
              <a:t>|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 baseline="-25000">
                <a:latin typeface="cmmi10" panose="020B0604020202020204" pitchFamily="34" charset="0"/>
              </a:rPr>
              <a:t>n </a:t>
            </a:r>
            <a:r>
              <a:rPr lang="en-US" altLang="en-US"/>
              <a:t>, </a:t>
            </a:r>
            <a:r>
              <a:rPr lang="en-US" altLang="en-US">
                <a:latin typeface="cmmi10" panose="020B0604020202020204" pitchFamily="34" charset="0"/>
              </a:rPr>
              <a:t>¿</a:t>
            </a:r>
            <a:r>
              <a:rPr lang="en-US" altLang="en-US" baseline="-25000">
                <a:latin typeface="cmmi10" panose="020B0604020202020204" pitchFamily="34" charset="0"/>
              </a:rPr>
              <a:t>n</a:t>
            </a:r>
            <a:r>
              <a:rPr lang="en-US" altLang="en-US" baseline="15000">
                <a:latin typeface="cmmi10" panose="020B0604020202020204" pitchFamily="34" charset="0"/>
              </a:rPr>
              <a:t>2</a:t>
            </a:r>
            <a:r>
              <a:rPr lang="en-US" altLang="en-US"/>
              <a:t>) where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52230" name="Picture 6">
            <a:extLst>
              <a:ext uri="{FF2B5EF4-FFF2-40B4-BE49-F238E27FC236}">
                <a16:creationId xmlns:a16="http://schemas.microsoft.com/office/drawing/2014/main" id="{0BAFC748-A275-41EB-B1DA-EE3B2F42EC7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363" y="1323975"/>
            <a:ext cx="7640637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8">
            <a:extLst>
              <a:ext uri="{FF2B5EF4-FFF2-40B4-BE49-F238E27FC236}">
                <a16:creationId xmlns:a16="http://schemas.microsoft.com/office/drawing/2014/main" id="{C547761D-0D41-42CC-9D1C-3C0DDA7E708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4714875"/>
            <a:ext cx="690086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2" name="Line 12">
            <a:extLst>
              <a:ext uri="{FF2B5EF4-FFF2-40B4-BE49-F238E27FC236}">
                <a16:creationId xmlns:a16="http://schemas.microsoft.com/office/drawing/2014/main" id="{66A5D72E-E727-4205-BEC1-E4333B3F4E65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9513" y="3416300"/>
            <a:ext cx="161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4">
            <a:extLst>
              <a:ext uri="{FF2B5EF4-FFF2-40B4-BE49-F238E27FC236}">
                <a16:creationId xmlns:a16="http://schemas.microsoft.com/office/drawing/2014/main" id="{55077DD9-DA2E-424E-BA79-7853D6B53F2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E0106F-A0E3-4187-9E9B-ED0BA57C2C3C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4275" name="Date Placeholder 5">
            <a:extLst>
              <a:ext uri="{FF2B5EF4-FFF2-40B4-BE49-F238E27FC236}">
                <a16:creationId xmlns:a16="http://schemas.microsoft.com/office/drawing/2014/main" id="{C89C523D-01B1-41F9-833D-EDBAD118094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01719FA-9DDA-49CF-9DBF-B046587C8176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4276" name="Rectangle 2">
            <a:extLst>
              <a:ext uri="{FF2B5EF4-FFF2-40B4-BE49-F238E27FC236}">
                <a16:creationId xmlns:a16="http://schemas.microsoft.com/office/drawing/2014/main" id="{A0B228A9-AAB1-4D1A-AE15-722F8FBCE3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Normal Mean, Example</a:t>
            </a:r>
          </a:p>
        </p:txBody>
      </p:sp>
      <p:sp>
        <p:nvSpPr>
          <p:cNvPr id="54277" name="Rectangle 3">
            <a:extLst>
              <a:ext uri="{FF2B5EF4-FFF2-40B4-BE49-F238E27FC236}">
                <a16:creationId xmlns:a16="http://schemas.microsoft.com/office/drawing/2014/main" id="{7E4A0697-C88D-45C2-A3FA-1A4928E26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42988"/>
            <a:ext cx="8229600" cy="51403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Suppose we know </a:t>
            </a:r>
            <a:r>
              <a:rPr lang="en-US" altLang="en-US">
                <a:latin typeface="cmmi10" panose="020B0604020202020204" pitchFamily="34" charset="0"/>
              </a:rPr>
              <a:t>¾</a:t>
            </a:r>
            <a:r>
              <a:rPr lang="en-US" altLang="en-US"/>
              <a:t>=12, we look at n=169 IQ scores, and we find y = 100.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We use as prior N(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 baseline="-25000">
                <a:latin typeface="cmmi10" panose="020B0604020202020204" pitchFamily="34" charset="0"/>
              </a:rPr>
              <a:t>0</a:t>
            </a:r>
            <a:r>
              <a:rPr lang="en-US" altLang="en-US"/>
              <a:t>, </a:t>
            </a:r>
            <a:r>
              <a:rPr lang="en-US" altLang="en-US">
                <a:latin typeface="cmmi10" panose="020B0604020202020204" pitchFamily="34" charset="0"/>
              </a:rPr>
              <a:t>¿</a:t>
            </a:r>
            <a:r>
              <a:rPr lang="en-US" altLang="en-US" baseline="-25000">
                <a:latin typeface="cmmi10" panose="020B0604020202020204" pitchFamily="34" charset="0"/>
              </a:rPr>
              <a:t>0</a:t>
            </a:r>
            <a:r>
              <a:rPr lang="en-US" altLang="en-US" baseline="15000">
                <a:latin typeface="cmmi10" panose="020B0604020202020204" pitchFamily="34" charset="0"/>
              </a:rPr>
              <a:t>2</a:t>
            </a:r>
            <a:r>
              <a:rPr lang="en-US" altLang="en-US"/>
              <a:t>) with </a:t>
            </a:r>
            <a:r>
              <a:rPr lang="en-US" altLang="en-US">
                <a:latin typeface="cmmi10" panose="020B0604020202020204" pitchFamily="34" charset="0"/>
              </a:rPr>
              <a:t>¹</a:t>
            </a:r>
            <a:r>
              <a:rPr lang="en-US" altLang="en-US" baseline="-25000">
                <a:latin typeface="cmmi10" panose="020B0604020202020204" pitchFamily="34" charset="0"/>
              </a:rPr>
              <a:t>0</a:t>
            </a:r>
            <a:r>
              <a:rPr lang="en-US" altLang="en-US"/>
              <a:t>=90, </a:t>
            </a:r>
            <a:r>
              <a:rPr lang="en-US" altLang="en-US">
                <a:latin typeface="cmmi10" panose="020B0604020202020204" pitchFamily="34" charset="0"/>
              </a:rPr>
              <a:t>¿</a:t>
            </a:r>
            <a:r>
              <a:rPr lang="en-US" altLang="en-US" baseline="-25000">
                <a:latin typeface="cmmi10" panose="020B0604020202020204" pitchFamily="34" charset="0"/>
              </a:rPr>
              <a:t>0</a:t>
            </a:r>
            <a:r>
              <a:rPr lang="en-US" altLang="en-US" baseline="15000">
                <a:latin typeface="cmmi10" panose="020B0604020202020204" pitchFamily="34" charset="0"/>
              </a:rPr>
              <a:t>2</a:t>
            </a:r>
            <a:r>
              <a:rPr lang="en-US" altLang="en-US"/>
              <a:t> = 4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Shrinkage determined by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                  is the </a:t>
            </a:r>
            <a:r>
              <a:rPr lang="en-US" altLang="en-US" i="1" u="sng"/>
              <a:t>reliability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n larger </a:t>
            </a:r>
            <a:r>
              <a:rPr lang="en-US" altLang="en-US">
                <a:latin typeface="cmsy10" panose="020B0604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reliability larger </a:t>
            </a:r>
            <a:r>
              <a:rPr lang="en-US" altLang="en-US">
                <a:latin typeface="cmsy10" panose="020B0604020202020204" pitchFamily="34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	less shrinkage</a:t>
            </a:r>
          </a:p>
        </p:txBody>
      </p:sp>
      <p:sp>
        <p:nvSpPr>
          <p:cNvPr id="54278" name="Line 4">
            <a:extLst>
              <a:ext uri="{FF2B5EF4-FFF2-40B4-BE49-F238E27FC236}">
                <a16:creationId xmlns:a16="http://schemas.microsoft.com/office/drawing/2014/main" id="{D053CE2A-65B3-4102-B5F5-7E5C8F291627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7163" y="1579563"/>
            <a:ext cx="161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4279" name="Picture 5" descr="posterior-for-normal">
            <a:extLst>
              <a:ext uri="{FF2B5EF4-FFF2-40B4-BE49-F238E27FC236}">
                <a16:creationId xmlns:a16="http://schemas.microsoft.com/office/drawing/2014/main" id="{4D9E8610-3F54-429F-A87F-C737E9185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2087563"/>
            <a:ext cx="3738562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14">
            <a:extLst>
              <a:ext uri="{FF2B5EF4-FFF2-40B4-BE49-F238E27FC236}">
                <a16:creationId xmlns:a16="http://schemas.microsoft.com/office/drawing/2014/main" id="{EDE451EE-EC06-48CE-BEDE-1C74F033EA8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3190875"/>
            <a:ext cx="455295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4">
            <a:extLst>
              <a:ext uri="{FF2B5EF4-FFF2-40B4-BE49-F238E27FC236}">
                <a16:creationId xmlns:a16="http://schemas.microsoft.com/office/drawing/2014/main" id="{99886172-1B72-4D5B-8734-17571944A44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3916363"/>
            <a:ext cx="10763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6">
            <a:extLst>
              <a:ext uri="{FF2B5EF4-FFF2-40B4-BE49-F238E27FC236}">
                <a16:creationId xmlns:a16="http://schemas.microsoft.com/office/drawing/2014/main" id="{17F2867B-071A-4258-9AFA-ACFC0D8AC2E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3890963"/>
            <a:ext cx="2413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8">
            <a:extLst>
              <a:ext uri="{FF2B5EF4-FFF2-40B4-BE49-F238E27FC236}">
                <a16:creationId xmlns:a16="http://schemas.microsoft.com/office/drawing/2014/main" id="{78B681A5-9B53-408E-9C09-66279701786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2789238"/>
            <a:ext cx="26035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>
            <a:extLst>
              <a:ext uri="{FF2B5EF4-FFF2-40B4-BE49-F238E27FC236}">
                <a16:creationId xmlns:a16="http://schemas.microsoft.com/office/drawing/2014/main" id="{31E68223-AE1B-42A3-B51F-1A373AA0E451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2711450"/>
            <a:ext cx="13652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Line 18">
            <a:extLst>
              <a:ext uri="{FF2B5EF4-FFF2-40B4-BE49-F238E27FC236}">
                <a16:creationId xmlns:a16="http://schemas.microsoft.com/office/drawing/2014/main" id="{9C350AF3-145C-4029-A6CA-34029D761C0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300788" y="2717800"/>
            <a:ext cx="325437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6" name="Line 19">
            <a:extLst>
              <a:ext uri="{FF2B5EF4-FFF2-40B4-BE49-F238E27FC236}">
                <a16:creationId xmlns:a16="http://schemas.microsoft.com/office/drawing/2014/main" id="{0AC9020C-7CE2-4F27-A2A6-C271F979AF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1663" y="2768600"/>
            <a:ext cx="288925" cy="125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20">
            <a:extLst>
              <a:ext uri="{FF2B5EF4-FFF2-40B4-BE49-F238E27FC236}">
                <a16:creationId xmlns:a16="http://schemas.microsoft.com/office/drawing/2014/main" id="{0B689D33-D0FC-4E4A-8D1A-6A3A6E651F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749925" y="4008438"/>
            <a:ext cx="250825" cy="238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Text Box 13">
            <a:extLst>
              <a:ext uri="{FF2B5EF4-FFF2-40B4-BE49-F238E27FC236}">
                <a16:creationId xmlns:a16="http://schemas.microsoft.com/office/drawing/2014/main" id="{37AD0D40-5B15-4221-8560-5B435981C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13" y="312738"/>
            <a:ext cx="1606550" cy="7397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Arial" panose="020B0604020202020204" pitchFamily="34" charset="0"/>
              </a:rPr>
              <a:t>“shrinkage”: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Arial" panose="020B0604020202020204" pitchFamily="34" charset="0"/>
              </a:rPr>
              <a:t>posterior between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rgbClr val="FF3300"/>
                </a:solidFill>
                <a:latin typeface="Arial" panose="020B0604020202020204" pitchFamily="34" charset="0"/>
              </a:rPr>
              <a:t>prior &amp; likelihood</a:t>
            </a:r>
          </a:p>
        </p:txBody>
      </p:sp>
      <p:sp>
        <p:nvSpPr>
          <p:cNvPr id="54289" name="Line 14">
            <a:extLst>
              <a:ext uri="{FF2B5EF4-FFF2-40B4-BE49-F238E27FC236}">
                <a16:creationId xmlns:a16="http://schemas.microsoft.com/office/drawing/2014/main" id="{E31235D3-100D-470D-941F-E921116791B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27838" y="1087438"/>
            <a:ext cx="663575" cy="16875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4">
            <a:extLst>
              <a:ext uri="{FF2B5EF4-FFF2-40B4-BE49-F238E27FC236}">
                <a16:creationId xmlns:a16="http://schemas.microsoft.com/office/drawing/2014/main" id="{A2D8B895-A863-493B-A1A7-ADFEA5228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D68CA5-315F-4F89-B317-814134AE61D0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6323" name="Date Placeholder 5">
            <a:extLst>
              <a:ext uri="{FF2B5EF4-FFF2-40B4-BE49-F238E27FC236}">
                <a16:creationId xmlns:a16="http://schemas.microsoft.com/office/drawing/2014/main" id="{26293F44-1C57-4B51-A833-3FA27573DDA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55C0F93-B418-44D1-867D-4EA3174E8E9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6324" name="Rectangle 2">
            <a:extLst>
              <a:ext uri="{FF2B5EF4-FFF2-40B4-BE49-F238E27FC236}">
                <a16:creationId xmlns:a16="http://schemas.microsoft.com/office/drawing/2014/main" id="{26BB790E-E3AF-4546-B1B7-A235A927E4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Minnesota Radon Example</a:t>
            </a:r>
          </a:p>
        </p:txBody>
      </p:sp>
      <p:sp>
        <p:nvSpPr>
          <p:cNvPr id="56325" name="Rectangle 3">
            <a:extLst>
              <a:ext uri="{FF2B5EF4-FFF2-40B4-BE49-F238E27FC236}">
                <a16:creationId xmlns:a16="http://schemas.microsoft.com/office/drawing/2014/main" id="{DC2D5A2B-A76D-4D72-9212-1866CEE09E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9900" y="1047750"/>
            <a:ext cx="8229600" cy="36147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/>
              <a:t>Emphasize Distribution Structure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Emphasize Bayesian point of view </a:t>
            </a:r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endParaRPr lang="en-US" altLang="en-US"/>
          </a:p>
          <a:p>
            <a:pPr eaLnBrk="1" hangingPunct="1">
              <a:lnSpc>
                <a:spcPct val="90000"/>
              </a:lnSpc>
            </a:pPr>
            <a:r>
              <a:rPr lang="en-US" altLang="en-US"/>
              <a:t>Emphasize two-stage (multistage) sampling</a:t>
            </a:r>
          </a:p>
        </p:txBody>
      </p:sp>
      <p:sp>
        <p:nvSpPr>
          <p:cNvPr id="56326" name="Line 11">
            <a:extLst>
              <a:ext uri="{FF2B5EF4-FFF2-40B4-BE49-F238E27FC236}">
                <a16:creationId xmlns:a16="http://schemas.microsoft.com/office/drawing/2014/main" id="{9498E3C8-D180-4EB8-81AD-D8A5CCAD30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19438" y="4822825"/>
            <a:ext cx="91440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7" name="Picture 8">
            <a:extLst>
              <a:ext uri="{FF2B5EF4-FFF2-40B4-BE49-F238E27FC236}">
                <a16:creationId xmlns:a16="http://schemas.microsoft.com/office/drawing/2014/main" id="{0B320896-C86B-4299-84A2-9F2CB375EB9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2413" y="4514850"/>
            <a:ext cx="4603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8" name="Picture 10">
            <a:extLst>
              <a:ext uri="{FF2B5EF4-FFF2-40B4-BE49-F238E27FC236}">
                <a16:creationId xmlns:a16="http://schemas.microsoft.com/office/drawing/2014/main" id="{D16C6F55-5D70-4D9B-802C-F39E0BD82985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3" y="5130800"/>
            <a:ext cx="296068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29" name="Picture 12">
            <a:extLst>
              <a:ext uri="{FF2B5EF4-FFF2-40B4-BE49-F238E27FC236}">
                <a16:creationId xmlns:a16="http://schemas.microsoft.com/office/drawing/2014/main" id="{9F29868B-B9E8-4014-9557-F85AA8ED54B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5748338"/>
            <a:ext cx="1306512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30" name="Picture 14">
            <a:extLst>
              <a:ext uri="{FF2B5EF4-FFF2-40B4-BE49-F238E27FC236}">
                <a16:creationId xmlns:a16="http://schemas.microsoft.com/office/drawing/2014/main" id="{9FCA8A22-95B0-408B-A612-146FCE2DDBE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550" y="5754688"/>
            <a:ext cx="1562100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31" name="Picture 16">
            <a:extLst>
              <a:ext uri="{FF2B5EF4-FFF2-40B4-BE49-F238E27FC236}">
                <a16:creationId xmlns:a16="http://schemas.microsoft.com/office/drawing/2014/main" id="{ADA51285-C7B9-46AE-BD36-0DBA4F2ED520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5754688"/>
            <a:ext cx="1433512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32" name="Picture 18">
            <a:extLst>
              <a:ext uri="{FF2B5EF4-FFF2-40B4-BE49-F238E27FC236}">
                <a16:creationId xmlns:a16="http://schemas.microsoft.com/office/drawing/2014/main" id="{7372D7C7-D24D-4578-A9F9-838EA028C81B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090863"/>
            <a:ext cx="4297363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56333" name="Picture 20">
            <a:extLst>
              <a:ext uri="{FF2B5EF4-FFF2-40B4-BE49-F238E27FC236}">
                <a16:creationId xmlns:a16="http://schemas.microsoft.com/office/drawing/2014/main" id="{B31F7806-B842-489F-8B1D-B7BBB95FD767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763" y="1608138"/>
            <a:ext cx="374808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6334" name="Line 12">
            <a:extLst>
              <a:ext uri="{FF2B5EF4-FFF2-40B4-BE49-F238E27FC236}">
                <a16:creationId xmlns:a16="http://schemas.microsoft.com/office/drawing/2014/main" id="{B4658C72-6145-4F12-A91B-0EEA3E3F52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895725" y="4897438"/>
            <a:ext cx="1873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5" name="Line 13">
            <a:extLst>
              <a:ext uri="{FF2B5EF4-FFF2-40B4-BE49-F238E27FC236}">
                <a16:creationId xmlns:a16="http://schemas.microsoft.com/office/drawing/2014/main" id="{CB1C2918-3CB8-477E-8152-E108A47D401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10088" y="4859338"/>
            <a:ext cx="8382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6" name="Line 14">
            <a:extLst>
              <a:ext uri="{FF2B5EF4-FFF2-40B4-BE49-F238E27FC236}">
                <a16:creationId xmlns:a16="http://schemas.microsoft.com/office/drawing/2014/main" id="{03D132CC-BBE4-468A-B0BF-E6BB201B78A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641475" y="5348288"/>
            <a:ext cx="1050925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Line 15">
            <a:extLst>
              <a:ext uri="{FF2B5EF4-FFF2-40B4-BE49-F238E27FC236}">
                <a16:creationId xmlns:a16="http://schemas.microsoft.com/office/drawing/2014/main" id="{32A8E48C-0401-4700-8D62-347649079D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54225" y="5360988"/>
            <a:ext cx="727075" cy="388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Line 16">
            <a:extLst>
              <a:ext uri="{FF2B5EF4-FFF2-40B4-BE49-F238E27FC236}">
                <a16:creationId xmlns:a16="http://schemas.microsoft.com/office/drawing/2014/main" id="{B712DA15-82F8-4CBA-A59B-A82606600D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68600" y="5399088"/>
            <a:ext cx="87313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Line 17">
            <a:extLst>
              <a:ext uri="{FF2B5EF4-FFF2-40B4-BE49-F238E27FC236}">
                <a16:creationId xmlns:a16="http://schemas.microsoft.com/office/drawing/2014/main" id="{7012F974-9F5D-4641-B147-D6057A95BC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44875" y="5399088"/>
            <a:ext cx="287338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0" name="Line 19">
            <a:extLst>
              <a:ext uri="{FF2B5EF4-FFF2-40B4-BE49-F238E27FC236}">
                <a16:creationId xmlns:a16="http://schemas.microsoft.com/office/drawing/2014/main" id="{E45E4421-6B81-4073-8C56-18BD543061F9}"/>
              </a:ext>
            </a:extLst>
          </p:cNvPr>
          <p:cNvSpPr>
            <a:spLocks noChangeShapeType="1"/>
          </p:cNvSpPr>
          <p:nvPr/>
        </p:nvSpPr>
        <p:spPr bwMode="auto">
          <a:xfrm>
            <a:off x="3957638" y="5424488"/>
            <a:ext cx="48895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1" name="Line 20">
            <a:extLst>
              <a:ext uri="{FF2B5EF4-FFF2-40B4-BE49-F238E27FC236}">
                <a16:creationId xmlns:a16="http://schemas.microsoft.com/office/drawing/2014/main" id="{902665C7-8E0B-4BA7-AB55-F57653B61FA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73700" y="5435600"/>
            <a:ext cx="136525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2" name="Line 21">
            <a:extLst>
              <a:ext uri="{FF2B5EF4-FFF2-40B4-BE49-F238E27FC236}">
                <a16:creationId xmlns:a16="http://schemas.microsoft.com/office/drawing/2014/main" id="{084BC161-29A2-49D3-ACEF-C57CCC25B5B2}"/>
              </a:ext>
            </a:extLst>
          </p:cNvPr>
          <p:cNvSpPr>
            <a:spLocks noChangeShapeType="1"/>
          </p:cNvSpPr>
          <p:nvPr/>
        </p:nvSpPr>
        <p:spPr bwMode="auto">
          <a:xfrm>
            <a:off x="5724525" y="5448300"/>
            <a:ext cx="112713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3" name="Line 22">
            <a:extLst>
              <a:ext uri="{FF2B5EF4-FFF2-40B4-BE49-F238E27FC236}">
                <a16:creationId xmlns:a16="http://schemas.microsoft.com/office/drawing/2014/main" id="{526C8DD7-1CBE-43A6-84CB-68E19294C769}"/>
              </a:ext>
            </a:extLst>
          </p:cNvPr>
          <p:cNvSpPr>
            <a:spLocks noChangeShapeType="1"/>
          </p:cNvSpPr>
          <p:nvPr/>
        </p:nvSpPr>
        <p:spPr bwMode="auto">
          <a:xfrm>
            <a:off x="5899150" y="5411788"/>
            <a:ext cx="639763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4" name="Text Box 23">
            <a:extLst>
              <a:ext uri="{FF2B5EF4-FFF2-40B4-BE49-F238E27FC236}">
                <a16:creationId xmlns:a16="http://schemas.microsoft.com/office/drawing/2014/main" id="{A1B2C29D-2651-455E-864C-D3C4DC3C8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5100" y="4541838"/>
            <a:ext cx="255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Mean radon across MN</a:t>
            </a:r>
          </a:p>
        </p:txBody>
      </p:sp>
      <p:sp>
        <p:nvSpPr>
          <p:cNvPr id="56345" name="Text Box 24">
            <a:extLst>
              <a:ext uri="{FF2B5EF4-FFF2-40B4-BE49-F238E27FC236}">
                <a16:creationId xmlns:a16="http://schemas.microsoft.com/office/drawing/2014/main" id="{536B1A4E-0A83-47C1-8FA2-9D8AA0A34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9550" y="5045075"/>
            <a:ext cx="2085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County-level differences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from grand mean</a:t>
            </a:r>
          </a:p>
        </p:txBody>
      </p:sp>
      <p:sp>
        <p:nvSpPr>
          <p:cNvPr id="56346" name="Text Box 25">
            <a:extLst>
              <a:ext uri="{FF2B5EF4-FFF2-40B4-BE49-F238E27FC236}">
                <a16:creationId xmlns:a16="http://schemas.microsoft.com/office/drawing/2014/main" id="{906D2950-30B7-4580-81A6-8C0846152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9600" y="5745163"/>
            <a:ext cx="195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individual house levels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4">
            <a:extLst>
              <a:ext uri="{FF2B5EF4-FFF2-40B4-BE49-F238E27FC236}">
                <a16:creationId xmlns:a16="http://schemas.microsoft.com/office/drawing/2014/main" id="{10AD3FC4-D229-4417-9FF9-1A19A1087F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F7DD89-227E-4FD0-9B8D-25266A780A85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8371" name="Date Placeholder 5">
            <a:extLst>
              <a:ext uri="{FF2B5EF4-FFF2-40B4-BE49-F238E27FC236}">
                <a16:creationId xmlns:a16="http://schemas.microsoft.com/office/drawing/2014/main" id="{88B4A55A-E88B-41BC-B34C-7DD0E773B2C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A073024-C1D4-4E29-A05E-8C33D01D8A0E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58372" name="Rectangle 2">
            <a:extLst>
              <a:ext uri="{FF2B5EF4-FFF2-40B4-BE49-F238E27FC236}">
                <a16:creationId xmlns:a16="http://schemas.microsoft.com/office/drawing/2014/main" id="{7D1D3A1F-8ED7-4EAD-AA78-F8762D94B9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69875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/>
              <a:t>Minnesota Radon Example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8373" name="Rectangle 3">
                <a:extLst>
                  <a:ext uri="{FF2B5EF4-FFF2-40B4-BE49-F238E27FC236}">
                    <a16:creationId xmlns:a16="http://schemas.microsoft.com/office/drawing/2014/main" id="{DDA502F2-24D8-4ABB-AFA4-416FF208D372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2616200"/>
                <a:ext cx="8229600" cy="3514725"/>
              </a:xfrm>
            </p:spPr>
            <p:txBody>
              <a:bodyPr/>
              <a:lstStyle/>
              <a:p>
                <a:pPr eaLnBrk="1" hangingPunct="1"/>
                <a:r>
                  <a:rPr lang="en-US" altLang="en-US" dirty="0"/>
                  <a:t>In each county </a:t>
                </a:r>
                <a:r>
                  <a:rPr lang="en-US" altLang="en-US" dirty="0" err="1"/>
                  <a:t>i</a:t>
                </a:r>
                <a:r>
                  <a:rPr lang="en-US" altLang="en-US" dirty="0"/>
                  <a:t> with </a:t>
                </a:r>
                <a:r>
                  <a:rPr lang="en-US" altLang="en-US" dirty="0" err="1"/>
                  <a:t>n</a:t>
                </a:r>
                <a:r>
                  <a:rPr lang="en-US" altLang="en-US" baseline="-25000" dirty="0" err="1"/>
                  <a:t>i</a:t>
                </a:r>
                <a:r>
                  <a:rPr lang="en-US" altLang="en-US" dirty="0"/>
                  <a:t>  houses, the posterior</a:t>
                </a:r>
              </a:p>
              <a:p>
                <a:pPr eaLnBrk="1" hangingPunct="1">
                  <a:buNone/>
                </a:pPr>
                <a:r>
                  <a:rPr lang="en-US" altLang="en-US" dirty="0"/>
                  <a:t>	mean radon level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, …,</m:t>
                    </m:r>
                    <m:sSub>
                      <m:sSubPr>
                        <m:ctrlPr>
                          <a:rPr lang="en-US" alt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alt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altLang="en-US" dirty="0"/>
                  <a:t> will be</a:t>
                </a:r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en-US" altLang="en-US" dirty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en-US" altLang="en-US" dirty="0"/>
              </a:p>
              <a:p>
                <a:pPr lvl="1" eaLnBrk="1" hangingPunct="1"/>
                <a:r>
                  <a:rPr lang="en-US" altLang="en-US" dirty="0"/>
                  <a:t>When </a:t>
                </a:r>
                <a:r>
                  <a:rPr lang="en-US" altLang="en-US" dirty="0" err="1"/>
                  <a:t>n</a:t>
                </a:r>
                <a:r>
                  <a:rPr lang="en-US" altLang="en-US" baseline="-25000" dirty="0" err="1"/>
                  <a:t>i</a:t>
                </a:r>
                <a:r>
                  <a:rPr lang="en-US" altLang="en-US" dirty="0"/>
                  <a:t> large, </a:t>
                </a:r>
                <a:r>
                  <a:rPr lang="en-US" altLang="en-US" dirty="0">
                    <a:latin typeface="cmmi10" panose="020B0604020202020204" pitchFamily="34" charset="0"/>
                  </a:rPr>
                  <a:t>¹</a:t>
                </a:r>
                <a:r>
                  <a:rPr lang="en-US" altLang="en-US" baseline="-25000" dirty="0">
                    <a:latin typeface="cmmi10" panose="020B0604020202020204" pitchFamily="34" charset="0"/>
                  </a:rPr>
                  <a:t>i</a:t>
                </a:r>
                <a:r>
                  <a:rPr lang="en-US" altLang="en-US" baseline="15000" dirty="0">
                    <a:latin typeface="cmmi10" panose="020B0604020202020204" pitchFamily="34" charset="0"/>
                  </a:rPr>
                  <a:t>post </a:t>
                </a:r>
                <a:r>
                  <a:rPr lang="en-US" altLang="en-US" dirty="0">
                    <a:latin typeface="cmsy10" panose="020B0604020202020204" pitchFamily="34" charset="0"/>
                  </a:rPr>
                  <a:t>¼ 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y</a:t>
                </a:r>
                <a:r>
                  <a:rPr lang="en-US" altLang="en-US" baseline="-25000" dirty="0" err="1"/>
                  <a:t>i</a:t>
                </a:r>
                <a:endParaRPr lang="en-US" altLang="en-US" dirty="0"/>
              </a:p>
              <a:p>
                <a:pPr lvl="1" eaLnBrk="1" hangingPunct="1"/>
                <a:r>
                  <a:rPr lang="en-US" altLang="en-US" dirty="0"/>
                  <a:t>When </a:t>
                </a:r>
                <a:r>
                  <a:rPr lang="en-US" altLang="en-US" dirty="0" err="1"/>
                  <a:t>n</a:t>
                </a:r>
                <a:r>
                  <a:rPr lang="en-US" altLang="en-US" baseline="-25000" dirty="0" err="1"/>
                  <a:t>i</a:t>
                </a:r>
                <a:r>
                  <a:rPr lang="en-US" altLang="en-US" dirty="0"/>
                  <a:t> small, </a:t>
                </a:r>
                <a:r>
                  <a:rPr lang="en-US" altLang="en-US" dirty="0">
                    <a:latin typeface="cmmi10" panose="020B0604020202020204" pitchFamily="34" charset="0"/>
                  </a:rPr>
                  <a:t>¹</a:t>
                </a:r>
                <a:r>
                  <a:rPr lang="en-US" altLang="en-US" baseline="-25000" dirty="0">
                    <a:latin typeface="cmmi10" panose="020B0604020202020204" pitchFamily="34" charset="0"/>
                  </a:rPr>
                  <a:t>i</a:t>
                </a:r>
                <a:r>
                  <a:rPr lang="en-US" altLang="en-US" baseline="15000" dirty="0">
                    <a:latin typeface="cmmi10" panose="020B0604020202020204" pitchFamily="34" charset="0"/>
                  </a:rPr>
                  <a:t>post </a:t>
                </a:r>
                <a:r>
                  <a:rPr lang="en-US" altLang="en-US" dirty="0">
                    <a:latin typeface="cmsy10" panose="020B0604020202020204" pitchFamily="34" charset="0"/>
                  </a:rPr>
                  <a:t>¼ </a:t>
                </a:r>
                <a:r>
                  <a:rPr lang="en-US" altLang="en-US" dirty="0">
                    <a:latin typeface="cmmi10" panose="020B0604020202020204" pitchFamily="34" charset="0"/>
                  </a:rPr>
                  <a:t>¹</a:t>
                </a:r>
                <a:r>
                  <a:rPr lang="en-US" altLang="en-US" baseline="-25000" dirty="0">
                    <a:latin typeface="cmmi10" panose="020B0604020202020204" pitchFamily="34" charset="0"/>
                  </a:rPr>
                  <a:t>0</a:t>
                </a:r>
                <a:endParaRPr lang="en-US" altLang="en-US" dirty="0"/>
              </a:p>
              <a:p>
                <a:pPr eaLnBrk="1" hangingPunct="1">
                  <a:buFont typeface="Wingdings" panose="05000000000000000000" pitchFamily="2" charset="2"/>
                  <a:buNone/>
                </a:pPr>
                <a:endParaRPr lang="en-US" altLang="en-US" dirty="0"/>
              </a:p>
            </p:txBody>
          </p:sp>
        </mc:Choice>
        <mc:Fallback>
          <p:sp>
            <p:nvSpPr>
              <p:cNvPr id="58373" name="Rectangle 3">
                <a:extLst>
                  <a:ext uri="{FF2B5EF4-FFF2-40B4-BE49-F238E27FC236}">
                    <a16:creationId xmlns:a16="http://schemas.microsoft.com/office/drawing/2014/main" id="{DDA502F2-24D8-4ABB-AFA4-416FF208D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2616200"/>
                <a:ext cx="8229600" cy="3514725"/>
              </a:xfrm>
              <a:blipFill>
                <a:blip r:embed="rId9"/>
                <a:stretch>
                  <a:fillRect l="-593" t="-20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8374" name="Picture 2">
            <a:extLst>
              <a:ext uri="{FF2B5EF4-FFF2-40B4-BE49-F238E27FC236}">
                <a16:creationId xmlns:a16="http://schemas.microsoft.com/office/drawing/2014/main" id="{1060C174-634A-4714-BA6D-0442FC796685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2147888"/>
            <a:ext cx="1844675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5" name="Picture 4">
            <a:extLst>
              <a:ext uri="{FF2B5EF4-FFF2-40B4-BE49-F238E27FC236}">
                <a16:creationId xmlns:a16="http://schemas.microsoft.com/office/drawing/2014/main" id="{E6D193F6-0CED-417C-9F77-B06EB2A4831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2106613"/>
            <a:ext cx="1731962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6">
            <a:extLst>
              <a:ext uri="{FF2B5EF4-FFF2-40B4-BE49-F238E27FC236}">
                <a16:creationId xmlns:a16="http://schemas.microsoft.com/office/drawing/2014/main" id="{0D16D695-1C00-4766-8EA1-308D42C8F5B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2138363"/>
            <a:ext cx="147796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7" name="Line 7">
            <a:extLst>
              <a:ext uri="{FF2B5EF4-FFF2-40B4-BE49-F238E27FC236}">
                <a16:creationId xmlns:a16="http://schemas.microsoft.com/office/drawing/2014/main" id="{BB16E7BA-BA8F-4F6C-B72A-8F52B5567FE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28875" y="1206500"/>
            <a:ext cx="914400" cy="300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8378" name="Picture 8">
            <a:extLst>
              <a:ext uri="{FF2B5EF4-FFF2-40B4-BE49-F238E27FC236}">
                <a16:creationId xmlns:a16="http://schemas.microsoft.com/office/drawing/2014/main" id="{80D74261-1687-4C45-857A-9088B631FEC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898525"/>
            <a:ext cx="46037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9" name="Picture 10">
            <a:extLst>
              <a:ext uri="{FF2B5EF4-FFF2-40B4-BE49-F238E27FC236}">
                <a16:creationId xmlns:a16="http://schemas.microsoft.com/office/drawing/2014/main" id="{32D3CB78-5745-4C7B-81C6-7B710B9C3DA4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713" y="1555750"/>
            <a:ext cx="3094037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80" name="Line 10">
            <a:extLst>
              <a:ext uri="{FF2B5EF4-FFF2-40B4-BE49-F238E27FC236}">
                <a16:creationId xmlns:a16="http://schemas.microsoft.com/office/drawing/2014/main" id="{3A412748-4E63-46F2-91A8-530673E542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05163" y="1281113"/>
            <a:ext cx="187325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Line 11">
            <a:extLst>
              <a:ext uri="{FF2B5EF4-FFF2-40B4-BE49-F238E27FC236}">
                <a16:creationId xmlns:a16="http://schemas.microsoft.com/office/drawing/2014/main" id="{28F108CE-8B59-4F6F-8BDE-9E4D095A97F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9525" y="1243013"/>
            <a:ext cx="83820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Line 12">
            <a:extLst>
              <a:ext uri="{FF2B5EF4-FFF2-40B4-BE49-F238E27FC236}">
                <a16:creationId xmlns:a16="http://schemas.microsoft.com/office/drawing/2014/main" id="{10B9BF37-B929-4E4D-8CEC-AB950325BD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0913" y="1731963"/>
            <a:ext cx="1050925" cy="376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3" name="Line 13">
            <a:extLst>
              <a:ext uri="{FF2B5EF4-FFF2-40B4-BE49-F238E27FC236}">
                <a16:creationId xmlns:a16="http://schemas.microsoft.com/office/drawing/2014/main" id="{B63D8E77-BBD2-4D39-80B2-41AA905630C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63663" y="1744663"/>
            <a:ext cx="727075" cy="388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4" name="Line 14">
            <a:extLst>
              <a:ext uri="{FF2B5EF4-FFF2-40B4-BE49-F238E27FC236}">
                <a16:creationId xmlns:a16="http://schemas.microsoft.com/office/drawing/2014/main" id="{BCA77EDE-0ED8-42D3-A0B6-1946466EC1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78038" y="1782763"/>
            <a:ext cx="87312" cy="38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5" name="Line 15">
            <a:extLst>
              <a:ext uri="{FF2B5EF4-FFF2-40B4-BE49-F238E27FC236}">
                <a16:creationId xmlns:a16="http://schemas.microsoft.com/office/drawing/2014/main" id="{72F95CEA-4035-4EA5-8914-E5C484E69DD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754313" y="1782763"/>
            <a:ext cx="287337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6" name="Line 16">
            <a:extLst>
              <a:ext uri="{FF2B5EF4-FFF2-40B4-BE49-F238E27FC236}">
                <a16:creationId xmlns:a16="http://schemas.microsoft.com/office/drawing/2014/main" id="{34AAD48D-15DA-4BDE-94BF-40EB1BD8B9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105150" y="1831975"/>
            <a:ext cx="25400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7" name="Line 17">
            <a:extLst>
              <a:ext uri="{FF2B5EF4-FFF2-40B4-BE49-F238E27FC236}">
                <a16:creationId xmlns:a16="http://schemas.microsoft.com/office/drawing/2014/main" id="{4A827620-973C-41F6-BE07-297F199987E9}"/>
              </a:ext>
            </a:extLst>
          </p:cNvPr>
          <p:cNvSpPr>
            <a:spLocks noChangeShapeType="1"/>
          </p:cNvSpPr>
          <p:nvPr/>
        </p:nvSpPr>
        <p:spPr bwMode="auto">
          <a:xfrm>
            <a:off x="3267075" y="1808163"/>
            <a:ext cx="488950" cy="274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8" name="Line 18">
            <a:extLst>
              <a:ext uri="{FF2B5EF4-FFF2-40B4-BE49-F238E27FC236}">
                <a16:creationId xmlns:a16="http://schemas.microsoft.com/office/drawing/2014/main" id="{CC5D454D-04BF-4BD9-85F6-9DB5CF29AB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3138" y="1819275"/>
            <a:ext cx="136525" cy="276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9" name="Line 19">
            <a:extLst>
              <a:ext uri="{FF2B5EF4-FFF2-40B4-BE49-F238E27FC236}">
                <a16:creationId xmlns:a16="http://schemas.microsoft.com/office/drawing/2014/main" id="{FDEA3C57-1888-4AC3-8189-040CFD6FA9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033963" y="1831975"/>
            <a:ext cx="112712" cy="225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0" name="Line 20">
            <a:extLst>
              <a:ext uri="{FF2B5EF4-FFF2-40B4-BE49-F238E27FC236}">
                <a16:creationId xmlns:a16="http://schemas.microsoft.com/office/drawing/2014/main" id="{2A62C5B7-FF88-4F79-AE8D-0260A53A242C}"/>
              </a:ext>
            </a:extLst>
          </p:cNvPr>
          <p:cNvSpPr>
            <a:spLocks noChangeShapeType="1"/>
          </p:cNvSpPr>
          <p:nvPr/>
        </p:nvSpPr>
        <p:spPr bwMode="auto">
          <a:xfrm>
            <a:off x="5208588" y="1795463"/>
            <a:ext cx="639762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1" name="Text Box 21">
            <a:extLst>
              <a:ext uri="{FF2B5EF4-FFF2-40B4-BE49-F238E27FC236}">
                <a16:creationId xmlns:a16="http://schemas.microsoft.com/office/drawing/2014/main" id="{0BAB1681-75E6-4C3D-9444-B7CF046CA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4538" y="925513"/>
            <a:ext cx="2559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Mean radon across MN</a:t>
            </a:r>
          </a:p>
        </p:txBody>
      </p:sp>
      <p:sp>
        <p:nvSpPr>
          <p:cNvPr id="58392" name="Text Box 22">
            <a:extLst>
              <a:ext uri="{FF2B5EF4-FFF2-40B4-BE49-F238E27FC236}">
                <a16:creationId xmlns:a16="http://schemas.microsoft.com/office/drawing/2014/main" id="{73CDAFA3-406E-48C2-A298-DE9E4EF857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988" y="1428750"/>
            <a:ext cx="20859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County-level differences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from grand mean</a:t>
            </a:r>
          </a:p>
        </p:txBody>
      </p:sp>
      <p:sp>
        <p:nvSpPr>
          <p:cNvPr id="58393" name="Text Box 23">
            <a:extLst>
              <a:ext uri="{FF2B5EF4-FFF2-40B4-BE49-F238E27FC236}">
                <a16:creationId xmlns:a16="http://schemas.microsoft.com/office/drawing/2014/main" id="{79484EE4-3328-4669-951E-B4C0DAC27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9038" y="2128838"/>
            <a:ext cx="19589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individual house levels</a:t>
            </a:r>
          </a:p>
        </p:txBody>
      </p:sp>
      <p:pic>
        <p:nvPicPr>
          <p:cNvPr id="58394" name="Picture 12">
            <a:extLst>
              <a:ext uri="{FF2B5EF4-FFF2-40B4-BE49-F238E27FC236}">
                <a16:creationId xmlns:a16="http://schemas.microsoft.com/office/drawing/2014/main" id="{ACDCDF8D-E278-4755-8D5C-E79BB9B0B2D3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3818004"/>
            <a:ext cx="6424612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95" name="Line 26">
            <a:extLst>
              <a:ext uri="{FF2B5EF4-FFF2-40B4-BE49-F238E27FC236}">
                <a16:creationId xmlns:a16="http://schemas.microsoft.com/office/drawing/2014/main" id="{E5923538-C6F8-4D4F-94B4-F628104D157B}"/>
              </a:ext>
            </a:extLst>
          </p:cNvPr>
          <p:cNvSpPr>
            <a:spLocks noChangeShapeType="1"/>
          </p:cNvSpPr>
          <p:nvPr/>
        </p:nvSpPr>
        <p:spPr bwMode="auto">
          <a:xfrm>
            <a:off x="4400550" y="4943475"/>
            <a:ext cx="161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5">
            <a:extLst>
              <a:ext uri="{FF2B5EF4-FFF2-40B4-BE49-F238E27FC236}">
                <a16:creationId xmlns:a16="http://schemas.microsoft.com/office/drawing/2014/main" id="{FBB4FB6F-EE10-4DD0-82B2-0A7F5E948E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72110D-DD0E-40E9-9F3B-85C6079476DB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60419" name="Date Placeholder 6">
            <a:extLst>
              <a:ext uri="{FF2B5EF4-FFF2-40B4-BE49-F238E27FC236}">
                <a16:creationId xmlns:a16="http://schemas.microsoft.com/office/drawing/2014/main" id="{857D8EE9-312B-4FE0-B1C9-B16F0578AC67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ABA9D1C-D9F6-4C91-A55E-CDCD26CC383A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34242671-EE5A-411C-A211-F2C057FDBA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Minnesota Radon Example</a:t>
            </a:r>
          </a:p>
        </p:txBody>
      </p:sp>
      <p:sp>
        <p:nvSpPr>
          <p:cNvPr id="60421" name="Rectangle 5">
            <a:extLst>
              <a:ext uri="{FF2B5EF4-FFF2-40B4-BE49-F238E27FC236}">
                <a16:creationId xmlns:a16="http://schemas.microsoft.com/office/drawing/2014/main" id="{1FC1E1BB-8EF7-4880-96FD-C616CC35E83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600"/>
              <a:t>In the figure, the grand mean is </a:t>
            </a:r>
            <a:r>
              <a:rPr lang="en-US" altLang="en-US" sz="2600">
                <a:latin typeface="cmmi10" panose="020B0604020202020204" pitchFamily="34" charset="0"/>
              </a:rPr>
              <a:t>¹</a:t>
            </a:r>
            <a:r>
              <a:rPr lang="en-US" altLang="en-US" sz="2600" baseline="-25000">
                <a:latin typeface="cmmi10" panose="020B0604020202020204" pitchFamily="34" charset="0"/>
              </a:rPr>
              <a:t>0</a:t>
            </a:r>
            <a:endParaRPr lang="en-US" altLang="en-US" sz="2600"/>
          </a:p>
          <a:p>
            <a:pPr eaLnBrk="1" hangingPunct="1"/>
            <a:r>
              <a:rPr lang="en-US" altLang="en-US" sz="2600"/>
              <a:t>In each county i with n</a:t>
            </a:r>
            <a:r>
              <a:rPr lang="en-US" altLang="en-US" sz="2600" baseline="-25000"/>
              <a:t>i</a:t>
            </a:r>
            <a:r>
              <a:rPr lang="en-US" altLang="en-US" sz="2600"/>
              <a:t>  houses, posterior mean is</a:t>
            </a:r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  <a:p>
            <a:pPr lvl="1" eaLnBrk="1" hangingPunct="1"/>
            <a:r>
              <a:rPr lang="en-US" altLang="en-US" sz="2200"/>
              <a:t>When n</a:t>
            </a:r>
            <a:r>
              <a:rPr lang="en-US" altLang="en-US" sz="2200" baseline="-25000"/>
              <a:t>i</a:t>
            </a:r>
            <a:r>
              <a:rPr lang="en-US" altLang="en-US" sz="2200"/>
              <a:t> large, </a:t>
            </a:r>
            <a:r>
              <a:rPr lang="en-US" altLang="en-US" sz="2200">
                <a:latin typeface="cmmi10" panose="020B0604020202020204" pitchFamily="34" charset="0"/>
              </a:rPr>
              <a:t>¹</a:t>
            </a:r>
            <a:r>
              <a:rPr lang="en-US" altLang="en-US" sz="2200" baseline="-25000">
                <a:latin typeface="cmmi10" panose="020B0604020202020204" pitchFamily="34" charset="0"/>
              </a:rPr>
              <a:t>i</a:t>
            </a:r>
            <a:r>
              <a:rPr lang="en-US" altLang="en-US" sz="2200" baseline="15000">
                <a:latin typeface="cmmi10" panose="020B0604020202020204" pitchFamily="34" charset="0"/>
              </a:rPr>
              <a:t>post </a:t>
            </a:r>
            <a:r>
              <a:rPr lang="en-US" altLang="en-US" sz="2200">
                <a:latin typeface="cmsy10" panose="020B0604020202020204" pitchFamily="34" charset="0"/>
              </a:rPr>
              <a:t>¼ </a:t>
            </a:r>
            <a:r>
              <a:rPr lang="en-US" altLang="en-US" sz="2200"/>
              <a:t> y</a:t>
            </a:r>
            <a:r>
              <a:rPr lang="en-US" altLang="en-US" sz="2200" baseline="-25000"/>
              <a:t>i</a:t>
            </a:r>
            <a:endParaRPr lang="en-US" altLang="en-US" sz="2200"/>
          </a:p>
          <a:p>
            <a:pPr lvl="1" eaLnBrk="1" hangingPunct="1"/>
            <a:r>
              <a:rPr lang="en-US" altLang="en-US" sz="2200"/>
              <a:t>When n</a:t>
            </a:r>
            <a:r>
              <a:rPr lang="en-US" altLang="en-US" sz="2200" baseline="-25000"/>
              <a:t>i</a:t>
            </a:r>
            <a:r>
              <a:rPr lang="en-US" altLang="en-US" sz="2200"/>
              <a:t> small, </a:t>
            </a:r>
            <a:r>
              <a:rPr lang="en-US" altLang="en-US" sz="2200">
                <a:latin typeface="cmmi10" panose="020B0604020202020204" pitchFamily="34" charset="0"/>
              </a:rPr>
              <a:t>¹</a:t>
            </a:r>
            <a:r>
              <a:rPr lang="en-US" altLang="en-US" sz="2200" baseline="-25000">
                <a:latin typeface="cmmi10" panose="020B0604020202020204" pitchFamily="34" charset="0"/>
              </a:rPr>
              <a:t>i</a:t>
            </a:r>
            <a:r>
              <a:rPr lang="en-US" altLang="en-US" sz="2200" baseline="15000">
                <a:latin typeface="cmmi10" panose="020B0604020202020204" pitchFamily="34" charset="0"/>
              </a:rPr>
              <a:t>post </a:t>
            </a:r>
            <a:r>
              <a:rPr lang="en-US" altLang="en-US" sz="2200">
                <a:latin typeface="cmsy10" panose="020B0604020202020204" pitchFamily="34" charset="0"/>
              </a:rPr>
              <a:t>¼ </a:t>
            </a:r>
            <a:r>
              <a:rPr lang="en-US" altLang="en-US" sz="2200">
                <a:latin typeface="cmmi10" panose="020B0604020202020204" pitchFamily="34" charset="0"/>
              </a:rPr>
              <a:t>¹</a:t>
            </a:r>
            <a:r>
              <a:rPr lang="en-US" altLang="en-US" sz="2200" baseline="-25000">
                <a:latin typeface="cmmi10" panose="020B0604020202020204" pitchFamily="34" charset="0"/>
              </a:rPr>
              <a:t>0</a:t>
            </a:r>
            <a:endParaRPr lang="en-US" altLang="en-US" sz="2200"/>
          </a:p>
          <a:p>
            <a:pPr lvl="1" eaLnBrk="1" hangingPunct="1">
              <a:buFont typeface="Wingdings" panose="05000000000000000000" pitchFamily="2" charset="2"/>
              <a:buNone/>
            </a:pPr>
            <a:endParaRPr lang="en-US" altLang="en-US" sz="220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600"/>
          </a:p>
          <a:p>
            <a:pPr eaLnBrk="1" hangingPunct="1"/>
            <a:endParaRPr lang="en-US" altLang="en-US" sz="2600"/>
          </a:p>
          <a:p>
            <a:pPr eaLnBrk="1" hangingPunct="1"/>
            <a:endParaRPr lang="en-US" altLang="en-US" sz="2600"/>
          </a:p>
        </p:txBody>
      </p:sp>
      <p:pic>
        <p:nvPicPr>
          <p:cNvPr id="60422" name="Picture 3" descr="radon-means-shrinkge">
            <a:extLst>
              <a:ext uri="{FF2B5EF4-FFF2-40B4-BE49-F238E27FC236}">
                <a16:creationId xmlns:a16="http://schemas.microsoft.com/office/drawing/2014/main" id="{ECBDAF69-DCC3-4C94-A6E3-2CF1549DE50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5313" y="1255713"/>
            <a:ext cx="4484687" cy="4484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0423" name="Picture 2">
            <a:extLst>
              <a:ext uri="{FF2B5EF4-FFF2-40B4-BE49-F238E27FC236}">
                <a16:creationId xmlns:a16="http://schemas.microsoft.com/office/drawing/2014/main" id="{786914BF-87EC-4C26-9D6C-7D9C93F6BD3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3402013"/>
            <a:ext cx="3389313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4">
            <a:extLst>
              <a:ext uri="{FF2B5EF4-FFF2-40B4-BE49-F238E27FC236}">
                <a16:creationId xmlns:a16="http://schemas.microsoft.com/office/drawing/2014/main" id="{3619E106-ECE2-4BF5-8143-EAEFA3E2D5C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4638675"/>
            <a:ext cx="139700" cy="13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6">
            <a:extLst>
              <a:ext uri="{FF2B5EF4-FFF2-40B4-BE49-F238E27FC236}">
                <a16:creationId xmlns:a16="http://schemas.microsoft.com/office/drawing/2014/main" id="{DC2ACBED-7D64-404C-995D-3518FC7661CB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4303713"/>
            <a:ext cx="152400" cy="14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8">
            <a:extLst>
              <a:ext uri="{FF2B5EF4-FFF2-40B4-BE49-F238E27FC236}">
                <a16:creationId xmlns:a16="http://schemas.microsoft.com/office/drawing/2014/main" id="{EBEEE0F1-C413-45D6-8D15-1BD9E3A6022A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3846513"/>
            <a:ext cx="169862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Picture 10">
            <a:extLst>
              <a:ext uri="{FF2B5EF4-FFF2-40B4-BE49-F238E27FC236}">
                <a16:creationId xmlns:a16="http://schemas.microsoft.com/office/drawing/2014/main" id="{87FF529F-21C4-45D6-B1C2-C83F9FA6C6B7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3551238"/>
            <a:ext cx="163512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8" name="Picture 12">
            <a:extLst>
              <a:ext uri="{FF2B5EF4-FFF2-40B4-BE49-F238E27FC236}">
                <a16:creationId xmlns:a16="http://schemas.microsoft.com/office/drawing/2014/main" id="{4AA6F155-1409-4A22-B751-B090C69402D8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3357563"/>
            <a:ext cx="153987" cy="14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9" name="Picture 14">
            <a:extLst>
              <a:ext uri="{FF2B5EF4-FFF2-40B4-BE49-F238E27FC236}">
                <a16:creationId xmlns:a16="http://schemas.microsoft.com/office/drawing/2014/main" id="{041F2D91-C4B6-4D1A-BA83-35A96EBF547B}"/>
              </a:ext>
            </a:extLst>
          </p:cNvPr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288" y="2878138"/>
            <a:ext cx="401637" cy="23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0" name="Picture 16">
            <a:extLst>
              <a:ext uri="{FF2B5EF4-FFF2-40B4-BE49-F238E27FC236}">
                <a16:creationId xmlns:a16="http://schemas.microsoft.com/office/drawing/2014/main" id="{BEAC9D51-9461-4FF7-9CF2-AB738BC21C54}"/>
              </a:ext>
            </a:extLst>
          </p:cNvPr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1811338"/>
            <a:ext cx="14287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1" name="Picture 18">
            <a:extLst>
              <a:ext uri="{FF2B5EF4-FFF2-40B4-BE49-F238E27FC236}">
                <a16:creationId xmlns:a16="http://schemas.microsoft.com/office/drawing/2014/main" id="{4FC1FA4A-5E0B-4F36-A8C5-5E559BA72E3F}"/>
              </a:ext>
            </a:extLst>
          </p:cNvPr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488" y="2471738"/>
            <a:ext cx="163512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2" name="Picture 20">
            <a:extLst>
              <a:ext uri="{FF2B5EF4-FFF2-40B4-BE49-F238E27FC236}">
                <a16:creationId xmlns:a16="http://schemas.microsoft.com/office/drawing/2014/main" id="{57EA680A-A001-44F3-AB35-FA9306ADC84A}"/>
              </a:ext>
            </a:extLst>
          </p:cNvPr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4046538"/>
            <a:ext cx="146050" cy="14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3" name="Picture 22">
            <a:extLst>
              <a:ext uri="{FF2B5EF4-FFF2-40B4-BE49-F238E27FC236}">
                <a16:creationId xmlns:a16="http://schemas.microsoft.com/office/drawing/2014/main" id="{253CEF25-251D-40F6-A581-36B206180289}"/>
              </a:ext>
            </a:extLst>
          </p:cNvPr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3092450"/>
            <a:ext cx="2413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4" name="Picture 24">
            <a:extLst>
              <a:ext uri="{FF2B5EF4-FFF2-40B4-BE49-F238E27FC236}">
                <a16:creationId xmlns:a16="http://schemas.microsoft.com/office/drawing/2014/main" id="{D155A0C3-FC5A-4F6E-ACDC-89CCCB81A1DD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863" y="3571875"/>
            <a:ext cx="39211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5" name="Picture 26">
            <a:extLst>
              <a:ext uri="{FF2B5EF4-FFF2-40B4-BE49-F238E27FC236}">
                <a16:creationId xmlns:a16="http://schemas.microsoft.com/office/drawing/2014/main" id="{15CF77DD-E453-4F45-94F2-E30471F8ADB0}"/>
              </a:ext>
            </a:extLst>
          </p:cNvPr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4010025"/>
            <a:ext cx="3714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6" name="Picture 28">
            <a:extLst>
              <a:ext uri="{FF2B5EF4-FFF2-40B4-BE49-F238E27FC236}">
                <a16:creationId xmlns:a16="http://schemas.microsoft.com/office/drawing/2014/main" id="{44BBF747-BD00-4898-B898-EA905CB63360}"/>
              </a:ext>
            </a:extLst>
          </p:cNvPr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75" y="3182938"/>
            <a:ext cx="373063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7" name="Picture 30">
            <a:extLst>
              <a:ext uri="{FF2B5EF4-FFF2-40B4-BE49-F238E27FC236}">
                <a16:creationId xmlns:a16="http://schemas.microsoft.com/office/drawing/2014/main" id="{BD0DAAAA-BAD2-4FF1-9FA8-21738D662AC9}"/>
              </a:ext>
            </a:extLst>
          </p:cNvPr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5" y="3244850"/>
            <a:ext cx="360363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8" name="Picture 21504">
            <a:extLst>
              <a:ext uri="{FF2B5EF4-FFF2-40B4-BE49-F238E27FC236}">
                <a16:creationId xmlns:a16="http://schemas.microsoft.com/office/drawing/2014/main" id="{85E5165D-2B9D-4A03-B05C-F3249C496B07}"/>
              </a:ext>
            </a:extLst>
          </p:cNvPr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182938"/>
            <a:ext cx="3651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39" name="Picture 21532">
            <a:extLst>
              <a:ext uri="{FF2B5EF4-FFF2-40B4-BE49-F238E27FC236}">
                <a16:creationId xmlns:a16="http://schemas.microsoft.com/office/drawing/2014/main" id="{9BFA0612-6BF1-4AC6-9564-312043141BA3}"/>
              </a:ext>
            </a:extLst>
          </p:cNvPr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700" y="2644775"/>
            <a:ext cx="163513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0" name="Picture 21534">
            <a:extLst>
              <a:ext uri="{FF2B5EF4-FFF2-40B4-BE49-F238E27FC236}">
                <a16:creationId xmlns:a16="http://schemas.microsoft.com/office/drawing/2014/main" id="{5CF3D4E1-59C7-4D93-BC27-A32F73CE804C}"/>
              </a:ext>
            </a:extLst>
          </p:cNvPr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63" y="2043113"/>
            <a:ext cx="3937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1" name="Picture 21536">
            <a:extLst>
              <a:ext uri="{FF2B5EF4-FFF2-40B4-BE49-F238E27FC236}">
                <a16:creationId xmlns:a16="http://schemas.microsoft.com/office/drawing/2014/main" id="{1F42CF56-DDF4-481D-B359-4114CF26683B}"/>
              </a:ext>
            </a:extLst>
          </p:cNvPr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0975" y="2744788"/>
            <a:ext cx="3921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21538">
            <a:extLst>
              <a:ext uri="{FF2B5EF4-FFF2-40B4-BE49-F238E27FC236}">
                <a16:creationId xmlns:a16="http://schemas.microsoft.com/office/drawing/2014/main" id="{9B1BFCEB-62B7-4DAF-8831-59DD5457AB07}"/>
              </a:ext>
            </a:extLst>
          </p:cNvPr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3506788"/>
            <a:ext cx="39211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43" name="Line 47">
            <a:extLst>
              <a:ext uri="{FF2B5EF4-FFF2-40B4-BE49-F238E27FC236}">
                <a16:creationId xmlns:a16="http://schemas.microsoft.com/office/drawing/2014/main" id="{9C8B5E01-2F2A-47CC-BFDE-C19C4B4F91A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25888" y="4881563"/>
            <a:ext cx="161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5425DCF8-910E-44A6-96A6-068F84F253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Outline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D3897A6F-2C19-46E7-974E-C56F7A744B7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74738"/>
            <a:ext cx="8229600" cy="3668712"/>
          </a:xfrm>
        </p:spPr>
        <p:txBody>
          <a:bodyPr/>
          <a:lstStyle/>
          <a:p>
            <a:r>
              <a:rPr lang="en-US" altLang="en-US"/>
              <a:t>Today: </a:t>
            </a:r>
          </a:p>
          <a:p>
            <a:pPr lvl="1"/>
            <a:r>
              <a:rPr lang="en-US" altLang="en-US"/>
              <a:t>Shrinkage</a:t>
            </a:r>
          </a:p>
          <a:p>
            <a:pPr lvl="1"/>
            <a:r>
              <a:rPr lang="en-US" altLang="en-US"/>
              <a:t>Review of MLE</a:t>
            </a:r>
          </a:p>
          <a:p>
            <a:pPr lvl="1"/>
            <a:r>
              <a:rPr lang="en-US" altLang="en-US"/>
              <a:t>Crash course in Bayes </a:t>
            </a:r>
          </a:p>
          <a:p>
            <a:pPr lvl="1"/>
            <a:r>
              <a:rPr lang="en-US" altLang="en-US"/>
              <a:t>Normal-Normal Model &amp; Shrinkage</a:t>
            </a:r>
          </a:p>
          <a:p>
            <a:pPr lvl="1"/>
            <a:r>
              <a:rPr lang="en-US" altLang="en-US"/>
              <a:t>MLM’s and Shrinkage</a:t>
            </a:r>
          </a:p>
          <a:p>
            <a:r>
              <a:rPr lang="en-US" altLang="en-US"/>
              <a:t>Mon:</a:t>
            </a:r>
          </a:p>
          <a:p>
            <a:pPr lvl="1"/>
            <a:r>
              <a:rPr lang="en-US" altLang="en-US"/>
              <a:t>Multilevel glm’s (multilevel binomial, poisson, etc.)</a:t>
            </a:r>
          </a:p>
          <a:p>
            <a:r>
              <a:rPr lang="en-US" altLang="en-US"/>
              <a:t>After Thanksgiving:</a:t>
            </a:r>
          </a:p>
          <a:p>
            <a:pPr lvl="1"/>
            <a:r>
              <a:rPr lang="en-US" altLang="en-US"/>
              <a:t>Some ideas from nonparametric regression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C0A83E4E-884D-455E-8C9A-BA3849A930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946383E-F4BD-4FFB-BA12-DE55FC18D603}" type="slidenum">
              <a:rPr lang="en-US" altLang="en-US" smtClean="0">
                <a:latin typeface="Garamond" panose="02020404030301010803" pitchFamily="18" charset="0"/>
              </a:rPr>
              <a:pPr/>
              <a:t>3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8197" name="Date Placeholder 4">
            <a:extLst>
              <a:ext uri="{FF2B5EF4-FFF2-40B4-BE49-F238E27FC236}">
                <a16:creationId xmlns:a16="http://schemas.microsoft.com/office/drawing/2014/main" id="{D7EF538A-E185-443A-BC0C-E5FE8B963A96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DFD9768-F21F-47F6-8825-E143D1D4552F}" type="datetime1">
              <a:rPr lang="en-US" altLang="en-US" smtClean="0">
                <a:latin typeface="Garamond" panose="02020404030301010803" pitchFamily="18" charset="0"/>
              </a:rPr>
              <a:pPr/>
              <a:t>11/17/2021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6">
            <a:extLst>
              <a:ext uri="{FF2B5EF4-FFF2-40B4-BE49-F238E27FC236}">
                <a16:creationId xmlns:a16="http://schemas.microsoft.com/office/drawing/2014/main" id="{78ACE025-2D88-44FC-B936-6FDB761CFF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MLM’s and Shrinkage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4DA19D-EE28-45B5-B862-A2B96F65C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74713"/>
            <a:ext cx="8313738" cy="5089525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The random effect “estimates” that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lmer</a:t>
            </a:r>
            <a:r>
              <a:rPr lang="en-US" sz="2800" dirty="0"/>
              <a:t> produces with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ranef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800" dirty="0"/>
              <a:t>are a form of posterior means E[</a:t>
            </a:r>
            <a:r>
              <a:rPr lang="en-US" sz="2800" dirty="0" err="1">
                <a:latin typeface="Symbol" panose="05050102010706020507" pitchFamily="18" charset="2"/>
              </a:rPr>
              <a:t>h</a:t>
            </a:r>
            <a:r>
              <a:rPr lang="en-US" sz="2800" dirty="0" err="1"/>
              <a:t>|data</a:t>
            </a:r>
            <a:r>
              <a:rPr lang="en-US" sz="2800" dirty="0"/>
              <a:t>] for each </a:t>
            </a:r>
            <a:r>
              <a:rPr lang="en-US" sz="2800" dirty="0">
                <a:latin typeface="Symbol" panose="05050102010706020507" pitchFamily="18" charset="2"/>
              </a:rPr>
              <a:t>h</a:t>
            </a:r>
            <a:r>
              <a:rPr lang="en-US" sz="2800" dirty="0"/>
              <a:t>.</a:t>
            </a:r>
          </a:p>
          <a:p>
            <a:pPr>
              <a:defRPr/>
            </a:pPr>
            <a:r>
              <a:rPr lang="en-US" sz="2800" dirty="0"/>
              <a:t>The posterior means E[</a:t>
            </a:r>
            <a:r>
              <a:rPr lang="en-US" sz="2800" dirty="0" err="1">
                <a:latin typeface="Symbol" panose="05050102010706020507" pitchFamily="18" charset="2"/>
              </a:rPr>
              <a:t>h</a:t>
            </a:r>
            <a:r>
              <a:rPr lang="en-US" sz="2800" dirty="0" err="1"/>
              <a:t>|data</a:t>
            </a:r>
            <a:r>
              <a:rPr lang="en-US" sz="2800" dirty="0"/>
              <a:t>] are always shrunk toward the prior mean 0, so that the random effects </a:t>
            </a:r>
            <a:r>
              <a:rPr lang="en-US" sz="2800" dirty="0">
                <a:latin typeface="Symbol" panose="05050102010706020507" pitchFamily="18" charset="2"/>
              </a:rPr>
              <a:t>a</a:t>
            </a:r>
            <a:r>
              <a:rPr lang="en-US" sz="2800" dirty="0"/>
              <a:t> are always shrunk toward the corresponding </a:t>
            </a:r>
            <a:br>
              <a:rPr lang="en-US" sz="2800" dirty="0"/>
            </a:br>
            <a:r>
              <a:rPr lang="en-US" sz="2800" dirty="0"/>
              <a:t>level-2 fixed effects </a:t>
            </a:r>
            <a:r>
              <a:rPr lang="en-US" sz="2800" dirty="0">
                <a:latin typeface="Symbol" panose="05050102010706020507" pitchFamily="18" charset="2"/>
              </a:rPr>
              <a:t>b</a:t>
            </a:r>
            <a:r>
              <a:rPr lang="en-US" sz="2800" dirty="0"/>
              <a:t>.</a:t>
            </a:r>
          </a:p>
          <a:p>
            <a:pPr>
              <a:defRPr/>
            </a:pPr>
            <a:r>
              <a:rPr lang="en-US" sz="2800" dirty="0"/>
              <a:t>The Bayesian </a:t>
            </a:r>
            <a:r>
              <a:rPr lang="en-US" sz="2800" dirty="0" err="1"/>
              <a:t>pov</a:t>
            </a:r>
            <a:r>
              <a:rPr lang="en-US" sz="2800" dirty="0"/>
              <a:t> not only provides insights, but also </a:t>
            </a:r>
          </a:p>
          <a:p>
            <a:pPr lvl="1">
              <a:defRPr/>
            </a:pPr>
            <a:r>
              <a:rPr lang="en-US" sz="2400" dirty="0"/>
              <a:t>Novel ways to expand the multi-level model framework</a:t>
            </a:r>
          </a:p>
          <a:p>
            <a:pPr lvl="1">
              <a:defRPr/>
            </a:pPr>
            <a:r>
              <a:rPr lang="en-US" sz="2400" dirty="0"/>
              <a:t>Simulation-based methods of estimation (MCMC with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jags</a:t>
            </a:r>
            <a:r>
              <a:rPr lang="en-US" sz="2400" dirty="0"/>
              <a:t>, Hamiltonian MC with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stan</a:t>
            </a:r>
            <a:r>
              <a:rPr lang="en-US" sz="2400" dirty="0"/>
              <a:t>, etc.)</a:t>
            </a:r>
          </a:p>
          <a:p>
            <a:pPr marL="344487" lvl="1" indent="0">
              <a:buFont typeface="Wingdings" panose="05000000000000000000" pitchFamily="2" charset="2"/>
              <a:buNone/>
              <a:defRPr/>
            </a:pPr>
            <a:r>
              <a:rPr lang="en-US" sz="2400" i="1" dirty="0"/>
              <a:t>(all for a different course focusing on MLM’s &amp; Bayes!)</a:t>
            </a:r>
          </a:p>
        </p:txBody>
      </p:sp>
      <p:sp>
        <p:nvSpPr>
          <p:cNvPr id="62468" name="Slide Number Placeholder 4">
            <a:extLst>
              <a:ext uri="{FF2B5EF4-FFF2-40B4-BE49-F238E27FC236}">
                <a16:creationId xmlns:a16="http://schemas.microsoft.com/office/drawing/2014/main" id="{16E98539-6DA1-46E3-9057-17274061AA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A1DECDB-6EAE-4C60-82ED-EB3110C7D52A}" type="slidenum">
              <a:rPr lang="en-US" altLang="en-US" smtClean="0">
                <a:latin typeface="Garamond" panose="02020404030301010803" pitchFamily="18" charset="0"/>
              </a:rPr>
              <a:pPr/>
              <a:t>30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2469" name="Date Placeholder 5">
            <a:extLst>
              <a:ext uri="{FF2B5EF4-FFF2-40B4-BE49-F238E27FC236}">
                <a16:creationId xmlns:a16="http://schemas.microsoft.com/office/drawing/2014/main" id="{E1330670-8554-41E4-BC34-EEA72E876DF0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20C9356-400C-4156-8C11-893CECFE990E}" type="datetime1">
              <a:rPr lang="en-US" altLang="en-US" smtClean="0">
                <a:latin typeface="Garamond" panose="02020404030301010803" pitchFamily="18" charset="0"/>
              </a:rPr>
              <a:pPr/>
              <a:t>11/17/2021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>
            <a:extLst>
              <a:ext uri="{FF2B5EF4-FFF2-40B4-BE49-F238E27FC236}">
                <a16:creationId xmlns:a16="http://schemas.microsoft.com/office/drawing/2014/main" id="{D681C583-31CC-49B6-9645-335560172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63491" name="Content Placeholder 2">
            <a:extLst>
              <a:ext uri="{FF2B5EF4-FFF2-40B4-BE49-F238E27FC236}">
                <a16:creationId xmlns:a16="http://schemas.microsoft.com/office/drawing/2014/main" id="{C34B2947-C201-4EC3-BED4-F891E9E466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74738"/>
            <a:ext cx="8229600" cy="4530725"/>
          </a:xfrm>
        </p:spPr>
        <p:txBody>
          <a:bodyPr/>
          <a:lstStyle/>
          <a:p>
            <a:r>
              <a:rPr lang="en-US" altLang="en-US"/>
              <a:t>Today: </a:t>
            </a:r>
          </a:p>
          <a:p>
            <a:pPr lvl="1"/>
            <a:r>
              <a:rPr lang="en-US" altLang="en-US"/>
              <a:t>Shrinkage</a:t>
            </a:r>
          </a:p>
          <a:p>
            <a:pPr lvl="1"/>
            <a:r>
              <a:rPr lang="en-US" altLang="en-US"/>
              <a:t>Review of MLE</a:t>
            </a:r>
          </a:p>
          <a:p>
            <a:pPr lvl="1"/>
            <a:r>
              <a:rPr lang="en-US" altLang="en-US"/>
              <a:t>Crash course in Bayes </a:t>
            </a:r>
          </a:p>
          <a:p>
            <a:pPr lvl="1"/>
            <a:r>
              <a:rPr lang="en-US" altLang="en-US"/>
              <a:t>Normal-Normal Model &amp; Shrinkage</a:t>
            </a:r>
          </a:p>
          <a:p>
            <a:pPr lvl="1"/>
            <a:r>
              <a:rPr lang="en-US" altLang="en-US"/>
              <a:t>MLM’s and Shrinkage</a:t>
            </a:r>
          </a:p>
          <a:p>
            <a:r>
              <a:rPr lang="en-US" altLang="en-US"/>
              <a:t>Mon:</a:t>
            </a:r>
          </a:p>
          <a:p>
            <a:pPr lvl="1"/>
            <a:r>
              <a:rPr lang="en-US" altLang="en-US"/>
              <a:t>Multilevel glm’s (multilevel binomial, poisson, etc.)</a:t>
            </a:r>
          </a:p>
          <a:p>
            <a:r>
              <a:rPr lang="en-US" altLang="en-US"/>
              <a:t>After Thanksgiving:</a:t>
            </a:r>
          </a:p>
          <a:p>
            <a:pPr lvl="1"/>
            <a:r>
              <a:rPr lang="en-US" altLang="en-US"/>
              <a:t>Maybe a little practical Bayes / MCMC</a:t>
            </a:r>
          </a:p>
          <a:p>
            <a:endParaRPr lang="en-US" altLang="en-US"/>
          </a:p>
        </p:txBody>
      </p:sp>
      <p:sp>
        <p:nvSpPr>
          <p:cNvPr id="63492" name="Slide Number Placeholder 3">
            <a:extLst>
              <a:ext uri="{FF2B5EF4-FFF2-40B4-BE49-F238E27FC236}">
                <a16:creationId xmlns:a16="http://schemas.microsoft.com/office/drawing/2014/main" id="{54363166-0168-4A74-ACC2-6DA52E0566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2CA7C50-DCD9-42C6-B6EA-B881CA7DD7D4}" type="slidenum">
              <a:rPr lang="en-US" altLang="en-US" smtClean="0">
                <a:latin typeface="Garamond" panose="02020404030301010803" pitchFamily="18" charset="0"/>
              </a:rPr>
              <a:pPr/>
              <a:t>31</a:t>
            </a:fld>
            <a:endParaRPr lang="en-US" altLang="en-US">
              <a:latin typeface="Garamond" panose="02020404030301010803" pitchFamily="18" charset="0"/>
            </a:endParaRPr>
          </a:p>
        </p:txBody>
      </p:sp>
      <p:sp>
        <p:nvSpPr>
          <p:cNvPr id="63493" name="Date Placeholder 4">
            <a:extLst>
              <a:ext uri="{FF2B5EF4-FFF2-40B4-BE49-F238E27FC236}">
                <a16:creationId xmlns:a16="http://schemas.microsoft.com/office/drawing/2014/main" id="{239FC29F-9D22-400E-8798-BA25FB6B9EA9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49343A-B7CA-4C67-9065-AA07EB87D143}" type="datetime1">
              <a:rPr lang="en-US" altLang="en-US" smtClean="0">
                <a:latin typeface="Garamond" panose="02020404030301010803" pitchFamily="18" charset="0"/>
              </a:rPr>
              <a:pPr/>
              <a:t>11/17/2021</a:t>
            </a:fld>
            <a:endParaRPr lang="en-US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>
            <a:extLst>
              <a:ext uri="{FF2B5EF4-FFF2-40B4-BE49-F238E27FC236}">
                <a16:creationId xmlns:a16="http://schemas.microsoft.com/office/drawing/2014/main" id="{3C8EB316-E589-4AA4-B129-6154DD2F2A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712ACA6-944A-4283-A468-D42BAB814196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9219" name="Date Placeholder 5">
            <a:extLst>
              <a:ext uri="{FF2B5EF4-FFF2-40B4-BE49-F238E27FC236}">
                <a16:creationId xmlns:a16="http://schemas.microsoft.com/office/drawing/2014/main" id="{3EA4033C-53E0-445A-86A4-2AD7BAE4ADC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0F2BE3C-3D2F-4CBA-9A25-37690C5DA090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DA8C7FD0-390E-49D2-8FA9-3D96A2EC8B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 MLM phenomenon: Shrinkage</a:t>
            </a:r>
          </a:p>
        </p:txBody>
      </p:sp>
      <p:pic>
        <p:nvPicPr>
          <p:cNvPr id="9221" name="Picture 5" descr="radon-means-shrinkge">
            <a:extLst>
              <a:ext uri="{FF2B5EF4-FFF2-40B4-BE49-F238E27FC236}">
                <a16:creationId xmlns:a16="http://schemas.microsoft.com/office/drawing/2014/main" id="{738ADE4D-C8D2-4D30-8D4E-CBD6D171E5A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11550" y="1052513"/>
            <a:ext cx="5119688" cy="51196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2" name="Text Box 6">
            <a:extLst>
              <a:ext uri="{FF2B5EF4-FFF2-40B4-BE49-F238E27FC236}">
                <a16:creationId xmlns:a16="http://schemas.microsoft.com/office/drawing/2014/main" id="{C2A4E7E2-8B01-4850-95B3-11C59587A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788" y="1292225"/>
            <a:ext cx="323215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The fitted multilevel model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underpredicts high obs’s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and overpredicts low ones.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The distribution assumptions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underlying lmer() “smooth out”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extreme observations!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Multi-level models provide more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smoothing/shrinkage to groups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with smaller sample sizes (since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there is less evidence that their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values should be different from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“grand mean”.)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We’ll talk about </a:t>
            </a:r>
            <a:r>
              <a:rPr lang="en-US" altLang="en-US" sz="1800" b="1" i="1" u="sng"/>
              <a:t>why</a:t>
            </a:r>
            <a:r>
              <a:rPr lang="en-US" altLang="en-US" sz="1800"/>
              <a:t> today…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>
            <a:extLst>
              <a:ext uri="{FF2B5EF4-FFF2-40B4-BE49-F238E27FC236}">
                <a16:creationId xmlns:a16="http://schemas.microsoft.com/office/drawing/2014/main" id="{87C0CEC6-EE0E-423B-A71B-7683D083FB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BB8200-7598-411E-B043-C5F9A3B6D349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1267" name="Date Placeholder 5">
            <a:extLst>
              <a:ext uri="{FF2B5EF4-FFF2-40B4-BE49-F238E27FC236}">
                <a16:creationId xmlns:a16="http://schemas.microsoft.com/office/drawing/2014/main" id="{D2EC312D-5DDE-40FC-839E-9C56A91F184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335AB9C-0DCA-4E80-8021-16A01ABD9BDF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2AF2454E-DA57-4E66-A0FC-127713C17C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400"/>
              <a:t>Methods of Estimation – How can we systematically construct “good” estimators?</a:t>
            </a:r>
          </a:p>
        </p:txBody>
      </p:sp>
      <p:sp>
        <p:nvSpPr>
          <p:cNvPr id="11269" name="Rectangle 3">
            <a:extLst>
              <a:ext uri="{FF2B5EF4-FFF2-40B4-BE49-F238E27FC236}">
                <a16:creationId xmlns:a16="http://schemas.microsoft.com/office/drawing/2014/main" id="{19A89FFD-3E69-47C6-9484-ABBD6613B8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97000"/>
            <a:ext cx="8229600" cy="4856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Several methods have proven useful:</a:t>
            </a:r>
          </a:p>
          <a:p>
            <a:pPr lvl="1"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altLang="en-US" sz="2200" i="1" u="sng"/>
              <a:t>Method of Moments (MoM)</a:t>
            </a:r>
            <a:r>
              <a:rPr lang="en-US" altLang="en-US" sz="2200"/>
              <a:t>: The k</a:t>
            </a:r>
            <a:r>
              <a:rPr lang="en-US" altLang="en-US" sz="2200" baseline="30000"/>
              <a:t>th</a:t>
            </a:r>
            <a:r>
              <a:rPr lang="en-US" altLang="en-US" sz="2200"/>
              <a:t> moment of X is E[X</a:t>
            </a:r>
            <a:r>
              <a:rPr lang="en-US" altLang="en-US" sz="2200" i="1" u="sng" baseline="30000"/>
              <a:t>k</a:t>
            </a:r>
            <a:r>
              <a:rPr lang="en-US" altLang="en-US" sz="2200"/>
              <a:t>].  MoM estimators combine unbiased estimates of moments of X.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 i="1" u="sng"/>
              <a:t>Least Squares (LS)</a:t>
            </a:r>
            <a:r>
              <a:rPr lang="en-US" altLang="en-US" sz="2200"/>
              <a:t>: Obtained by minimizing squared error </a:t>
            </a:r>
          </a:p>
          <a:p>
            <a:pPr lvl="1" eaLnBrk="1" hangingPunct="1">
              <a:lnSpc>
                <a:spcPct val="90000"/>
              </a:lnSpc>
              <a:spcAft>
                <a:spcPts val="1000"/>
              </a:spcAft>
              <a:buFont typeface="Wingdings" panose="05000000000000000000" pitchFamily="2" charset="2"/>
              <a:buNone/>
            </a:pPr>
            <a:r>
              <a:rPr lang="en-US" altLang="en-US" sz="2200">
                <a:latin typeface="Symbol" panose="05050102010706020507" pitchFamily="18" charset="2"/>
                <a:sym typeface="Symbol" panose="05050102010706020507" pitchFamily="18" charset="2"/>
              </a:rPr>
              <a:t>	                                   </a:t>
            </a:r>
            <a:r>
              <a:rPr lang="en-US" altLang="en-US" sz="2200"/>
              <a:t>.  Ordinary linear regression!</a:t>
            </a:r>
          </a:p>
          <a:p>
            <a:pPr lvl="1"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altLang="en-US" sz="2200" i="1" u="sng">
                <a:solidFill>
                  <a:srgbClr val="FF0000"/>
                </a:solidFill>
              </a:rPr>
              <a:t>Maximum likelihood (ML)</a:t>
            </a:r>
            <a:r>
              <a:rPr lang="en-US" altLang="en-US" sz="2200"/>
              <a:t>: The likelihood is the probability of the data we observed.  ML estimators (MLE’s) choose parameter values that maximize the likelihood.</a:t>
            </a:r>
          </a:p>
          <a:p>
            <a:pPr lvl="1" eaLnBrk="1" hangingPunct="1">
              <a:lnSpc>
                <a:spcPct val="90000"/>
              </a:lnSpc>
              <a:spcAft>
                <a:spcPts val="1000"/>
              </a:spcAft>
            </a:pPr>
            <a:r>
              <a:rPr lang="en-US" altLang="en-US" sz="2200" i="1" u="sng">
                <a:solidFill>
                  <a:srgbClr val="FF0000"/>
                </a:solidFill>
              </a:rPr>
              <a:t>Bayesian Estimation (Bayes)</a:t>
            </a:r>
            <a:r>
              <a:rPr lang="en-US" altLang="en-US" sz="2200"/>
              <a:t>:  Treat the parameters as random variables, and use Bayes’ rule to pick the parameter value most likely, given the data (the “reverse” of ML!)</a:t>
            </a:r>
          </a:p>
        </p:txBody>
      </p:sp>
      <p:pic>
        <p:nvPicPr>
          <p:cNvPr id="11270" name="Picture 2">
            <a:extLst>
              <a:ext uri="{FF2B5EF4-FFF2-40B4-BE49-F238E27FC236}">
                <a16:creationId xmlns:a16="http://schemas.microsoft.com/office/drawing/2014/main" id="{0C9A2B2B-ECE6-4AA2-8AAD-13E79629EE6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2989263"/>
            <a:ext cx="24257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8">
            <a:extLst>
              <a:ext uri="{FF2B5EF4-FFF2-40B4-BE49-F238E27FC236}">
                <a16:creationId xmlns:a16="http://schemas.microsoft.com/office/drawing/2014/main" id="{C4FA4FE4-59C1-43B6-9777-B19FFEE8A76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5167313"/>
            <a:ext cx="5343525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Slide Number Placeholder 4">
            <a:extLst>
              <a:ext uri="{FF2B5EF4-FFF2-40B4-BE49-F238E27FC236}">
                <a16:creationId xmlns:a16="http://schemas.microsoft.com/office/drawing/2014/main" id="{51459202-BF0E-4CA0-9AFB-8BCAE7279A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C84825-45A5-42F4-B939-2F642B3A0C27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3316" name="Date Placeholder 5">
            <a:extLst>
              <a:ext uri="{FF2B5EF4-FFF2-40B4-BE49-F238E27FC236}">
                <a16:creationId xmlns:a16="http://schemas.microsoft.com/office/drawing/2014/main" id="{B76067C3-1BFC-4C8E-8EC1-B8D3882C3921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6F8F24-F396-4CC4-825B-778A163A81E0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3317" name="Rectangle 2">
            <a:extLst>
              <a:ext uri="{FF2B5EF4-FFF2-40B4-BE49-F238E27FC236}">
                <a16:creationId xmlns:a16="http://schemas.microsoft.com/office/drawing/2014/main" id="{82FB7D0C-F316-407B-B324-3D863B02C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Maximum Likelihood Estimators (MLE’s)</a:t>
            </a:r>
          </a:p>
        </p:txBody>
      </p:sp>
      <p:sp>
        <p:nvSpPr>
          <p:cNvPr id="13318" name="Rectangle 3">
            <a:extLst>
              <a:ext uri="{FF2B5EF4-FFF2-40B4-BE49-F238E27FC236}">
                <a16:creationId xmlns:a16="http://schemas.microsoft.com/office/drawing/2014/main" id="{5135CC94-7D0B-4C9C-8868-2AA3F42410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0925"/>
            <a:ext cx="8229600" cy="526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Let X</a:t>
            </a:r>
            <a:r>
              <a:rPr lang="en-US" altLang="en-US" sz="2600" baseline="-25000"/>
              <a:t>1</a:t>
            </a:r>
            <a:r>
              <a:rPr lang="en-US" altLang="en-US" sz="2600"/>
              <a:t>, …,X</a:t>
            </a:r>
            <a:r>
              <a:rPr lang="en-US" altLang="en-US" sz="2600" baseline="-25000"/>
              <a:t>n</a:t>
            </a:r>
            <a:r>
              <a:rPr lang="en-US" altLang="en-US" sz="2600"/>
              <a:t> be an iid sample from f</a:t>
            </a:r>
            <a:r>
              <a:rPr lang="en-US" altLang="en-US" sz="2600" baseline="-25000"/>
              <a:t>X</a:t>
            </a:r>
            <a:r>
              <a:rPr lang="en-US" altLang="en-US" sz="2600"/>
              <a:t>(x;</a:t>
            </a:r>
            <a:r>
              <a:rPr lang="en-US" altLang="en-US" sz="2600">
                <a:latin typeface="cmmi10" panose="020B0604020202020204" pitchFamily="34" charset="0"/>
              </a:rPr>
              <a:t>µ</a:t>
            </a:r>
            <a:r>
              <a:rPr lang="en-US" altLang="en-US" sz="2600"/>
              <a:t>), x</a:t>
            </a:r>
            <a:r>
              <a:rPr lang="en-US" altLang="en-US" sz="2600" baseline="-25000"/>
              <a:t>1</a:t>
            </a:r>
            <a:r>
              <a:rPr lang="en-US" altLang="en-US" sz="2600"/>
              <a:t>, …, x</a:t>
            </a:r>
            <a:r>
              <a:rPr lang="en-US" altLang="en-US" sz="2600" baseline="-25000"/>
              <a:t>n</a:t>
            </a:r>
            <a:r>
              <a:rPr lang="en-US" altLang="en-US" sz="2600"/>
              <a:t> are the observed values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The</a:t>
            </a:r>
            <a:r>
              <a:rPr lang="en-US" altLang="en-US" sz="2600" i="1" u="sng"/>
              <a:t> likelihood </a:t>
            </a:r>
            <a:r>
              <a:rPr lang="en-US" altLang="en-US" sz="2600"/>
              <a:t>of the sample is the joint density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The </a:t>
            </a:r>
            <a:r>
              <a:rPr lang="en-US" altLang="en-US" sz="2600" i="1" u="sng"/>
              <a:t>maximum likelihood estimate</a:t>
            </a:r>
            <a:r>
              <a:rPr lang="en-US" altLang="en-US" sz="2600"/>
              <a:t>              maximizes L(</a:t>
            </a:r>
            <a:r>
              <a:rPr lang="en-US" altLang="en-US" sz="2600">
                <a:latin typeface="cmmi10" panose="020B0604020202020204" pitchFamily="34" charset="0"/>
              </a:rPr>
              <a:t>µ</a:t>
            </a:r>
            <a:r>
              <a:rPr lang="en-US" altLang="en-US" sz="2600"/>
              <a:t>):</a:t>
            </a:r>
          </a:p>
          <a:p>
            <a:pPr eaLnBrk="1" hangingPunct="1">
              <a:lnSpc>
                <a:spcPct val="90000"/>
              </a:lnSpc>
            </a:pPr>
            <a:endParaRPr lang="en-US" altLang="en-US" sz="2600"/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Strategy: It’s usually (but not always) easier to work with the </a:t>
            </a:r>
            <a:r>
              <a:rPr lang="en-US" altLang="en-US" sz="2600" i="1" u="sng"/>
              <a:t>log likelihood</a:t>
            </a:r>
          </a:p>
        </p:txBody>
      </p:sp>
      <p:pic>
        <p:nvPicPr>
          <p:cNvPr id="13319" name="Picture 2">
            <a:extLst>
              <a:ext uri="{FF2B5EF4-FFF2-40B4-BE49-F238E27FC236}">
                <a16:creationId xmlns:a16="http://schemas.microsoft.com/office/drawing/2014/main" id="{E120AEA0-C204-4A80-B620-7E302C13325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13" y="2406650"/>
            <a:ext cx="6608762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>
            <a:extLst>
              <a:ext uri="{FF2B5EF4-FFF2-40B4-BE49-F238E27FC236}">
                <a16:creationId xmlns:a16="http://schemas.microsoft.com/office/drawing/2014/main" id="{E7A5DB35-52B1-470E-9ED8-B059B6EF0F31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3571875"/>
            <a:ext cx="874713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6">
            <a:extLst>
              <a:ext uri="{FF2B5EF4-FFF2-40B4-BE49-F238E27FC236}">
                <a16:creationId xmlns:a16="http://schemas.microsoft.com/office/drawing/2014/main" id="{186F53AA-33D3-4683-9BBD-2895F5A7E3A6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13" y="4054475"/>
            <a:ext cx="35067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4">
            <a:extLst>
              <a:ext uri="{FF2B5EF4-FFF2-40B4-BE49-F238E27FC236}">
                <a16:creationId xmlns:a16="http://schemas.microsoft.com/office/drawing/2014/main" id="{976E60D6-829B-4C75-A5F4-EE581BD25A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C6C0A9E-8842-4EA1-963D-00F449020800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3" name="Date Placeholder 5">
            <a:extLst>
              <a:ext uri="{FF2B5EF4-FFF2-40B4-BE49-F238E27FC236}">
                <a16:creationId xmlns:a16="http://schemas.microsoft.com/office/drawing/2014/main" id="{150DE655-FF3D-4313-A3FC-46E3BAB2EA1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04315F0-3CE8-44EC-9583-CC21799D8ADC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D482B7BD-B4EA-49C9-975A-326D68F6CD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Florida, 2020 Pre-Election Poll</a:t>
            </a:r>
          </a:p>
        </p:txBody>
      </p:sp>
      <p:sp>
        <p:nvSpPr>
          <p:cNvPr id="15365" name="Rectangle 3">
            <a:extLst>
              <a:ext uri="{FF2B5EF4-FFF2-40B4-BE49-F238E27FC236}">
                <a16:creationId xmlns:a16="http://schemas.microsoft.com/office/drawing/2014/main" id="{B9766E8B-A959-4E0B-9E2B-CDF724B590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600"/>
              <a:t>Donald Trump (R) running for election to the presidency against Joe Biden (D)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In a Suffolk University Poll (October 1-4, 2020):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451 of 500 voters expressed a preference for Trump or Biden.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Of those 451: 226 prefer Donald Trump.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In most polling, weights are attached to each response, to adjust the “representativeness” of the response for things like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who is likely to be home when survey worker calls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who refuses to answer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200"/>
              <a:t>etc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600"/>
              <a:t>We will ignore weights etc and treat the 451 as a simple random sample.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4">
            <a:extLst>
              <a:ext uri="{FF2B5EF4-FFF2-40B4-BE49-F238E27FC236}">
                <a16:creationId xmlns:a16="http://schemas.microsoft.com/office/drawing/2014/main" id="{11B23DB5-746F-44ED-8914-CF23E7FC181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5EB565-94BA-4BFA-A7CB-1BD87C1A9973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1" name="Date Placeholder 5">
            <a:extLst>
              <a:ext uri="{FF2B5EF4-FFF2-40B4-BE49-F238E27FC236}">
                <a16:creationId xmlns:a16="http://schemas.microsoft.com/office/drawing/2014/main" id="{1BD4D100-B9C6-4CF0-9C72-5B59E7D4F41D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F75DD19-E921-4CF0-B1F6-B506DC4EFB68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7412" name="Rectangle 2">
            <a:extLst>
              <a:ext uri="{FF2B5EF4-FFF2-40B4-BE49-F238E27FC236}">
                <a16:creationId xmlns:a16="http://schemas.microsoft.com/office/drawing/2014/main" id="{129C3DBD-577C-413E-8EDF-9271563223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Possible models for the data</a:t>
            </a:r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550E1FE5-9934-4001-956C-4C7378FF39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451 individual Bernoulli coin flips, x</a:t>
            </a:r>
            <a:r>
              <a:rPr lang="en-US" altLang="en-US" baseline="-25000"/>
              <a:t>i</a:t>
            </a:r>
            <a:r>
              <a:rPr lang="en-US" altLang="en-US"/>
              <a:t> = 1 for Trump, x</a:t>
            </a:r>
            <a:r>
              <a:rPr lang="en-US" altLang="en-US" baseline="-25000"/>
              <a:t>i </a:t>
            </a:r>
            <a:r>
              <a:rPr lang="en-US" altLang="en-US"/>
              <a:t>= 0 for Biden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451 trials, 226 “successes” (Trump voters)</a:t>
            </a:r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What matters for MLE and SE is </a:t>
            </a:r>
            <a:r>
              <a:rPr lang="en-US" altLang="en-US" i="1" u="sng"/>
              <a:t>shape</a:t>
            </a:r>
            <a:r>
              <a:rPr lang="en-US" altLang="en-US"/>
              <a:t>, not </a:t>
            </a:r>
            <a:r>
              <a:rPr lang="en-US" altLang="en-US" i="1" u="sng"/>
              <a:t>size</a:t>
            </a:r>
            <a:r>
              <a:rPr lang="en-US" altLang="en-US"/>
              <a:t>!</a:t>
            </a:r>
          </a:p>
        </p:txBody>
      </p:sp>
      <p:pic>
        <p:nvPicPr>
          <p:cNvPr id="17414" name="Picture 2">
            <a:extLst>
              <a:ext uri="{FF2B5EF4-FFF2-40B4-BE49-F238E27FC236}">
                <a16:creationId xmlns:a16="http://schemas.microsoft.com/office/drawing/2014/main" id="{39F990A7-153B-4293-A335-8838EE07BE0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4343400"/>
            <a:ext cx="5227638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4">
            <a:extLst>
              <a:ext uri="{FF2B5EF4-FFF2-40B4-BE49-F238E27FC236}">
                <a16:creationId xmlns:a16="http://schemas.microsoft.com/office/drawing/2014/main" id="{3F333DC4-1091-4782-89E6-287E8B1BD97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2613025"/>
            <a:ext cx="6821488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4">
            <a:extLst>
              <a:ext uri="{FF2B5EF4-FFF2-40B4-BE49-F238E27FC236}">
                <a16:creationId xmlns:a16="http://schemas.microsoft.com/office/drawing/2014/main" id="{5E563E82-0A17-453D-B393-5F1A90444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AC8D4E-BFF4-4994-8A78-14E7C4E62FD8}" type="slidenum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59" name="Date Placeholder 5">
            <a:extLst>
              <a:ext uri="{FF2B5EF4-FFF2-40B4-BE49-F238E27FC236}">
                <a16:creationId xmlns:a16="http://schemas.microsoft.com/office/drawing/2014/main" id="{AF79AFA3-F66D-4368-A705-CBA5611ECA15}"/>
              </a:ext>
            </a:extLst>
          </p:cNvPr>
          <p:cNvSpPr>
            <a:spLocks noGrp="1"/>
          </p:cNvSpPr>
          <p:nvPr>
            <p:ph type="dt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5B5559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6A6268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5B5559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A6268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A616E85-A4C7-4D0B-9154-4ED224E33233}" type="datetime1">
              <a:rPr lang="en-US" altLang="en-US" sz="1200" smtClean="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11/17/2021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60" name="Rectangle 2">
            <a:extLst>
              <a:ext uri="{FF2B5EF4-FFF2-40B4-BE49-F238E27FC236}">
                <a16:creationId xmlns:a16="http://schemas.microsoft.com/office/drawing/2014/main" id="{0753312B-25E9-4210-9567-110F455BEB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Binomial and Bernoulli Likelihoods</a:t>
            </a:r>
          </a:p>
        </p:txBody>
      </p:sp>
      <p:pic>
        <p:nvPicPr>
          <p:cNvPr id="19461" name="Picture 1">
            <a:extLst>
              <a:ext uri="{FF2B5EF4-FFF2-40B4-BE49-F238E27FC236}">
                <a16:creationId xmlns:a16="http://schemas.microsoft.com/office/drawing/2014/main" id="{7817C919-CB6E-4952-8DF8-FA96B4AD6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989013"/>
            <a:ext cx="4879975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BRIAN@SKGPMENFUVWXY5ML" val="3853"/>
  <p:tag name="ACCESSLIST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0.4612"/>
  <p:tag name="ORIGINALWIDTH" val="2833.896"/>
  <p:tag name="OUTPUTDPI" val="1200"/>
  <p:tag name="LATEXADDIN" val="\documentclass{article}\pagestyle{empty}&#10;\begin{document}&#10;\sl&#10;\begin{eqnarray*}&#10; LL_{ber}(p) &amp; = &amp; \log L_{ber}(p) \\&#10; ~ = ~ \log p^{k}(1-p)^{n-k}&#10; &amp; = &amp; k\log p + (n-k)\log (1-p)&#10;\end{eqnarray*}&#10;\end{document}&#10;"/>
  <p:tag name="IGUANATEXSIZE" val="20"/>
  <p:tag name="IGUANATEXCURSOR" val="211"/>
  <p:tag name="TRANSPARENCY" val="False"/>
  <p:tag name="FILENAME" val=""/>
  <p:tag name="INPUTTYPE" val="0"/>
  <p:tag name="LATEXENGINEID" val="0"/>
  <p:tag name="TEMPFOLDER" val="C:\Users\junke\t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73.1909"/>
  <p:tag name="ORIGINALWIDTH" val="3091.863"/>
  <p:tag name="OUTPUTDPI" val="1200"/>
  <p:tag name="LATEXADDIN" val="\documentclass{article}\pagestyle{empty}&#10;\begin{document}&#10;\sl&#10;\begin{eqnarray*}&#10; LL_{bin}(p) &amp; = &amp; \log L_{bin}(p) \\&#10; ~ = ~ \log {n \choose k} p^{k}(1-p)^{n-k}&#10; &amp;\propto &amp; k\log p + (n-k)\log (1-p)&#10;\end{eqnarray*}&#10;\end{document}&#10;"/>
  <p:tag name="IGUANATEXSIZE" val="20"/>
  <p:tag name="IGUANATEXCURSOR" val="230"/>
  <p:tag name="TRANSPARENCY" val="False"/>
  <p:tag name="FILENAME" val=""/>
  <p:tag name="INPUTTYPE" val="0"/>
  <p:tag name="LATEXENGINEID" val="0"/>
  <p:tag name="TEMPFOLDER" val="C:\Users\junke\t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414.323"/>
  <p:tag name="OUTPUTDPI" val="1200"/>
  <p:tag name="LATEXADDIN" val="\documentclass{article}\pagestyle{empty}&#10;\begin{document}&#10;\sl&#10;\begin{eqnarray*}&#10;  k\log p + (n-k)\log (1-p)&#10;\end{eqnarray*}&#10;\end{document}&#10;"/>
  <p:tag name="IGUANATEXSIZE" val="20"/>
  <p:tag name="IGUANATEXCURSOR" val="139"/>
  <p:tag name="TRANSPARENCY" val="False"/>
  <p:tag name="FILENAME" val=""/>
  <p:tag name="INPUTTYPE" val="0"/>
  <p:tag name="LATEXENGINEID" val="0"/>
  <p:tag name="TEMPFOLDER" val="C:\Users\junke\t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16.4229"/>
  <p:tag name="ORIGINALWIDTH" val="2683.165"/>
  <p:tag name="OUTPUTDPI" val="1200"/>
  <p:tag name="LATEXADDIN" val="\documentclass{article}\pagestyle{empty}&#10;\begin{document}&#10;\sf&#10;\begin{eqnarray*}&#10;0 &amp; = &amp; LL'(p) ~ = ~ \frac{d}{dp} \left[k\log p  + (n-k)\log(1-p)\right] \\&#10; &amp; = &amp; \frac{k}{p} - \frac{n-k}{1-p} ~ = ~ \frac{k - pn}{p(1-p)}&#10;\end{eqnarray*}&#10;\end{document}&#10;"/>
  <p:tag name="IGUANATEXSIZE" val="20"/>
  <p:tag name="IGUANATEXCURSOR" val="252"/>
  <p:tag name="TRANSPARENCY" val="False"/>
  <p:tag name="FILENAME" val=""/>
  <p:tag name="INPUTTYPE" val="0"/>
  <p:tag name="LATEXENGINEID" val="0"/>
  <p:tag name="TEMPFOLDER" val="C:\Users\junke\t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4.4807"/>
  <p:tag name="ORIGINALWIDTH" val="1109.111"/>
  <p:tag name="LATEXADDIN" val="\documentclass{article}&#10;\usepackage{amsmath}&#10;\pagestyle{empty}&#10;\begin{document}&#10;&#10;$\hat p = \frac{k}{n} = \frac{226}{451} = 0.501$&#10;&#10;\end{document}"/>
  <p:tag name="IGUANATEXSIZE" val="20"/>
  <p:tag name="IGUANATEXCURSOR" val="12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9632"/>
  <p:tag name="ORIGINALWIDTH" val="1920.51"/>
  <p:tag name="LATEXADDIN" val="\documentclass{article}\pagestyle{empty}&#10;&#10;\begin{document}&#10;\sf&#10;\[&#10; \mathbf{P[B|A]} = \frac{P[A \&amp; B]}{P[A]} &#10;      = \frac{\mathbf{P[A|B]} P[B]}{P[A]}&#10;% = \frac{P[A|B] P[B]}{P[A|B] P[B] + P[A|B^c] P[B^c]}&#10;\]&#10;\end{document}&#10;"/>
  <p:tag name="IGUANATEXSIZE" val="30"/>
  <p:tag name="IGUANATEXCURSOR" val="82"/>
  <p:tag name="TRANSPARENCY" val="False"/>
  <p:tag name="FILENAME" val=""/>
  <p:tag name="LATEXENGINEID" val="0"/>
  <p:tag name="TEMPFOLDER" val="c:\temp\"/>
  <p:tag name="LATEXFORMHEIGHT" val="397"/>
  <p:tag name="LATEXFORMWIDTH" val="483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76.7154"/>
  <p:tag name="ORIGINALWIDTH" val="1437.57"/>
  <p:tag name="LATEXADDIN" val="\documentclass{article}\pagestyle{empty}&#10;\begin{document}&#10;\begin{eqnarray*}&#10; f(y) &amp; = &amp; \int f(y|x)f(x) dx&#10;\end{eqnarray*}&#10;\end{document}&#10;"/>
  <p:tag name="IGUANATEXSIZE" val="20"/>
  <p:tag name="IGUANATEXCURSOR" val="138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38.1702"/>
  <p:tag name="ORIGINALWIDTH" val="2329.209"/>
  <p:tag name="LATEXADDIN" val="\documentclass{article}\pagestyle{empty}&#10;\begin{document}&#10;\sf&#10;\begin{eqnarray*}&#10; P[B|A] &amp; =&amp;  \frac{P[A\&amp;B]}{P[A]} ~ = ~ \frac{P[A|B]P[B]}{P[A]}\\&#10; &amp; = &amp; \frac{P[A|B]P[B]}{P[A|B]P[B] + P[A|B^c]P[B^c]}&#10;\end{eqnarray*}&#10;\end{document}&#10;"/>
  <p:tag name="IGUANATEXSIZE" val="20"/>
  <p:tag name="IGUANATEXCURSOR" val="232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6.4192"/>
  <p:tag name="ORIGINALWIDTH" val="1918.26"/>
  <p:tag name="LATEXADDIN" val="\documentclass{article}\pagestyle{empty}&#10;\begin{document}&#10;\sf&#10;\begin{eqnarray*}&#10;  f(y|x) &amp; = &amp; \frac{f(x,y)}{f(x)} ~ = ~ \frac{f(x|y)f(y)}{f(x)} \\&#10; &amp; = &amp; \frac{f(x|y)f(y)}{\int f(x|y^*)f(y^*) dy^*}&#10;\end{eqnarray*}&#10;\end{document}&#10;"/>
  <p:tag name="IGUANATEXSIZE" val="20"/>
  <p:tag name="IGUANATEXCURSOR" val="230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6.4192"/>
  <p:tag name="ORIGINALWIDTH" val="1918.26"/>
  <p:tag name="LATEXADDIN" val="\documentclass{article}\pagestyle{empty}&#10;\begin{document}&#10;\sf&#10;\begin{eqnarray*}&#10;  f(y|x) &amp; = &amp; \frac{f(x,y)}{f(x)} ~ = ~ \frac{f(x|y)f(y)}{f(x)} \\&#10; &amp; = &amp; \frac{f(x|y)f(y)}{\int f(x|y^*)f(y^*) dy^*}&#10;\end{eqnarray*}&#10;\end{document}&#10;"/>
  <p:tag name="IGUANATEXSIZE" val="20"/>
  <p:tag name="IGUANATEXCURSOR" val="230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6.4192"/>
  <p:tag name="ORIGINALWIDTH" val="2377.203"/>
  <p:tag name="LATEXADDIN" val="\documentclass{article}\pagestyle{empty}&#10;\begin{document}&#10;\sf&#10;\def\y{\theta}&#10;\def\x{\mbox{data}}&#10;\begin{eqnarray*}&#10;  f(\y|\x) &amp; = &amp; \frac{f(\x,\y)}{f(\x)} ~ = ~ \frac{f(\x|\y)f(\y)}{f(\x)} \\&#10; &amp; = &amp; \frac{f(\x|\y)f(\y)}{\int f(\x|\y^*)f(\y^*) d\y^*}&#10;\end{eqnarray*}&#10;\end{document}&#10;"/>
  <p:tag name="IGUANATEXSIZE" val="20"/>
  <p:tag name="IGUANATEXCURSOR" val="281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3.9632"/>
  <p:tag name="ORIGINALWIDTH" val="2562.43"/>
  <p:tag name="LATEXADDIN" val="\documentclass{article}\pagestyle{empty}&#10;\begin{document}&#10;\sf&#10;\def\y{\theta}&#10;\def\x{\mbox{data}}&#10;\begin{eqnarray*}&#10;  f(\y|\x) &amp; = &amp;  \frac{f(\x|\y)f(\y)}{f(\x)} &#10; ~ \propto ~ f(\x|\y)f(\y)&#10;\end{eqnarray*}&#10;\end{document}&#10;"/>
  <p:tag name="IGUANATEXSIZE" val="20"/>
  <p:tag name="IGUANATEXCURSOR" val="220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49.1564"/>
  <p:tag name="ORIGINALWIDTH" val="2565.429"/>
  <p:tag name="OUTPUTDPI" val="1200"/>
  <p:tag name="LATEXADDIN" val="\documentclass{article}\pagestyle{empty}&#10;\begin{document}&#10;\sf&#10;\begin{itemize}&#10;\item[$\circ$] Density ~~~$f(p|\alpha,\beta) &#10; = \frac{\Gamma(\alpha+\beta)}{\Gamma(\alpha)\Gamma(\beta)}&#10; p^{\alpha-1}(1-p)^{\beta-1}$&#10;\item[$\circ$] Mean ~~~~~$E[p] = \frac{\alpha}{\alpha+\beta}$&#10;\item[$\circ$] Variance ~~Var$(p) &#10; = \frac{\alpha\beta}{(\alpha+\beta)^2(\alpha+\beta+1)}$&#10;\end{itemize}&#10;\end{document}&#10;"/>
  <p:tag name="IGUANATEXSIZE" val="20"/>
  <p:tag name="IGUANATEXCURSOR" val="397"/>
  <p:tag name="TRANSPARENCY" val="False"/>
  <p:tag name="FILENAME" val=""/>
  <p:tag name="INPUTTYPE" val="0"/>
  <p:tag name="LATEXENGINEID" val="0"/>
  <p:tag name="TEMPFOLDER" val="C:\Users\junke\t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1.2261"/>
  <p:tag name="ORIGINALWIDTH" val="1889.764"/>
  <p:tag name="OUTPUTDPI" val="1200"/>
  <p:tag name="LATEXADDIN" val="\documentclass{article}\pagestyle{empty}&#10;\begin{document}&#10;\sf&#10;$f(p|\alpha,\beta) &#10; = \frac{\Gamma(\alpha+\beta)}{\Gamma(\alpha)\Gamma(\beta)}&#10; p^{\alpha-1}(1-p)^{\beta-1}$&#10;\end{document}&#10;"/>
  <p:tag name="IGUANATEXSIZE" val="20"/>
  <p:tag name="IGUANATEXCURSOR" val="187"/>
  <p:tag name="TRANSPARENCY" val="False"/>
  <p:tag name="FILENAME" val=""/>
  <p:tag name="INPUTTYPE" val="0"/>
  <p:tag name="LATEXENGINEID" val="0"/>
  <p:tag name="TEMPFOLDER" val="C:\Users\junke\t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2279.715"/>
  <p:tag name="LATEXADDIN" val="\documentclass{article}\pagestyle{empty}&#10;\begin{document}&#10;\sf&#10;\begin{eqnarray*}&#10; f(p|\mbox{data}) &amp; \propto &amp; L(p) \times 1 &#10;      ~ = ~ p^{226}(1-p)^{225}&#10;\end{eqnarray*}&#10;\end{document}&#10;"/>
  <p:tag name="IGUANATEXSIZE" val="20"/>
  <p:tag name="IGUANATEXCURSOR" val="15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29.2088"/>
  <p:tag name="ORIGINALWIDTH" val="1925.009"/>
  <p:tag name="LATEXADDIN" val="\documentclass{article}\pagestyle{empty}&#10;\begin{document}&#10;\sf&#10;\begin{eqnarray*}&#10; &amp;&amp;f(p|\mbox{data}) ~ \propto ~ L(p) \times p^{941}(1-p)^{1007}\\&#10; &amp;&amp;~ = ~ p^{1167}(1-p)^{1232}&#10;\end{eqnarray*}&#10;\end{document}&#10;"/>
  <p:tag name="IGUANATEXSIZE" val="20"/>
  <p:tag name="IGUANATEXCURSOR" val="174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3.877"/>
  <p:tag name="ORIGINALWIDTH" val="3439.07"/>
  <p:tag name="LATEXADDIN" val="\documentclass{article}\pagestyle{empty}&#10;\begin{document}&#10;\sf&#10;\begin{eqnarray*}&#10; f(y|\mu) &amp; = &amp; \frac{1}{\sqrt{2\pi}\sigma}&#10;  e^{-\frac{1}{2\sigma^2}(y-\mu)^2} \\&#10; f(\mu) &amp; = &amp; \frac{1}{\sqrt{2\pi}\tau_0}&#10;  e^{-\frac{1}{2\tau_0^2}(\mu-\mu_0)^2}\\&#10; f(\mu|y) &amp; \propto &amp; f(y|\mu) f(\mu) ~ \propto  ~&#10;  \exp\left\{-\frac12\left[&#10;  \frac{(y-\mu)^2}{\sigma^2} + \frac{(\mu-\mu_0)^2}{\tau_0^2}&#10;  \right]\right\}&#10;\end{eqnarray*}&#10;\end{document}&#10;"/>
  <p:tag name="IGUANATEXSIZE" val="20"/>
  <p:tag name="IGUANATEXCURSOR" val="336"/>
  <p:tag name="TRANSPARENCY" val="True"/>
  <p:tag name="FILENAME" val=""/>
  <p:tag name="LATEXENGINEID" val="0"/>
  <p:tag name="TEMPFOLDER" val="c:\temp\"/>
  <p:tag name="LATEXFORMHEIGHT" val="310.8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2.617"/>
  <p:tag name="ORIGINALWIDTH" val="4258.717"/>
  <p:tag name="LATEXADDIN" val="\documentclass{article}\pagestyle{empty}&#10;\begin{document}&#10;\sf&#10;\begin{eqnarray*}&#10; \frac{(y-\mu)^2}{\sigma^2} + \frac{(\mu-\mu_0)^2}{\tau_0^2}&#10; &amp; = &amp; \frac{\tau_0^2+\sigma^2}{\tau_0^2\sigma^2} \left[&#10; \mu^2 - \frac{2y\mu\tau_0^2+2\mu\mu_0\sigma^2}{\tau_0^2+\sigma^2}&#10; + \frac{y^2\tau_0^2+\mu_0^2\sigma^2}{\tau_0^2+\sigma^2}&#10; \right]\\&#10; &amp; = &amp; \frac{\tau_0^2+\sigma^2}{\tau_0^2\sigma^2} \left[&#10; \left(\mu - \frac{y\tau_0^2+\mu_0\sigma^2}{\tau_0^2+\sigma^2}\right)^2 &#10; + \mbox{junk}(y,\sigma^2,\mu_0,\tau_0^2)&#10; \right]\\&#10; &amp; = &amp; \frac{1}{\tau_1^2} (\mu - \mu_1)^2 + \mbox{(known junk)}&#10;\end{eqnarray*}&#10;\end{document}&#10;"/>
  <p:tag name="IGUANATEXSIZE" val="20"/>
  <p:tag name="IGUANATEXCURSOR" val="553"/>
  <p:tag name="TRANSPARENCY" val="False"/>
  <p:tag name="FILENAME" val=""/>
  <p:tag name="LATEXENGINEID" val="0"/>
  <p:tag name="TEMPFOLDER" val="c:\temp\"/>
  <p:tag name="LATEXFORMHEIGHT" val="318.85"/>
  <p:tag name="LATEXFORMWIDTH" val="524.3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2.1672"/>
  <p:tag name="ORIGINALWIDTH" val="2998.875"/>
  <p:tag name="LATEXADDIN" val="\documentclass{article}\pagestyle{empty}&#10;\begin{document}&#10;\sf&#10;\begin{eqnarray*}&#10; \tau_1^2 &amp; = &amp; \frac{\tau_0^2\sigma^2}{\tau_0^2+\sigma^2}&#10;  ~ = ~ \frac{1}{1/\sigma^2 + 1/\tau_0^2} \\&#10; \mu_1 &amp; = &amp; \frac{y\tau_0^2+\mu_0\sigma^2}{\tau_0^2+\sigma^2}&#10;  ~ = ~ \left(\frac{\tau_0^2}{\tau_0^2 + \sigma^2}\right) y + &#10;   \left(\frac{\sigma^2}{\tau_0^2+\sigma^2}\right)\mu_0&#10;\end{eqnarray*}&#10;\end{document}&#10;"/>
  <p:tag name="IGUANATEXSIZE" val="20"/>
  <p:tag name="IGUANATEXCURSOR" val="204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2.1672"/>
  <p:tag name="ORIGINALWIDTH" val="2998.875"/>
  <p:tag name="LATEXADDIN" val="\documentclass{article}\pagestyle{empty}&#10;\begin{document}&#10;\sf&#10;\begin{eqnarray*}&#10; \tau_1^2 &amp; = &amp; \frac{\tau_0^2\sigma^2}{\tau_0^2+\sigma^2}&#10;  ~ = ~ \frac{1}{1/\sigma^2 + 1/\tau_0^2} \\&#10; \mu_1 &amp; = &amp; \frac{y\tau_0^2+\mu_0\sigma^2}{\tau_0^2+\sigma^2}&#10;  ~ = ~ \left(\frac{\tau_0^2}{\tau_0^2 + \sigma^2}\right) y + &#10;   \left(\frac{\sigma^2}{\tau_0^2+\sigma^2}\right)\mu_0&#10;\end{eqnarray*}&#10;\end{document}&#10;"/>
  <p:tag name="IGUANATEXSIZE" val="20"/>
  <p:tag name="IGUANATEXCURSOR" val="204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1.7323"/>
  <p:tag name="ORIGINALWIDTH" val="981.6273"/>
  <p:tag name="LATEXADDIN" val="\documentclass{article}&#10;\usepackage{amsmath}&#10;\pagestyle{empty}&#10;\begin{document}&#10;&#10;$\sum_{i=1}^n (Y_i - E[Y_i])^2$&#10;&#10;\end{document}"/>
  <p:tag name="IGUANATEXSIZE" val="20"/>
  <p:tag name="IGUANATEXCURSOR" val="112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62.617"/>
  <p:tag name="ORIGINALWIDTH" val="4258.717"/>
  <p:tag name="LATEXADDIN" val="\documentclass{article}\pagestyle{empty}&#10;\begin{document}&#10;\sf&#10;\begin{eqnarray*}&#10; \frac{(y-\mu)^2}{\sigma^2} + \frac{(\mu-\mu_0)^2}{\tau_0^2}&#10; &amp; = &amp; \frac{\tau_0^2+\sigma^2}{\tau_0^2\sigma^2} \left[&#10; \mu^2 - \frac{2y\mu\tau_0^2+2\mu\mu_0\sigma^2}{\tau_0^2+\sigma^2}&#10; + \frac{y^2\tau_0^2+\mu_0^2\sigma^2}{\tau_0^2+\sigma^2}&#10; \right]\\&#10; &amp; = &amp; \frac{\tau_0^2+\sigma^2}{\tau_0^2\sigma^2} \left[&#10; \left(\mu - \frac{y\tau_0^2+\mu_0\sigma^2}{\tau_0^2+\sigma^2}\right)^2 &#10; + \mbox{junk}(y,\sigma^2,\mu_0,\tau_0^2)&#10; \right]\\&#10; &amp; = &amp; \frac{1}{\tau_1^2} (\mu - \mu_1)^2 + \mbox{(known junk)}&#10;\end{eqnarray*}&#10;\end{document}&#10;"/>
  <p:tag name="IGUANATEXSIZE" val="20"/>
  <p:tag name="IGUANATEXCURSOR" val="553"/>
  <p:tag name="TRANSPARENCY" val="False"/>
  <p:tag name="FILENAME" val=""/>
  <p:tag name="LATEXENGINEID" val="0"/>
  <p:tag name="TEMPFOLDER" val="c:\temp\"/>
  <p:tag name="LATEXFORMHEIGHT" val="318.85"/>
  <p:tag name="LATEXFORMWIDTH" val="524.3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08.6614"/>
  <p:tag name="ORIGINALWIDTH" val="3622.047"/>
  <p:tag name="LATEXADDIN" val="\documentclass{article}\pagestyle{empty}&#10;\begin{document}&#10;\sf&#10;\let\bar\overline&#10;\begin{eqnarray*}&#10; p(y_1,\ldots,y_n|\mu) &amp; = &amp; N(y_1,\ldots,y_n|\mu,\sigma^2)&#10; ~ = ~ \prod_{i=1}^n \frac{1}{\sqrt{2\pi}\sigma}&#10; e^{-\frac{1}{2\sigma^2}(y_i-\mu)^2} \\&#10; &amp; \propto &amp; N(\bar y|\mu,\sigma^2/n) ~ \equiv ~ &#10; \frac{1}{\sqrt{2\pi\sigma^2/n}} e^{-\frac{1}{2\sigma^2/n}&#10; (\bar y - \mu)^2}&#10;\end{eqnarray*}\end{document}&#10;"/>
  <p:tag name="IGUANATEXSIZE" val="20"/>
  <p:tag name="IGUANATEXCURSOR" val="268"/>
  <p:tag name="TRANSPARENCY" val="True"/>
  <p:tag name="FILENAME" val=""/>
  <p:tag name="LATEXENGINEID" val="0"/>
  <p:tag name="TEMPFOLDER" val="c:\temp\"/>
  <p:tag name="LATEXFORMHEIGHT" val="318.85"/>
  <p:tag name="LATEXFORMWIDTH" val="443.45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41.9197"/>
  <p:tag name="ORIGINALWIDTH" val="3416.573"/>
  <p:tag name="LATEXADDIN" val="\documentclass{article}\pagestyle{empty}&#10;\begin{document}&#10;\sf&#10;\let\bar\overline&#10;\begin{eqnarray*}&#10; \tau_n^2 &amp; = &amp; \frac{1}{1/\sigma^2_n + 1/\tau_0^2} ~ = ~ &#10;  \frac{1}{n/\sigma^2 + 1/\tau_0^2} \\&#10; \mu_n &amp; = &amp; \frac{\bar y/\sigma^2_n + \mu_0/\tau_0^2}{1/\sigma^2_n +&#10;  1/\tau_0^2}&#10;  ~ = ~  \left(\frac{\tau_0^2}{\tau_0^2 + \sigma^2/n}\right) \bar y + &#10;   \left(\frac{\sigma^2/n}{\tau_0^2+\sigma^2/n}\right)\mu_0&#10;\end{eqnarray*}&#10;&#10;\end{document}&#10;"/>
  <p:tag name="IGUANATEXSIZE" val="20"/>
  <p:tag name="IGUANATEXCURSOR" val="347"/>
  <p:tag name="TRANSPARENCY" val="False"/>
  <p:tag name="FILENAME" val=""/>
  <p:tag name="LATEXENGINEID" val="0"/>
  <p:tag name="TEMPFOLDER" val="c:\temp\"/>
  <p:tag name="LATEXFORMHEIGHT" val="318.85"/>
  <p:tag name="LATEXFORMWIDTH" val="517.65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2115"/>
  <p:tag name="ORIGINALWIDTH" val="2304.462"/>
  <p:tag name="LATEXADDIN" val="\documentclass{article}\pagestyle{empty}&#10;\begin{document}&#10;\sf&#10;\[&#10;\mu_n  ~ = ~  \left(\frac{\tau_0^2}{\tau_0^2 + \sigma^2/n}\right) \bar y + &#10;  \left(\frac{\sigma^2/n}{\tau_0^2+\sigma^2/n}\right)\mu_0&#10;\]&#10;\end{document}&#10;"/>
  <p:tag name="IGUANATEXSIZE" val="20"/>
  <p:tag name="IGUANATEXCURSOR" val="137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2115"/>
  <p:tag name="ORIGINALWIDTH" val="545.1818"/>
  <p:tag name="LATEXADDIN" val="\documentclass{article}\pagestyle{empty}&#10;\begin{document}&#10;\sf&#10;\[ &#10;       \frac{\tau_0^2}{\tau_0^2 + \sigma^2/n}&#10;\]&#10;\end{document}&#10;"/>
  <p:tag name="IGUANATEXSIZE" val="20"/>
  <p:tag name="IGUANATEXCURSOR" val="130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16.9854"/>
  <p:tag name="LATEXADDIN" val="\documentclass{article}&#10;\usepackage{amsmath}&#10;\pagestyle{empty}&#10;\begin{document}&#10;&#10;$\mu_0&#10;$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29.7338"/>
  <p:tag name="LATEXADDIN" val="\documentclass{article}&#10;\usepackage{amsmath}&#10;\pagestyle{empty}&#10;\begin{document}&#10;&#10;$\mu_n&#10;$&#10;&#10;\end{document}"/>
  <p:tag name="IGUANATEXSIZE" val="20"/>
  <p:tag name="IGUANATEXCURSOR" val="90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9.73756"/>
  <p:tag name="ORIGINALWIDTH" val="65.99173"/>
  <p:tag name="LATEXADDIN" val="\documentclass{article}&#10;\usepackage{amsmath}&#10;\pagestyle{empty}&#10;\begin{document}&#10;&#10;$\overline y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16.9854"/>
  <p:tag name="LATEXADDIN" val="\documentclass{article}&#10;\usepackage{amsmath}&#10;\pagestyle{empty}&#10;\begin{document}&#10;&#10;$\mu_0$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079.115"/>
  <p:tag name="LATEXADDIN" val="\documentclass{article}&#10;\usepackage{amsmath}&#10;\pagestyle{empty}&#10;\begin{document}&#10;&#10;$\mu_1~~~~\mu_2~~~~\ldots~~~~\mu_J$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1.2073"/>
  <p:tag name="ORIGINALWIDTH" val="1970.754"/>
  <p:tag name="LATEXADDIN" val="\documentclass{article}\pagestyle{empty}&#10;\begin{document}&#10;\sf&#10;\[&#10;        LL(\theta) = \log L(\theta) = \sum_{i=1}^n \log f(x_i;~\theta)~.&#10;\]&#10;&#10;\end{document}&#10;"/>
  <p:tag name="IGUANATEXSIZE" val="20"/>
  <p:tag name="IGUANATEXCURSOR" val="157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574.4282"/>
  <p:tag name="LATEXADDIN" val="\documentclass{article}&#10;\usepackage{amsmath}&#10;\pagestyle{empty}&#10;\begin{document}&#10;&#10;$y_{1} y_{2} \ldots y_{n_1}$&#10;&#10;\end{document}"/>
  <p:tag name="IGUANATEXSIZE" val="20"/>
  <p:tag name="IGUANATEXCURSOR" val="109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98914"/>
  <p:tag name="ORIGINALWIDTH" val="727.4091"/>
  <p:tag name="LATEXADDIN" val="\documentclass{article}&#10;\usepackage{amsmath}&#10;\pagestyle{empty}&#10;\begin{document}&#10;&#10;$y_{n_{J-1}+1}  \ldots y_{n}$&#10;&#10;\end{document}"/>
  <p:tag name="IGUANATEXSIZE" val="20"/>
  <p:tag name="IGUANATEXCURSOR" val="110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646.4192"/>
  <p:tag name="LATEXADDIN" val="\documentclass{article}&#10;\usepackage{amsmath}&#10;\pagestyle{empty}&#10;\begin{document}&#10;&#10;$y_{n_1+1}  \ldots y_{n_2}$&#10;&#10;\end{document}"/>
  <p:tag name="IGUANATEXSIZE" val="20"/>
  <p:tag name="IGUANATEXCURSOR" val="108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9.4488"/>
  <p:tag name="ORIGINALWIDTH" val="1821.522"/>
  <p:tag name="LATEXADDIN" val="\documentclass{article}\pagestyle{empty}&#10;\begin{document}&#10;\sf&#10;\begin{eqnarray*}&#10; \mbox{Prior:~ }&#10;            \mu_j &amp; \stackrel{iid}{\sim} &amp; N(\mu_0,\tau_0^2)&#10; \\&#10; \mbox{Likelihood: }&#10; y_{j[i]} &amp; \stackrel{indep}{\sim} &amp; N(\mu_j,\sigma^2)&#10;\end{eqnarray*}&#10;\end{document}&#10;"/>
  <p:tag name="IGUANATEXSIZE" val="20"/>
  <p:tag name="IGUANATEXCURSOR" val="269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9.4488"/>
  <p:tag name="ORIGINALWIDTH" val="1661.042"/>
  <p:tag name="LATEXADDIN" val="\documentclass{article}\pagestyle{empty}&#10;\begin{document}&#10;\sf&#10;\begin{eqnarray*}&#10; \mbox{Level 2:~ }&#10;            \mu_j &amp; \stackrel{iid}{\sim} &amp; N(\mu_0,\tau_0^2)&#10;% \mbox{ ~~~~(prior)}&#10; \\&#10; \mbox{Level 1: }&#10; y_{j[i]} &amp; \stackrel{indep}{\sim} &amp; N(\mu_j,\sigma^2)&#10;% \mbox{ ~~~~(likelihood)}&#10;\end{eqnarray*}&#10;\end{document}&#10;"/>
  <p:tag name="IGUANATEXSIZE" val="20"/>
  <p:tag name="IGUANATEXCURSOR" val="317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.23921"/>
  <p:tag name="ORIGINALWIDTH" val="722.9096"/>
  <p:tag name="LATEXADDIN" val="\documentclass{article}&#10;\usepackage{amsmath}&#10;\pagestyle{empty}&#10;\begin{document}&#10;&#10;$y_{11} y_{12} \ldots y_{1n_1} $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725.1594"/>
  <p:tag name="LATEXADDIN" val="\documentclass{article}&#10;\usepackage{amsmath}&#10;\pagestyle{empty}&#10;\begin{document}&#10;&#10;$y_{21} y_{22} \ldots y_{2n_2} $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.48929"/>
  <p:tag name="ORIGINALWIDTH" val="731.1586"/>
  <p:tag name="LATEXADDIN" val="\documentclass{article}&#10;\usepackage{amsmath}&#10;\pagestyle{empty}&#10;\begin{document}&#10;&#10;$y_{I1} y_{I2} \ldots y_{In_I} $&#10;&#10;\end{document}"/>
  <p:tag name="IGUANATEXSIZE" val="20"/>
  <p:tag name="IGUANATEXCURSOR" val="11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16.9854"/>
  <p:tag name="LATEXADDIN" val="\documentclass{article}&#10;\usepackage{amsmath}&#10;\pagestyle{empty}&#10;\begin{document}&#10;&#10;$\mu_0$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065.617"/>
  <p:tag name="LATEXADDIN" val="\documentclass{article}&#10;\usepackage{amsmath}&#10;\pagestyle{empty}&#10;\begin{document}&#10;&#10;$\mu_1~~~~\mu_2~~~~\ldots~~~~\mu_I$&#10;&#10;\end{document}"/>
  <p:tag name="IGUANATEXSIZE" val="20"/>
  <p:tag name="IGUANATEXCURSOR" val="116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27.1841"/>
  <p:tag name="ORIGINALWIDTH" val="3262.842"/>
  <p:tag name="LATEXADDIN" val="\documentclass{article}\pagestyle{empty}&#10;\begin{document}&#10;\sf&#10;\begin{eqnarray*}&#10;  L(\theta) &amp; = &amp; f(x_1, \ldots, x_n;~ \theta) &#10;  ~ = ~ f(x_1;~\theta) f(x_2;~\theta) \cdots f(x_n;~\theta) \\&#10;  &amp; = &amp; \prod_{i=1}^n f(x_i;~\theta)&#10;\end{eqnarray*}&#10;&#10;\end{document}&#10;"/>
  <p:tag name="IGUANATEXSIZE" val="20"/>
  <p:tag name="IGUANATEXCURSOR" val="260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08.2115"/>
  <p:tag name="ORIGINALWIDTH" val="2548.181"/>
  <p:tag name="LATEXADDIN" val="\documentclass{article}\pagestyle{empty}&#10;\begin{document}&#10;\sf&#10;\[&#10;\mu_i^{post}  ~ = ~  \left(\frac{\tau_0^2}{\tau_0^2 + \sigma^2/n_i}\right) \bar y_i + &#10;  \left(\frac{\sigma^2/n_i}{\tau_0^2+\sigma^2/n_i}\right)\mu_0&#10;\]&#10;\end{document}&#10;"/>
  <p:tag name="IGUANATEXSIZE" val="20"/>
  <p:tag name="IGUANATEXCURSOR" val="233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62.1672"/>
  <p:tag name="ORIGINALWIDTH" val="1950.506"/>
  <p:tag name="LATEXADDIN" val="\documentclass{article}\pagestyle{empty}&#10;\begin{document}&#10;\sf&#10;\begin{eqnarray*}&#10;\mu_i^{post}  &amp; = &amp;  \left(\frac{\tau_0^2}{\tau_0^2 + \sigma^2/n_i}\right) \bar y_i &#10;\\ &amp; &amp; ~~~~~~ + &#10;  \left(\frac{\sigma^2/n_i}{\tau_0^2+\sigma^2/n_i}\right)\mu_0&#10;\end{eqnarray*}&#10;\end{document}&#10;"/>
  <p:tag name="IGUANATEXSIZE" val="20"/>
  <p:tag name="IGUANATEXCURSOR" val="276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98.98764"/>
  <p:tag name="LATEXADDIN" val="\documentclass{article}&#10;\usepackage{amsmath}&#10;\pagestyle{empty}&#10;\begin{document}&#10;&#10;$\bar y_1&#10;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101.9872"/>
  <p:tag name="LATEXADDIN" val="\documentclass{article}&#10;\usepackage{amsmath}&#10;\pagestyle{empty}&#10;\begin{document}&#10;&#10;$\bar y_2&#10;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102.7372"/>
  <p:tag name="LATEXADDIN" val="\documentclass{article}&#10;\usepackage{amsmath}&#10;\pagestyle{empty}&#10;\begin{document}&#10;&#10;$\bar y_3&#10;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104.237"/>
  <p:tag name="LATEXADDIN" val="\documentclass{article}&#10;\usepackage{amsmath}&#10;\pagestyle{empty}&#10;\begin{document}&#10;&#10;$\bar y_4&#10;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101.9872"/>
  <p:tag name="LATEXADDIN" val="\documentclass{article}&#10;\usepackage{amsmath}&#10;\pagestyle{empty}&#10;\begin{document}&#10;&#10;$\bar y_5&#10;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253.4684"/>
  <p:tag name="LATEXADDIN" val="\documentclass{article}&#10;\usepackage{amsmath}&#10;\pagestyle{empty}&#10;\begin{document}&#10;&#10;$\mu^{post}_6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105.7368"/>
  <p:tag name="LATEXADDIN" val="\documentclass{article}&#10;\usepackage{amsmath}&#10;\pagestyle{empty}&#10;\begin{document}&#10;&#10;$\bar y_7&#10;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102.7372"/>
  <p:tag name="LATEXADDIN" val="\documentclass{article}&#10;\usepackage{amsmath}&#10;\pagestyle{empty}&#10;\begin{document}&#10;&#10;$\bar y_8&#10;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37.9828"/>
  <p:tag name="ORIGINALWIDTH" val="300.7124"/>
  <p:tag name="LATEXADDIN" val="\documentclass{article}&#10;\usepackage{amsmath}&#10;\pagestyle{empty}&#10;\begin{document}&#10;&#10;$\hat\theta_{MLE}&#10;$&#10;&#10;\end{document}"/>
  <p:tag name="IGUANATEXSIZE" val="20"/>
  <p:tag name="IGUANATEXCURSOR" val="101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102.7372"/>
  <p:tag name="LATEXADDIN" val="\documentclass{article}&#10;\usepackage{amsmath}&#10;\pagestyle{empty}&#10;\begin{document}&#10;&#10;$\bar y_9&#10;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1.73976"/>
  <p:tag name="ORIGINALWIDTH" val="116.9854"/>
  <p:tag name="LATEXADDIN" val="\documentclass{article}&#10;\usepackage{amsmath}&#10;\pagestyle{empty}&#10;\begin{document}&#10;&#10;$\mu_0$&#10;&#10;\end{document}"/>
  <p:tag name="IGUANATEXSIZE" val="20"/>
  <p:tag name="IGUANATEXCURSOR" val="88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253.4684"/>
  <p:tag name="LATEXADDIN" val="\documentclass{article}&#10;\usepackage{amsmath}&#10;\pagestyle{empty}&#10;\begin{document}&#10;&#10;$\mu^{post}_1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253.4684"/>
  <p:tag name="LATEXADDIN" val="\documentclass{article}&#10;\usepackage{amsmath}&#10;\pagestyle{empty}&#10;\begin{document}&#10;&#10;$\mu^{post}_2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253.4684"/>
  <p:tag name="LATEXADDIN" val="\documentclass{article}&#10;\usepackage{amsmath}&#10;\pagestyle{empty}&#10;\begin{document}&#10;&#10;$\mu^{post}_3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.7315"/>
  <p:tag name="ORIGINALWIDTH" val="253.4684"/>
  <p:tag name="LATEXADDIN" val="\documentclass{article}&#10;\usepackage{amsmath}&#10;\pagestyle{empty}&#10;\begin{document}&#10;&#10;$\mu^{post}_4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253.4684"/>
  <p:tag name="LATEXADDIN" val="\documentclass{article}&#10;\usepackage{amsmath}&#10;\pagestyle{empty}&#10;\begin{document}&#10;&#10;$\mu^{post}_5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8.98764"/>
  <p:tag name="ORIGINALWIDTH" val="102.7372"/>
  <p:tag name="LATEXADDIN" val="\documentclass{article}&#10;\usepackage{amsmath}&#10;\pagestyle{empty}&#10;\begin{document}&#10;&#10;$\bar y_6&#10;$&#10;&#10;\end{document}"/>
  <p:tag name="IGUANATEXSIZE" val="20"/>
  <p:tag name="IGUANATEXCURSOR" val="93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253.4684"/>
  <p:tag name="LATEXADDIN" val="\documentclass{article}&#10;\usepackage{amsmath}&#10;\pagestyle{empty}&#10;\begin{document}&#10;&#10;$\mu^{post}_7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253.4684"/>
  <p:tag name="LATEXADDIN" val="\documentclass{article}&#10;\usepackage{amsmath}&#10;\pagestyle{empty}&#10;\begin{document}&#10;&#10;$\mu^{post}_8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9813"/>
  <p:tag name="ORIGINALWIDTH" val="1193.101"/>
  <p:tag name="LATEXADDIN" val="\documentclass{article}\pagestyle{empty}&#10;\begin{document}&#10;\sf&#10;\[&#10;        L(\hat\theta_{MLE})\geq L(\theta) ~~~\forall~\theta&#10;\]&#10;\end{document}&#10;"/>
  <p:tag name="IGUANATEXSIZE" val="20"/>
  <p:tag name="IGUANATEXCURSOR" val="143"/>
  <p:tag name="TRANSPARENCY" val="Fals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9.2313"/>
  <p:tag name="ORIGINALWIDTH" val="253.4684"/>
  <p:tag name="LATEXADDIN" val="\documentclass{article}&#10;\usepackage{amsmath}&#10;\pagestyle{empty}&#10;\begin{document}&#10;&#10;$\mu^{post}_9&#10;$&#10;&#10;\end{document}"/>
  <p:tag name="IGUANATEXSIZE" val="20"/>
  <p:tag name="IGUANATEXCURSOR" val="97"/>
  <p:tag name="TRANSPARENCY" val="True"/>
  <p:tag name="FILENAME" val=""/>
  <p:tag name="LATEXENGINEID" val="0"/>
  <p:tag name="TEMPFOLDER" val="c:\temp\"/>
  <p:tag name="LATEXFORMHEIGHT" val="318.85"/>
  <p:tag name="LATEXFORMWIDTH" val="387.1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99.2126"/>
  <p:tag name="ORIGINALWIDTH" val="1658.043"/>
  <p:tag name="LATEXADDIN" val="\documentclass{article}\pagestyle{empty}&#10;\begin{document}&#10;\[&#10; L_{bin}(p) = { 451 \choose 226 } p^{226}(1-p)^{225}&#10;\]&#10;&#10;\end{document}&#10;"/>
  <p:tag name="IGUANATEXSIZE" val="20"/>
  <p:tag name="IGUANATEXCURSOR" val="112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61.4548"/>
  <p:tag name="ORIGINALWIDTH" val="2403.449"/>
  <p:tag name="LATEXADDIN" val="\documentclass{article}\pagestyle{empty}&#10;\begin{document}&#10;\sf&#10;\[&#10; L_{ber}(p) = \prod_{i=1}^{451} p^{x_i} (1-p)^{1-x_i}&#10;  = p^{226}(1-p)^{225}&#10;\]&#10;\end{document}&#10;"/>
  <p:tag name="IGUANATEXSIZE" val="20"/>
  <p:tag name="IGUANATEXCURSOR" val="140"/>
  <p:tag name="TRANSPARENCY" val="Fals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red-edge</Template>
  <TotalTime>4028</TotalTime>
  <Words>1787</Words>
  <Application>Microsoft Office PowerPoint</Application>
  <PresentationFormat>On-screen Show (4:3)</PresentationFormat>
  <Paragraphs>354</Paragraphs>
  <Slides>31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25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57" baseType="lpstr">
      <vt:lpstr>cmex10</vt:lpstr>
      <vt:lpstr>cmmi10</vt:lpstr>
      <vt:lpstr>cmr7</vt:lpstr>
      <vt:lpstr>cmmi5</vt:lpstr>
      <vt:lpstr>cmsl10</vt:lpstr>
      <vt:lpstr>cmmi9</vt:lpstr>
      <vt:lpstr>Garamond</vt:lpstr>
      <vt:lpstr>Cambria Math</vt:lpstr>
      <vt:lpstr>Courier New</vt:lpstr>
      <vt:lpstr>Symbol</vt:lpstr>
      <vt:lpstr>cmss8</vt:lpstr>
      <vt:lpstr>cmsy10orig</vt:lpstr>
      <vt:lpstr>Calibri</vt:lpstr>
      <vt:lpstr>cmssi10</vt:lpstr>
      <vt:lpstr>cmsy5</vt:lpstr>
      <vt:lpstr>Arial</vt:lpstr>
      <vt:lpstr>cmr10</vt:lpstr>
      <vt:lpstr>cmsy10</vt:lpstr>
      <vt:lpstr>cmr9</vt:lpstr>
      <vt:lpstr>Wingdings</vt:lpstr>
      <vt:lpstr>cmr5</vt:lpstr>
      <vt:lpstr>cmss10</vt:lpstr>
      <vt:lpstr>cmr6</vt:lpstr>
      <vt:lpstr>cmmi6</vt:lpstr>
      <vt:lpstr>cmmi7</vt:lpstr>
      <vt:lpstr>Edge</vt:lpstr>
      <vt:lpstr>36-617: Applied Linear Models </vt:lpstr>
      <vt:lpstr>Announcements</vt:lpstr>
      <vt:lpstr>Outline</vt:lpstr>
      <vt:lpstr>An MLM phenomenon: Shrinkage</vt:lpstr>
      <vt:lpstr>Methods of Estimation – How can we systematically construct “good” estimators?</vt:lpstr>
      <vt:lpstr>Maximum Likelihood Estimators (MLE’s)</vt:lpstr>
      <vt:lpstr>Florida, 2020 Pre-Election Poll</vt:lpstr>
      <vt:lpstr>Possible models for the data</vt:lpstr>
      <vt:lpstr>Binomial and Bernoulli Likelihoods</vt:lpstr>
      <vt:lpstr>Finding the MLE…</vt:lpstr>
      <vt:lpstr>MLE: Point Estimate</vt:lpstr>
      <vt:lpstr>Bayes’ Rule (a.k.a. Bayes’ Theorem)</vt:lpstr>
      <vt:lpstr>Conditional probability &amp; conditional density</vt:lpstr>
      <vt:lpstr>Bayes’ Theorem for Data</vt:lpstr>
      <vt:lpstr>Bayes’ Theorem for Data</vt:lpstr>
      <vt:lpstr>Back to 2016 Florida pre-election poll</vt:lpstr>
      <vt:lpstr>Some Beta Densities</vt:lpstr>
      <vt:lpstr>Some Beta Densities</vt:lpstr>
      <vt:lpstr>Choosing prior parameters…</vt:lpstr>
      <vt:lpstr>If ®=1 and ¯=1…</vt:lpstr>
      <vt:lpstr>If ®=942, ¯=1008…</vt:lpstr>
      <vt:lpstr>Normal Model: Estimate ¹, with ¾2 Known, One Observation y » N(¹,¾2)</vt:lpstr>
      <vt:lpstr>PowerPoint Presentation</vt:lpstr>
      <vt:lpstr>PowerPoint Presentation</vt:lpstr>
      <vt:lpstr>n Observations yi » N(¹,¾2)</vt:lpstr>
      <vt:lpstr>Normal Mean, Example</vt:lpstr>
      <vt:lpstr>Minnesota Radon Example</vt:lpstr>
      <vt:lpstr>Minnesota Radon Example</vt:lpstr>
      <vt:lpstr>Minnesota Radon Example</vt:lpstr>
      <vt:lpstr>MLM’s and Shrinkage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</dc:creator>
  <cp:lastModifiedBy>Brian Junker</cp:lastModifiedBy>
  <cp:revision>236</cp:revision>
  <cp:lastPrinted>2017-11-07T17:54:19Z</cp:lastPrinted>
  <dcterms:created xsi:type="dcterms:W3CDTF">2010-08-21T13:04:59Z</dcterms:created>
  <dcterms:modified xsi:type="dcterms:W3CDTF">2021-11-17T18:12:34Z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