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285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A1AE-B919-49E4-9E33-098E3CC7AEE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D0DF-08D8-450C-BA16-6FD3AB70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228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A1AE-B919-49E4-9E33-098E3CC7AEE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D0DF-08D8-450C-BA16-6FD3AB70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529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A1AE-B919-49E4-9E33-098E3CC7AEE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D0DF-08D8-450C-BA16-6FD3AB70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A1AE-B919-49E4-9E33-098E3CC7AEE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D0DF-08D8-450C-BA16-6FD3AB70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45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A1AE-B919-49E4-9E33-098E3CC7AEE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D0DF-08D8-450C-BA16-6FD3AB70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12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A1AE-B919-49E4-9E33-098E3CC7AEE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D0DF-08D8-450C-BA16-6FD3AB70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13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A1AE-B919-49E4-9E33-098E3CC7AEE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D0DF-08D8-450C-BA16-6FD3AB70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54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A1AE-B919-49E4-9E33-098E3CC7AEE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D0DF-08D8-450C-BA16-6FD3AB70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440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A1AE-B919-49E4-9E33-098E3CC7AEE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D0DF-08D8-450C-BA16-6FD3AB70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97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A1AE-B919-49E4-9E33-098E3CC7AEE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D0DF-08D8-450C-BA16-6FD3AB70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65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3A1AE-B919-49E4-9E33-098E3CC7AEE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FD0DF-08D8-450C-BA16-6FD3AB70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86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3A1AE-B919-49E4-9E33-098E3CC7AEE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FD0DF-08D8-450C-BA16-6FD3AB702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58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1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838200" y="1275498"/>
            <a:ext cx="5181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1. Introduction</a:t>
            </a:r>
          </a:p>
          <a:p>
            <a:pPr marL="0" indent="0">
              <a:buNone/>
            </a:pPr>
            <a:r>
              <a:rPr lang="en-US" sz="1800" dirty="0" smtClean="0"/>
              <a:t>2. Background</a:t>
            </a:r>
          </a:p>
          <a:p>
            <a:pPr marL="0" indent="0">
              <a:buNone/>
            </a:pPr>
            <a:r>
              <a:rPr lang="en-US" sz="1800" dirty="0" smtClean="0"/>
              <a:t>   2.1 </a:t>
            </a:r>
            <a:r>
              <a:rPr lang="en-US" sz="1800" dirty="0" err="1" smtClean="0"/>
              <a:t>Felligi-Sunter</a:t>
            </a:r>
            <a:r>
              <a:rPr lang="en-US" sz="1800" dirty="0" smtClean="0"/>
              <a:t> Model of Record Linkage</a:t>
            </a:r>
          </a:p>
          <a:p>
            <a:pPr marL="0" indent="0">
              <a:buNone/>
            </a:pPr>
            <a:r>
              <a:rPr lang="en-US" sz="1800" dirty="0" smtClean="0"/>
              <a:t>   2.2 Empirical Data Bases and Description of Matching Procedures</a:t>
            </a:r>
          </a:p>
          <a:p>
            <a:pPr marL="0" indent="0">
              <a:buNone/>
            </a:pPr>
            <a:r>
              <a:rPr lang="en-US" sz="1800" dirty="0" smtClean="0"/>
              <a:t>   2.3 Expectation-Maximization Algorithm</a:t>
            </a:r>
          </a:p>
          <a:p>
            <a:pPr marL="0" indent="0">
              <a:buNone/>
            </a:pPr>
            <a:r>
              <a:rPr lang="en-US" sz="1800" dirty="0" smtClean="0"/>
              <a:t>   2.4 Frequency-Based Weighting</a:t>
            </a:r>
          </a:p>
          <a:p>
            <a:pPr marL="0" indent="0">
              <a:buNone/>
            </a:pPr>
            <a:r>
              <a:rPr lang="en-US" sz="1800" dirty="0" smtClean="0"/>
              <a:t>   2.5 String Comparator Metrics</a:t>
            </a:r>
          </a:p>
          <a:p>
            <a:pPr marL="0" indent="0">
              <a:buNone/>
            </a:pPr>
            <a:r>
              <a:rPr lang="en-US" sz="1800" dirty="0" smtClean="0"/>
              <a:t>   2.6 Linear Sum Assignment Algorithm</a:t>
            </a:r>
          </a:p>
          <a:p>
            <a:pPr marL="0" indent="0">
              <a:buNone/>
            </a:pPr>
            <a:r>
              <a:rPr lang="en-US" sz="1800" dirty="0" smtClean="0"/>
              <a:t>3. Results</a:t>
            </a:r>
          </a:p>
          <a:p>
            <a:pPr marL="0" indent="0">
              <a:buNone/>
            </a:pPr>
            <a:r>
              <a:rPr lang="en-US" sz="1800" dirty="0" smtClean="0"/>
              <a:t>4. Discussion</a:t>
            </a:r>
          </a:p>
          <a:p>
            <a:pPr marL="0" indent="0">
              <a:buNone/>
            </a:pPr>
            <a:r>
              <a:rPr lang="en-US" sz="1800" dirty="0" smtClean="0"/>
              <a:t>   4.1 How the Quality of Files Affects Matching Results</a:t>
            </a:r>
          </a:p>
          <a:p>
            <a:pPr marL="0" indent="0">
              <a:buNone/>
            </a:pPr>
            <a:r>
              <a:rPr lang="en-US" sz="1800" dirty="0" smtClean="0"/>
              <a:t>4.2 String Comparison and Weight Adjustment in the </a:t>
            </a:r>
            <a:r>
              <a:rPr lang="en-US" sz="1800" dirty="0" err="1" smtClean="0"/>
              <a:t>Fellegi-Sunter</a:t>
            </a:r>
            <a:r>
              <a:rPr lang="en-US" sz="1800" dirty="0" smtClean="0"/>
              <a:t> Model</a:t>
            </a:r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172200" y="1342404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4.3 Weights Produced by the EM Algorithm</a:t>
            </a:r>
          </a:p>
          <a:p>
            <a:pPr marL="0" indent="0">
              <a:buNone/>
            </a:pPr>
            <a:r>
              <a:rPr lang="en-US" sz="1600" dirty="0" smtClean="0"/>
              <a:t>       4.3.1 Weights From General Statistical Fitting Procedures</a:t>
            </a:r>
          </a:p>
          <a:p>
            <a:pPr marL="0" indent="0">
              <a:buNone/>
            </a:pPr>
            <a:r>
              <a:rPr lang="en-US" sz="1600" dirty="0" smtClean="0"/>
              <a:t>       4.3.2 Comparison With Existing Weighting Methods</a:t>
            </a:r>
          </a:p>
          <a:p>
            <a:pPr marL="0" indent="0">
              <a:buNone/>
            </a:pPr>
            <a:r>
              <a:rPr lang="en-US" sz="1600" dirty="0" smtClean="0"/>
              <a:t>   4.4 Frequency-Based Weights</a:t>
            </a:r>
          </a:p>
          <a:p>
            <a:pPr marL="0" indent="0">
              <a:buNone/>
            </a:pPr>
            <a:r>
              <a:rPr lang="en-US" sz="1600" dirty="0" smtClean="0"/>
              <a:t>   4.5 Linear Sum Assignment Procedure</a:t>
            </a:r>
          </a:p>
          <a:p>
            <a:pPr marL="0" indent="0">
              <a:buNone/>
            </a:pPr>
            <a:r>
              <a:rPr lang="en-US" sz="1600" dirty="0" smtClean="0"/>
              <a:t>   4.6 Determination of Cutoff Weights</a:t>
            </a:r>
          </a:p>
          <a:p>
            <a:pPr marL="0" indent="0">
              <a:buNone/>
            </a:pPr>
            <a:r>
              <a:rPr lang="en-US" sz="1600" dirty="0" smtClean="0"/>
              <a:t>5. Summary and Conclusions</a:t>
            </a:r>
          </a:p>
          <a:p>
            <a:pPr marL="0" indent="0">
              <a:buNone/>
            </a:pPr>
            <a:r>
              <a:rPr lang="en-US" sz="1600" dirty="0" smtClean="0"/>
              <a:t>   5.1 Summary</a:t>
            </a:r>
          </a:p>
          <a:p>
            <a:pPr marL="0" indent="0">
              <a:buNone/>
            </a:pPr>
            <a:r>
              <a:rPr lang="en-US" sz="1600" dirty="0" smtClean="0"/>
              <a:t>   5.2 Conclusion</a:t>
            </a:r>
          </a:p>
          <a:p>
            <a:pPr marL="0" indent="0">
              <a:buNone/>
            </a:pPr>
            <a:r>
              <a:rPr lang="en-US" sz="1600" dirty="0" smtClean="0"/>
              <a:t>   5.3 Future Work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5434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1. Introduction</a:t>
            </a:r>
          </a:p>
          <a:p>
            <a:pPr marL="0" indent="0">
              <a:buNone/>
            </a:pPr>
            <a:r>
              <a:rPr lang="en-US" dirty="0" smtClean="0"/>
              <a:t>2. Motivation</a:t>
            </a:r>
          </a:p>
          <a:p>
            <a:pPr marL="0" indent="0">
              <a:buNone/>
            </a:pPr>
            <a:r>
              <a:rPr lang="en-US" dirty="0" smtClean="0"/>
              <a:t>3. Usage</a:t>
            </a:r>
          </a:p>
          <a:p>
            <a:pPr marL="0" indent="0">
              <a:buNone/>
            </a:pPr>
            <a:r>
              <a:rPr lang="en-US" dirty="0" smtClean="0"/>
              <a:t>   3.1 Input</a:t>
            </a:r>
          </a:p>
          <a:p>
            <a:pPr marL="0" indent="0">
              <a:buNone/>
            </a:pPr>
            <a:r>
              <a:rPr lang="en-US" dirty="0" smtClean="0"/>
              <a:t>   3.2 Output</a:t>
            </a:r>
          </a:p>
          <a:p>
            <a:pPr marL="0" indent="0">
              <a:buNone/>
            </a:pPr>
            <a:r>
              <a:rPr lang="en-US" dirty="0" smtClean="0"/>
              <a:t>4. Helpers</a:t>
            </a:r>
          </a:p>
          <a:p>
            <a:pPr marL="0" indent="0">
              <a:buNone/>
            </a:pPr>
            <a:r>
              <a:rPr lang="en-US" dirty="0" smtClean="0"/>
              <a:t>5. Strategy</a:t>
            </a:r>
          </a:p>
          <a:p>
            <a:pPr marL="0" indent="0">
              <a:buNone/>
            </a:pPr>
            <a:r>
              <a:rPr lang="en-US" dirty="0" smtClean="0"/>
              <a:t>   5.1 Case Study: Baseball</a:t>
            </a:r>
          </a:p>
          <a:p>
            <a:pPr marL="0" indent="0">
              <a:buNone/>
            </a:pPr>
            <a:r>
              <a:rPr lang="en-US" dirty="0" smtClean="0"/>
              <a:t>   5.2 Case Study: Ozone</a:t>
            </a:r>
          </a:p>
          <a:p>
            <a:pPr marL="0" indent="0">
              <a:buNone/>
            </a:pPr>
            <a:r>
              <a:rPr lang="en-US" dirty="0" smtClean="0"/>
              <a:t>   5.3 Other Issues</a:t>
            </a:r>
          </a:p>
          <a:p>
            <a:pPr marL="0" indent="0">
              <a:buNone/>
            </a:pPr>
            <a:r>
              <a:rPr lang="en-US" dirty="0" smtClean="0"/>
              <a:t>6. Related Work</a:t>
            </a:r>
          </a:p>
          <a:p>
            <a:pPr marL="0" indent="0">
              <a:buNone/>
            </a:pPr>
            <a:r>
              <a:rPr lang="en-US" dirty="0" smtClean="0"/>
              <a:t>7. Conclusion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519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1. Introduction</a:t>
            </a:r>
          </a:p>
          <a:p>
            <a:pPr marL="0" indent="0">
              <a:buNone/>
            </a:pPr>
            <a:r>
              <a:rPr lang="en-US" dirty="0" smtClean="0"/>
              <a:t>2. Bootstrap methods</a:t>
            </a:r>
          </a:p>
          <a:p>
            <a:pPr marL="0" indent="0">
              <a:buNone/>
            </a:pPr>
            <a:r>
              <a:rPr lang="en-US" dirty="0" smtClean="0"/>
              <a:t>3. Estimating the median</a:t>
            </a:r>
          </a:p>
          <a:p>
            <a:pPr marL="0" indent="0">
              <a:buNone/>
            </a:pPr>
            <a:r>
              <a:rPr lang="en-US" dirty="0" smtClean="0"/>
              <a:t>4. Error rate estimation in discriminant analysis</a:t>
            </a:r>
          </a:p>
          <a:p>
            <a:pPr marL="0" indent="0">
              <a:buNone/>
            </a:pPr>
            <a:r>
              <a:rPr lang="en-US" dirty="0" smtClean="0"/>
              <a:t>5. Relationship with the jackknife</a:t>
            </a:r>
          </a:p>
          <a:p>
            <a:pPr marL="0" indent="0">
              <a:buNone/>
            </a:pPr>
            <a:r>
              <a:rPr lang="en-US" dirty="0" smtClean="0"/>
              <a:t>6. Wilcoxon's </a:t>
            </a:r>
            <a:r>
              <a:rPr lang="en-US" dirty="0" err="1" smtClean="0"/>
              <a:t>Statsitic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7. Regression models</a:t>
            </a:r>
          </a:p>
          <a:p>
            <a:pPr marL="0" indent="0">
              <a:buNone/>
            </a:pPr>
            <a:r>
              <a:rPr lang="en-US" dirty="0" smtClean="0"/>
              <a:t>8. Remarks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64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1. Introduction</a:t>
            </a:r>
          </a:p>
          <a:p>
            <a:pPr marL="0" indent="0">
              <a:buNone/>
            </a:pPr>
            <a:r>
              <a:rPr lang="en-US" dirty="0" smtClean="0"/>
              <a:t>   1.1 Prediction Sets and Density Level Sets</a:t>
            </a:r>
          </a:p>
          <a:p>
            <a:pPr marL="0" indent="0">
              <a:buNone/>
            </a:pPr>
            <a:r>
              <a:rPr lang="en-US" dirty="0" smtClean="0"/>
              <a:t>   1.2 Main Results</a:t>
            </a:r>
          </a:p>
          <a:p>
            <a:pPr marL="0" indent="0">
              <a:buNone/>
            </a:pPr>
            <a:r>
              <a:rPr lang="en-US" dirty="0" smtClean="0"/>
              <a:t>   1.3 Related Work</a:t>
            </a:r>
          </a:p>
          <a:p>
            <a:pPr marL="0" indent="0">
              <a:buNone/>
            </a:pPr>
            <a:r>
              <a:rPr lang="en-US" dirty="0" smtClean="0"/>
              <a:t>2. Conformal Prediction</a:t>
            </a:r>
          </a:p>
          <a:p>
            <a:pPr marL="0" indent="0">
              <a:buNone/>
            </a:pPr>
            <a:r>
              <a:rPr lang="en-US" dirty="0" smtClean="0"/>
              <a:t>3. Conformal Prediction With Kernel Density</a:t>
            </a:r>
          </a:p>
          <a:p>
            <a:pPr marL="0" indent="0">
              <a:buNone/>
            </a:pPr>
            <a:r>
              <a:rPr lang="en-US" dirty="0" smtClean="0"/>
              <a:t>   3.1 The Method</a:t>
            </a:r>
          </a:p>
          <a:p>
            <a:pPr marL="0" indent="0">
              <a:buNone/>
            </a:pPr>
            <a:r>
              <a:rPr lang="en-US" dirty="0" smtClean="0"/>
              <a:t>   3.2 An Approximation</a:t>
            </a:r>
          </a:p>
          <a:p>
            <a:pPr marL="0" indent="0">
              <a:buNone/>
            </a:pPr>
            <a:r>
              <a:rPr lang="en-US" dirty="0" smtClean="0"/>
              <a:t>   3.3 Asymptotic Properties</a:t>
            </a:r>
          </a:p>
          <a:p>
            <a:pPr marL="0" indent="0">
              <a:buNone/>
            </a:pPr>
            <a:r>
              <a:rPr lang="en-US" dirty="0" smtClean="0"/>
              <a:t>4. Choosing The Bandwidth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5. Numerical Examples</a:t>
            </a:r>
          </a:p>
          <a:p>
            <a:pPr marL="0" indent="0">
              <a:buNone/>
            </a:pPr>
            <a:r>
              <a:rPr lang="en-US" dirty="0" smtClean="0"/>
              <a:t>   5.1 2D Gaussian Mixture</a:t>
            </a:r>
          </a:p>
          <a:p>
            <a:pPr marL="0" indent="0">
              <a:buNone/>
            </a:pPr>
            <a:r>
              <a:rPr lang="en-US" dirty="0" smtClean="0"/>
              <a:t>   5.2 Further Simulations</a:t>
            </a:r>
          </a:p>
          <a:p>
            <a:pPr marL="0" indent="0">
              <a:buNone/>
            </a:pPr>
            <a:r>
              <a:rPr lang="en-US" dirty="0" smtClean="0"/>
              <a:t>       5.2.1 Double Exponential Distribution</a:t>
            </a:r>
          </a:p>
          <a:p>
            <a:pPr marL="0" indent="0">
              <a:buNone/>
            </a:pPr>
            <a:r>
              <a:rPr lang="en-US" dirty="0" smtClean="0"/>
              <a:t>       5.2.2 Three-Dimensional Data</a:t>
            </a:r>
          </a:p>
          <a:p>
            <a:pPr marL="0" indent="0">
              <a:buNone/>
            </a:pPr>
            <a:r>
              <a:rPr lang="en-US" dirty="0" smtClean="0"/>
              <a:t>   5.3 Application to Breast Cancer Data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27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ROC Analysis in the Medical Literature</a:t>
            </a:r>
          </a:p>
          <a:p>
            <a:pPr marL="0" indent="0">
              <a:buNone/>
            </a:pPr>
            <a:r>
              <a:rPr lang="en-US" dirty="0" smtClean="0"/>
              <a:t>Confidence and Accuracy in Eyewitness </a:t>
            </a:r>
            <a:br>
              <a:rPr lang="en-US" dirty="0" smtClean="0"/>
            </a:br>
            <a:r>
              <a:rPr lang="en-US" dirty="0" smtClean="0"/>
              <a:t>  Identification</a:t>
            </a:r>
          </a:p>
          <a:p>
            <a:pPr marL="0" indent="0">
              <a:buNone/>
            </a:pPr>
            <a:r>
              <a:rPr lang="en-US" dirty="0" smtClean="0"/>
              <a:t>How to Construct an Eyewitness Memory </a:t>
            </a:r>
            <a:br>
              <a:rPr lang="en-US" dirty="0" smtClean="0"/>
            </a:br>
            <a:r>
              <a:rPr lang="en-US" dirty="0" smtClean="0"/>
              <a:t>  ROC</a:t>
            </a:r>
          </a:p>
          <a:p>
            <a:pPr marL="0" indent="0">
              <a:buNone/>
            </a:pPr>
            <a:r>
              <a:rPr lang="en-US" dirty="0" smtClean="0"/>
              <a:t>The Problem With Comparing Single HR- </a:t>
            </a:r>
            <a:br>
              <a:rPr lang="en-US" dirty="0" smtClean="0"/>
            </a:br>
            <a:r>
              <a:rPr lang="en-US" dirty="0" smtClean="0"/>
              <a:t>  FAR Pair</a:t>
            </a:r>
          </a:p>
          <a:p>
            <a:pPr marL="0" indent="0">
              <a:buNone/>
            </a:pPr>
            <a:r>
              <a:rPr lang="en-US" dirty="0" smtClean="0"/>
              <a:t>Experiment 1</a:t>
            </a:r>
          </a:p>
          <a:p>
            <a:pPr marL="0" indent="0">
              <a:buNone/>
            </a:pPr>
            <a:r>
              <a:rPr lang="en-US" dirty="0" smtClean="0"/>
              <a:t>  Method</a:t>
            </a:r>
          </a:p>
          <a:p>
            <a:pPr marL="0" indent="0">
              <a:buNone/>
            </a:pPr>
            <a:r>
              <a:rPr lang="en-US" dirty="0" smtClean="0"/>
              <a:t>    Participants</a:t>
            </a:r>
          </a:p>
          <a:p>
            <a:pPr marL="0" indent="0">
              <a:buNone/>
            </a:pPr>
            <a:r>
              <a:rPr lang="en-US" dirty="0" smtClean="0"/>
              <a:t>    Materials</a:t>
            </a:r>
          </a:p>
          <a:p>
            <a:pPr marL="0" indent="0">
              <a:buNone/>
            </a:pPr>
            <a:r>
              <a:rPr lang="en-US" dirty="0" smtClean="0"/>
              <a:t>    Procedure</a:t>
            </a:r>
          </a:p>
          <a:p>
            <a:pPr marL="0" indent="0">
              <a:buNone/>
            </a:pPr>
            <a:r>
              <a:rPr lang="en-US" dirty="0" smtClean="0"/>
              <a:t>  Results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Experiment 2</a:t>
            </a:r>
          </a:p>
          <a:p>
            <a:pPr marL="0" indent="0">
              <a:buNone/>
            </a:pPr>
            <a:r>
              <a:rPr lang="en-US" dirty="0" smtClean="0"/>
              <a:t>  Method</a:t>
            </a:r>
          </a:p>
          <a:p>
            <a:pPr marL="0" indent="0">
              <a:buNone/>
            </a:pPr>
            <a:r>
              <a:rPr lang="en-US" dirty="0" smtClean="0"/>
              <a:t>    Participants</a:t>
            </a:r>
          </a:p>
          <a:p>
            <a:pPr marL="0" indent="0">
              <a:buNone/>
            </a:pPr>
            <a:r>
              <a:rPr lang="en-US" dirty="0" smtClean="0"/>
              <a:t>    Materials</a:t>
            </a:r>
          </a:p>
          <a:p>
            <a:pPr marL="0" indent="0">
              <a:buNone/>
            </a:pPr>
            <a:r>
              <a:rPr lang="en-US" dirty="0" smtClean="0"/>
              <a:t>    Procedure</a:t>
            </a:r>
          </a:p>
          <a:p>
            <a:pPr marL="0" indent="0">
              <a:buNone/>
            </a:pPr>
            <a:r>
              <a:rPr lang="en-US" dirty="0" smtClean="0"/>
              <a:t>  Results</a:t>
            </a:r>
          </a:p>
          <a:p>
            <a:pPr marL="0" indent="0">
              <a:buNone/>
            </a:pPr>
            <a:r>
              <a:rPr lang="en-US" dirty="0" smtClean="0"/>
              <a:t>Results and Discussion</a:t>
            </a:r>
          </a:p>
          <a:p>
            <a:pPr marL="0" indent="0">
              <a:buNone/>
            </a:pPr>
            <a:r>
              <a:rPr lang="en-US" dirty="0" smtClean="0"/>
              <a:t>  The </a:t>
            </a:r>
            <a:r>
              <a:rPr lang="en-US" dirty="0" err="1" smtClean="0"/>
              <a:t>Diagnosticity</a:t>
            </a:r>
            <a:r>
              <a:rPr lang="en-US" dirty="0" smtClean="0"/>
              <a:t> Ratio does not identify</a:t>
            </a:r>
            <a:br>
              <a:rPr lang="en-US" dirty="0" smtClean="0"/>
            </a:br>
            <a:r>
              <a:rPr lang="en-US" dirty="0" smtClean="0"/>
              <a:t>    the more accurate lineup procedure</a:t>
            </a:r>
          </a:p>
          <a:p>
            <a:pPr marL="0" indent="0">
              <a:buNone/>
            </a:pPr>
            <a:r>
              <a:rPr lang="en-US" dirty="0" smtClean="0"/>
              <a:t>  The </a:t>
            </a:r>
            <a:r>
              <a:rPr lang="en-US" dirty="0" err="1" smtClean="0"/>
              <a:t>Diagnosticity</a:t>
            </a:r>
            <a:r>
              <a:rPr lang="en-US" dirty="0" smtClean="0"/>
              <a:t> Ratio does not identify </a:t>
            </a:r>
            <a:br>
              <a:rPr lang="en-US" dirty="0" smtClean="0"/>
            </a:br>
            <a:r>
              <a:rPr lang="en-US" dirty="0" smtClean="0"/>
              <a:t>    the optimal HR versus FAR trade off</a:t>
            </a:r>
          </a:p>
          <a:p>
            <a:pPr marL="0" indent="0">
              <a:buNone/>
            </a:pPr>
            <a:r>
              <a:rPr lang="en-US" dirty="0" smtClean="0"/>
              <a:t>General Discussion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675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paragraphs /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IS THE POINT OF IT ALL</a:t>
            </a:r>
          </a:p>
          <a:p>
            <a:pPr marL="0" indent="0">
              <a:buNone/>
            </a:pPr>
            <a:r>
              <a:rPr lang="en-US" dirty="0" smtClean="0"/>
              <a:t>[so now you have a sense of me and this document]</a:t>
            </a:r>
          </a:p>
          <a:p>
            <a:pPr marL="0" indent="0">
              <a:buNone/>
            </a:pPr>
            <a:r>
              <a:rPr lang="en-US" dirty="0" smtClean="0"/>
              <a:t>And we'll be spending some time together.</a:t>
            </a:r>
          </a:p>
          <a:p>
            <a:pPr marL="0" indent="0">
              <a:buNone/>
            </a:pPr>
            <a:r>
              <a:rPr lang="en-US" dirty="0" smtClean="0"/>
              <a:t>This is what I sound like</a:t>
            </a:r>
          </a:p>
          <a:p>
            <a:pPr marL="0" indent="0">
              <a:buNone/>
            </a:pPr>
            <a:r>
              <a:rPr lang="en-US" dirty="0" smtClean="0"/>
              <a:t>Did you know there was a problem?</a:t>
            </a:r>
          </a:p>
          <a:p>
            <a:pPr marL="0" indent="0">
              <a:buNone/>
            </a:pPr>
            <a:r>
              <a:rPr lang="en-US" dirty="0" smtClean="0"/>
              <a:t>Hello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Hello</a:t>
            </a:r>
          </a:p>
          <a:p>
            <a:pPr marL="0" indent="0">
              <a:buNone/>
            </a:pPr>
            <a:r>
              <a:rPr lang="en-US" dirty="0" smtClean="0"/>
              <a:t>Did you know there was a problem?</a:t>
            </a:r>
          </a:p>
          <a:p>
            <a:pPr marL="0" indent="0">
              <a:buNone/>
            </a:pPr>
            <a:r>
              <a:rPr lang="en-US" dirty="0" smtClean="0"/>
              <a:t>This is what I sound like</a:t>
            </a:r>
          </a:p>
          <a:p>
            <a:pPr marL="0" indent="0">
              <a:buNone/>
            </a:pPr>
            <a:r>
              <a:rPr lang="en-US" dirty="0" smtClean="0"/>
              <a:t>And we’ll be spending some time together</a:t>
            </a:r>
          </a:p>
          <a:p>
            <a:pPr marL="0" indent="0">
              <a:buNone/>
            </a:pPr>
            <a:r>
              <a:rPr lang="en-US" dirty="0" smtClean="0"/>
              <a:t>So now you have a sense of me and this document</a:t>
            </a:r>
          </a:p>
          <a:p>
            <a:pPr marL="0" indent="0">
              <a:buNone/>
            </a:pPr>
            <a:r>
              <a:rPr lang="en-US" dirty="0" smtClean="0"/>
              <a:t>THIS IS THE POINT OF IT 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663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paragraphs /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 YOU SEE I WIN</a:t>
            </a:r>
          </a:p>
          <a:p>
            <a:pPr marL="0" indent="0">
              <a:buNone/>
            </a:pPr>
            <a:r>
              <a:rPr lang="en-US" dirty="0" smtClean="0"/>
              <a:t>since I produced certain general theories</a:t>
            </a:r>
          </a:p>
          <a:p>
            <a:pPr marL="0" indent="0">
              <a:buNone/>
            </a:pPr>
            <a:r>
              <a:rPr lang="en-US" dirty="0" smtClean="0"/>
              <a:t>based on a number of individual details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So, having summoned a number of individual details</a:t>
            </a:r>
          </a:p>
          <a:p>
            <a:pPr marL="0" indent="0">
              <a:buNone/>
            </a:pPr>
            <a:r>
              <a:rPr lang="en-US" dirty="0" smtClean="0"/>
              <a:t>I created from them certain general theories</a:t>
            </a:r>
          </a:p>
          <a:p>
            <a:pPr marL="0" indent="0">
              <a:buNone/>
            </a:pPr>
            <a:r>
              <a:rPr lang="en-US" dirty="0" smtClean="0"/>
              <a:t>AS A RESULT OF WHICH I WIN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127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 paragraphs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Where possible, they are issue/point paragraphs</a:t>
            </a:r>
          </a:p>
          <a:p>
            <a:r>
              <a:rPr lang="en-US" dirty="0" smtClean="0"/>
              <a:t>The point usually comes at/near the beginning of the paragraph</a:t>
            </a:r>
          </a:p>
          <a:p>
            <a:r>
              <a:rPr lang="en-US" dirty="0" smtClean="0"/>
              <a:t>It can take up to 3-ish sentences to develop the issue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is usually one or more middle technical sections where this paragraph form is unnatural</a:t>
            </a:r>
          </a:p>
          <a:p>
            <a:pPr lvl="1"/>
            <a:r>
              <a:rPr lang="en-US" dirty="0" smtClean="0"/>
              <a:t>Carrying out a larger argument</a:t>
            </a:r>
          </a:p>
          <a:p>
            <a:pPr lvl="1"/>
            <a:r>
              <a:rPr lang="en-US" dirty="0" smtClean="0"/>
              <a:t>Describing a procedure</a:t>
            </a:r>
          </a:p>
          <a:p>
            <a:pPr lvl="1"/>
            <a:r>
              <a:rPr lang="en-US" dirty="0" smtClean="0"/>
              <a:t>Performing a derivation, proving a theorem, etc.</a:t>
            </a:r>
          </a:p>
          <a:p>
            <a:r>
              <a:rPr lang="en-US" dirty="0" smtClean="0"/>
              <a:t>Usually paragraphs just before or after these paragraphs follow the issue/point format a but more.</a:t>
            </a:r>
          </a:p>
        </p:txBody>
      </p:sp>
    </p:spTree>
    <p:extLst>
      <p:ext uri="{BB962C8B-B14F-4D97-AF65-F5344CB8AC3E}">
        <p14:creationId xmlns:p14="http://schemas.microsoft.com/office/powerpoint/2010/main" val="3374526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Layered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Beginnings, middles, ends</a:t>
            </a:r>
          </a:p>
          <a:p>
            <a:endParaRPr lang="en-US" sz="3600" dirty="0" smtClean="0"/>
          </a:p>
          <a:p>
            <a:pPr lvl="1"/>
            <a:r>
              <a:rPr lang="en-US" sz="3200" dirty="0" smtClean="0"/>
              <a:t>Sentence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Paragraph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Section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Article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85855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543</Words>
  <Application>Microsoft Office PowerPoint</Application>
  <PresentationFormat>Widescreen</PresentationFormat>
  <Paragraphs>122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Article 1</vt:lpstr>
      <vt:lpstr>Article 2</vt:lpstr>
      <vt:lpstr>Article 3</vt:lpstr>
      <vt:lpstr>Article 4</vt:lpstr>
      <vt:lpstr>Article 5</vt:lpstr>
      <vt:lpstr>Opening paragraphs / sections</vt:lpstr>
      <vt:lpstr>Closing paragraphs / Sections</vt:lpstr>
      <vt:lpstr>Middle paragraphs</vt:lpstr>
      <vt:lpstr>Layered Writing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Article 1</dc:title>
  <dc:creator>Brian Junker</dc:creator>
  <cp:lastModifiedBy>Brian Junker</cp:lastModifiedBy>
  <cp:revision>3</cp:revision>
  <dcterms:created xsi:type="dcterms:W3CDTF">2016-01-26T18:06:34Z</dcterms:created>
  <dcterms:modified xsi:type="dcterms:W3CDTF">2016-01-26T19:30:13Z</dcterms:modified>
</cp:coreProperties>
</file>