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92" r:id="rId3"/>
    <p:sldId id="293" r:id="rId4"/>
    <p:sldId id="294" r:id="rId5"/>
    <p:sldId id="295" r:id="rId6"/>
    <p:sldId id="318" r:id="rId7"/>
    <p:sldId id="319" r:id="rId8"/>
    <p:sldId id="297" r:id="rId9"/>
    <p:sldId id="320" r:id="rId10"/>
    <p:sldId id="32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57"/>
    <p:restoredTop sz="94598"/>
  </p:normalViewPr>
  <p:slideViewPr>
    <p:cSldViewPr snapToGrid="0" snapToObjects="1">
      <p:cViewPr>
        <p:scale>
          <a:sx n="150" d="100"/>
          <a:sy n="150" d="100"/>
        </p:scale>
        <p:origin x="-400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8803-CD6A-B444-BD75-EE20B47AA7D5}" type="datetimeFigureOut">
              <a:rPr lang="en-US" smtClean="0"/>
              <a:t>2/3/21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87816-7608-A34B-BA67-3A1557D4CE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9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87816-7608-A34B-BA67-3A1557D4CE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1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0"/>
              <a:ext cx="12208934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solidFill>
              <a:schemeClr val="bg1"/>
            </a:solidFill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solidFill>
            <a:schemeClr val="bg1"/>
          </a:solidFill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/>
              <a:t>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36" y="0"/>
              <a:ext cx="11952674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solidFill>
              <a:schemeClr val="bg1"/>
            </a:solidFill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tiff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tiff"/><Relationship Id="rId12" Type="http://schemas.openxmlformats.org/officeDocument/2006/relationships/image" Target="../media/image28.tiff"/><Relationship Id="rId13" Type="http://schemas.openxmlformats.org/officeDocument/2006/relationships/image" Target="../media/image29.tiff"/><Relationship Id="rId14" Type="http://schemas.openxmlformats.org/officeDocument/2006/relationships/image" Target="../media/image30.tiff"/><Relationship Id="rId15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0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Bayesian +/- for basketball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MSP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941"/>
            <a:ext cx="2153142" cy="21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regression for +/-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alternative is to set a prior for the player ratings based on a non-court related signal</a:t>
            </a:r>
          </a:p>
          <a:p>
            <a:pPr lvl="1"/>
            <a:r>
              <a:rPr lang="en-US" dirty="0" smtClean="0"/>
              <a:t>Contract value: this reflects the value a team puts on a player</a:t>
            </a:r>
          </a:p>
          <a:p>
            <a:r>
              <a:rPr lang="en-US" dirty="0" smtClean="0"/>
              <a:t>We can then estimate the posterior distribution using a similar set up with the adjusted plus/minus regression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Plus-Minus (+/-)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139" y="2626243"/>
            <a:ext cx="523898" cy="820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587" y="2660207"/>
            <a:ext cx="737921" cy="786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08" y="2655923"/>
            <a:ext cx="737921" cy="786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852" y="2626243"/>
            <a:ext cx="737921" cy="786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773" y="2626243"/>
            <a:ext cx="737921" cy="7868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4623" y="2696482"/>
            <a:ext cx="1755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Points scored: s</a:t>
            </a:r>
            <a:r>
              <a:rPr lang="en-US" baseline="-25000" dirty="0" smtClean="0"/>
              <a:t>1</a:t>
            </a:r>
            <a:endParaRPr lang="en-US" dirty="0" smtClean="0"/>
          </a:p>
          <a:p>
            <a:r>
              <a:rPr lang="en-US" dirty="0" smtClean="0"/>
              <a:t>Points allowed: a</a:t>
            </a:r>
            <a:r>
              <a:rPr lang="en-US" baseline="-25000" dirty="0" smtClean="0"/>
              <a:t>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98" y="3666074"/>
            <a:ext cx="523898" cy="820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499" y="3717021"/>
            <a:ext cx="737921" cy="786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26" y="3683057"/>
            <a:ext cx="737921" cy="786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764" y="3683057"/>
            <a:ext cx="737921" cy="7868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685" y="3683057"/>
            <a:ext cx="737921" cy="786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17535" y="3753296"/>
            <a:ext cx="1755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Points scored: s</a:t>
            </a:r>
            <a:r>
              <a:rPr lang="en-US" baseline="-25000" dirty="0"/>
              <a:t>2</a:t>
            </a:r>
            <a:endParaRPr lang="en-US" dirty="0" smtClean="0"/>
          </a:p>
          <a:p>
            <a:r>
              <a:rPr lang="en-US" dirty="0" smtClean="0"/>
              <a:t>Points allowed: a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891" y="5184318"/>
            <a:ext cx="523898" cy="8207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339" y="5218282"/>
            <a:ext cx="737921" cy="786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260" y="5213998"/>
            <a:ext cx="737921" cy="7868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04" y="5184318"/>
            <a:ext cx="737921" cy="7868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525" y="5184318"/>
            <a:ext cx="737921" cy="7868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76375" y="5254557"/>
            <a:ext cx="1761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Points scored: </a:t>
            </a:r>
            <a:r>
              <a:rPr lang="en-US" dirty="0" err="1" smtClean="0"/>
              <a:t>s</a:t>
            </a:r>
            <a:r>
              <a:rPr lang="en-US" baseline="-25000" dirty="0" err="1"/>
              <a:t>n</a:t>
            </a:r>
            <a:endParaRPr lang="en-US" dirty="0" smtClean="0"/>
          </a:p>
          <a:p>
            <a:r>
              <a:rPr lang="en-US" dirty="0" smtClean="0"/>
              <a:t>Points allowed: a</a:t>
            </a:r>
            <a:r>
              <a:rPr lang="en-US" baseline="-25000" dirty="0"/>
              <a:t>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60105" y="4348122"/>
            <a:ext cx="235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</a:p>
          <a:p>
            <a:r>
              <a:rPr lang="en-US" dirty="0"/>
              <a:t>.</a:t>
            </a:r>
            <a:endParaRPr lang="en-US" dirty="0" smtClean="0"/>
          </a:p>
          <a:p>
            <a:r>
              <a:rPr lang="en-US" dirty="0"/>
              <a:t>.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7551776" y="2828259"/>
            <a:ext cx="850605" cy="28812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058510" y="3890762"/>
                <a:ext cx="1262333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510" y="3890762"/>
                <a:ext cx="1262333" cy="756233"/>
              </a:xfrm>
              <a:prstGeom prst="rect">
                <a:avLst/>
              </a:prstGeom>
              <a:blipFill rotWithShape="0">
                <a:blip r:embed="rId4"/>
                <a:stretch>
                  <a:fillRect b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9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Plus-Minus (+/-)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139" y="2626243"/>
            <a:ext cx="523898" cy="820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98" y="3666074"/>
            <a:ext cx="523898" cy="8207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891" y="5184318"/>
            <a:ext cx="523898" cy="82077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60105" y="4348122"/>
            <a:ext cx="235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</a:p>
          <a:p>
            <a:r>
              <a:rPr lang="en-US" dirty="0"/>
              <a:t>.</a:t>
            </a:r>
            <a:endParaRPr lang="en-US" dirty="0" smtClean="0"/>
          </a:p>
          <a:p>
            <a:r>
              <a:rPr lang="en-US" dirty="0"/>
              <a:t>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355178" y="2537256"/>
            <a:ext cx="4319722" cy="3509814"/>
            <a:chOff x="1355178" y="2537256"/>
            <a:chExt cx="4319722" cy="35098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2785" y="2747486"/>
              <a:ext cx="1113060" cy="66802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6067" y="5210963"/>
              <a:ext cx="1113060" cy="66802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8337" y="2743202"/>
              <a:ext cx="938865" cy="62591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5178" y="3718960"/>
              <a:ext cx="938865" cy="62591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1459" y="2537256"/>
              <a:ext cx="1048016" cy="104801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5903" y="3567398"/>
              <a:ext cx="856788" cy="8567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5" y="2570683"/>
              <a:ext cx="1049110" cy="100418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790" y="5042884"/>
              <a:ext cx="1049110" cy="100418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87" y="5254557"/>
              <a:ext cx="898038" cy="77403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5" t="3230" r="18697"/>
            <a:stretch/>
          </p:blipFill>
          <p:spPr>
            <a:xfrm flipH="1">
              <a:off x="3236939" y="3718960"/>
              <a:ext cx="621800" cy="63146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248" y="3588242"/>
              <a:ext cx="781759" cy="934373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2790012"/>
            <a:ext cx="4987911" cy="31214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02" y="5184318"/>
            <a:ext cx="760355" cy="8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Adjusted Plus-Minus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Controls for the presence of other players on the court</a:t>
            </a:r>
          </a:p>
          <a:p>
            <a:pPr lvl="1"/>
            <a:r>
              <a:rPr lang="en-US" dirty="0" smtClean="0"/>
              <a:t>Both offense and defense</a:t>
            </a:r>
          </a:p>
          <a:p>
            <a:pPr lvl="1"/>
            <a:endParaRPr lang="en-US" dirty="0"/>
          </a:p>
          <a:p>
            <a:r>
              <a:rPr lang="en-US" dirty="0" smtClean="0"/>
              <a:t>Each </a:t>
            </a:r>
            <a:r>
              <a:rPr lang="en-US" i="1" dirty="0" smtClean="0">
                <a:solidFill>
                  <a:srgbClr val="7030A0"/>
                </a:solidFill>
              </a:rPr>
              <a:t>stint</a:t>
            </a:r>
            <a:r>
              <a:rPr lang="en-US" i="1" dirty="0" smtClean="0"/>
              <a:t> </a:t>
            </a:r>
            <a:r>
              <a:rPr lang="en-US" dirty="0" smtClean="0"/>
              <a:t>is a data point</a:t>
            </a:r>
          </a:p>
          <a:p>
            <a:pPr lvl="1"/>
            <a:r>
              <a:rPr lang="en-US" dirty="0" smtClean="0"/>
              <a:t>DV: PM/possession </a:t>
            </a:r>
          </a:p>
          <a:p>
            <a:pPr lvl="1"/>
            <a:r>
              <a:rPr lang="en-US" dirty="0" smtClean="0"/>
              <a:t>IVs: Dummy variables for all players </a:t>
            </a:r>
          </a:p>
          <a:p>
            <a:pPr lvl="2"/>
            <a:r>
              <a:rPr lang="en-US" dirty="0" smtClean="0"/>
              <a:t>1 for home team players in the stint, -1 for visiting team players in the stint and 0 for the rest</a:t>
            </a:r>
          </a:p>
        </p:txBody>
      </p:sp>
    </p:spTree>
    <p:extLst>
      <p:ext uri="{BB962C8B-B14F-4D97-AF65-F5344CB8AC3E}">
        <p14:creationId xmlns:p14="http://schemas.microsoft.com/office/powerpoint/2010/main" val="791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Adjusted Plus-Minus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 all the stints through a linear regression</a:t>
            </a:r>
          </a:p>
          <a:p>
            <a:endParaRPr lang="en-US" dirty="0"/>
          </a:p>
          <a:p>
            <a:r>
              <a:rPr lang="en-US" dirty="0" smtClean="0"/>
              <a:t>The coefficient for each player</a:t>
            </a:r>
            <a:r>
              <a:rPr lang="el-GR" dirty="0" smtClean="0"/>
              <a:t> α</a:t>
            </a:r>
            <a:r>
              <a:rPr lang="en-US" baseline="-25000" dirty="0" err="1"/>
              <a:t>i</a:t>
            </a:r>
            <a:r>
              <a:rPr lang="en-US" dirty="0" smtClean="0"/>
              <a:t> is the adjusted plus-minus of the player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40102" y="4683642"/>
                <a:ext cx="30039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+</a:t>
                </a:r>
                <a:r>
                  <a:rPr lang="is-IS" dirty="0" smtClean="0"/>
                  <a:t>…+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l-GR" b="0" i="1" smtClean="0">
                        <a:latin typeface="Cambria Math" charset="0"/>
                      </a:rPr>
                      <m:t>𝜀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102" y="4683642"/>
                <a:ext cx="3003964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840" t="-26087" r="-811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40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Adjusted Plus-Minus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28979" y="2520974"/>
            <a:ext cx="4608936" cy="2218452"/>
            <a:chOff x="774433" y="2396974"/>
            <a:chExt cx="5211739" cy="25592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0710" y="2396974"/>
              <a:ext cx="1939343" cy="19393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6370" y="4190705"/>
              <a:ext cx="1054815" cy="7654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433" y="4190705"/>
              <a:ext cx="1041937" cy="7561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1185" y="4190705"/>
              <a:ext cx="1041937" cy="75614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2025" y="4190705"/>
              <a:ext cx="1041937" cy="7561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7937" y="4190705"/>
              <a:ext cx="1018235" cy="73894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632618" y="2309011"/>
            <a:ext cx="3867951" cy="2430414"/>
            <a:chOff x="6330288" y="2285999"/>
            <a:chExt cx="4247556" cy="27559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83697" y="2285999"/>
              <a:ext cx="2341093" cy="23410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0288" y="4378817"/>
              <a:ext cx="884446" cy="64185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86498" y="4368202"/>
              <a:ext cx="913697" cy="6630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5835" y="4368202"/>
              <a:ext cx="928324" cy="6736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8853248" y="4444601"/>
              <a:ext cx="790181" cy="5734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28760" y="4353136"/>
              <a:ext cx="949084" cy="68876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8117" y="2907795"/>
            <a:ext cx="1356899" cy="7812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1476" y="4997004"/>
            <a:ext cx="1005446" cy="10054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85016" y="5243927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 mins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650960" y="5105426"/>
            <a:ext cx="161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Cavs: 9 points</a:t>
            </a:r>
          </a:p>
          <a:p>
            <a:r>
              <a:rPr lang="en-US" dirty="0" smtClean="0"/>
              <a:t>Celtics: 7 points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5718219" y="5186275"/>
            <a:ext cx="14974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367333" y="4848783"/>
            <a:ext cx="24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Home edge: 3.2pts/game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69940" y="5121346"/>
            <a:ext cx="293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Cavs: 9-</a:t>
            </a:r>
            <a:r>
              <a:rPr lang="en-US" dirty="0"/>
              <a:t>(3/48)*.5(3.2) </a:t>
            </a:r>
            <a:r>
              <a:rPr lang="en-US" dirty="0" smtClean="0"/>
              <a:t>=8.9</a:t>
            </a:r>
          </a:p>
          <a:p>
            <a:r>
              <a:rPr lang="en-US" dirty="0" smtClean="0"/>
              <a:t>Celtics: 7+</a:t>
            </a:r>
            <a:r>
              <a:rPr lang="en-US" dirty="0"/>
              <a:t>(3/48)*.5(3.2) </a:t>
            </a:r>
            <a:r>
              <a:rPr lang="en-US" dirty="0" smtClean="0"/>
              <a:t>= 7.1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Adjusted Plus-Minus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4445"/>
          <a:stretch/>
        </p:blipFill>
        <p:spPr bwMode="auto">
          <a:xfrm>
            <a:off x="862885" y="2627290"/>
            <a:ext cx="3894561" cy="35420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070021" y="2807594"/>
            <a:ext cx="3759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Team 1(P1-P5): Players 1 through 9</a:t>
            </a:r>
          </a:p>
          <a:p>
            <a:r>
              <a:rPr lang="en-US" dirty="0" smtClean="0"/>
              <a:t>Team 2(P6-P10): Players 10 through 18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23" y="2614411"/>
            <a:ext cx="1754575" cy="3542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0021" y="3975520"/>
            <a:ext cx="3573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Stints are full games (i.e., 48 minutes)</a:t>
            </a:r>
          </a:p>
          <a:p>
            <a:r>
              <a:rPr lang="en-US" dirty="0" smtClean="0"/>
              <a:t>Assume no home edge (neutral court)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70021" y="4950263"/>
                <a:ext cx="3918252" cy="871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>
                                  <a:latin typeface="Cambria Math" charset="0"/>
                                </a:rPr>
                                <m:t>𝒂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20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(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is-I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i="1"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5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𝑃𝑗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is-I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i="1"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=6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10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𝑃𝑗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</m:e>
                              </m:nary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021" y="4950263"/>
                <a:ext cx="3918252" cy="8711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Adjusted </a:t>
            </a:r>
            <a:r>
              <a:rPr lang="en-US" dirty="0" smtClean="0"/>
              <a:t>Plus-Minus Critiques/Enhancements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Noisy metric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ot statistically significant coefficients</a:t>
            </a:r>
          </a:p>
          <a:p>
            <a:pPr lvl="1"/>
            <a:r>
              <a:rPr lang="en-US" dirty="0" smtClean="0"/>
              <a:t>Inconsistency across seasons </a:t>
            </a:r>
          </a:p>
          <a:p>
            <a:endParaRPr lang="en-US" dirty="0"/>
          </a:p>
          <a:p>
            <a:r>
              <a:rPr lang="en-US" dirty="0" smtClean="0"/>
              <a:t>Collinearities</a:t>
            </a:r>
          </a:p>
          <a:p>
            <a:pPr lvl="1"/>
            <a:r>
              <a:rPr lang="en-US" dirty="0" smtClean="0"/>
              <a:t>Subset of players being in all of their stints together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Adjusted Plus-Minus Critiques/Enhancements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Regularization added to improve predictive performance</a:t>
            </a:r>
          </a:p>
          <a:p>
            <a:r>
              <a:rPr lang="en-US" dirty="0" smtClean="0"/>
              <a:t>Box score prior added to account that LeBron James and Dennis Smith Jr are not starting from the same expectations</a:t>
            </a:r>
          </a:p>
          <a:p>
            <a:r>
              <a:rPr lang="en-US" dirty="0" smtClean="0"/>
              <a:t>Still we cannot get an estimate for the uncertainty of the player rating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30216</TotalTime>
  <Words>393</Words>
  <Application>Microsoft Macintosh PowerPoint</Application>
  <PresentationFormat>Widescreen</PresentationFormat>
  <Paragraphs>59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Cambria Math</vt:lpstr>
      <vt:lpstr>Garamond</vt:lpstr>
      <vt:lpstr>Arial</vt:lpstr>
      <vt:lpstr>Organic</vt:lpstr>
      <vt:lpstr>Bayesian +/- for basketball</vt:lpstr>
      <vt:lpstr>Plus-Minus (+/-)</vt:lpstr>
      <vt:lpstr>Plus-Minus (+/-)</vt:lpstr>
      <vt:lpstr>Adjusted Plus-Minus</vt:lpstr>
      <vt:lpstr>Adjusted Plus-Minus</vt:lpstr>
      <vt:lpstr>Adjusted Plus-Minus</vt:lpstr>
      <vt:lpstr>Adjusted Plus-Minus</vt:lpstr>
      <vt:lpstr>Adjusted Plus-Minus Critiques/Enhancements</vt:lpstr>
      <vt:lpstr>Adjusted Plus-Minus Critiques/Enhancements</vt:lpstr>
      <vt:lpstr>Bayesian regression for +/-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the Chemistry of a Team</dc:title>
  <dc:creator>Pelechrinis, Konstantinos</dc:creator>
  <cp:lastModifiedBy>Microsoft Office User</cp:lastModifiedBy>
  <cp:revision>316</cp:revision>
  <dcterms:created xsi:type="dcterms:W3CDTF">2017-02-20T13:53:30Z</dcterms:created>
  <dcterms:modified xsi:type="dcterms:W3CDTF">2021-02-04T20:11:05Z</dcterms:modified>
</cp:coreProperties>
</file>