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5"/>
  </p:sldMasterIdLst>
  <p:notesMasterIdLst>
    <p:notesMasterId r:id="rId6"/>
  </p:notesMasterIdLst>
  <p:sldIdLst>
    <p:sldId id="256" r:id="rId7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8" roundtripDataSignature="AMtx7mjv6QJxsPUth76KoahFLd6kxr2bh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321382C0-953B-4EF4-A78F-048FA96C6352}">
  <a:tblStyle styleId="{321382C0-953B-4EF4-A78F-048FA96C6352}" styleName="Table_0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384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3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2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3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7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7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0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0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1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11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1.png"/><Relationship Id="rId5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/>
        </p:nvSpPr>
        <p:spPr>
          <a:xfrm>
            <a:off x="199199" y="189072"/>
            <a:ext cx="8136000" cy="64807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fontScale="77500" lnSpcReduction="20000"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b="0" i="0" lang="en-US" sz="6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Project </a:t>
            </a:r>
            <a:r>
              <a:rPr lang="en-US" sz="6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IFDA</a:t>
            </a:r>
            <a:r>
              <a:rPr b="0" i="0" lang="en-US" sz="6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– Status Report		</a:t>
            </a:r>
            <a:endParaRPr/>
          </a:p>
        </p:txBody>
      </p:sp>
      <p:sp>
        <p:nvSpPr>
          <p:cNvPr id="85" name="Google Shape;85;p1"/>
          <p:cNvSpPr txBox="1"/>
          <p:nvPr>
            <p:ph idx="12" type="sldNum"/>
          </p:nvPr>
        </p:nvSpPr>
        <p:spPr>
          <a:xfrm>
            <a:off x="10840199" y="6588000"/>
            <a:ext cx="900000" cy="27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86" name="Google Shape;86;p1"/>
          <p:cNvSpPr/>
          <p:nvPr/>
        </p:nvSpPr>
        <p:spPr>
          <a:xfrm>
            <a:off x="9584284" y="447575"/>
            <a:ext cx="180975" cy="4445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p1"/>
          <p:cNvSpPr/>
          <p:nvPr/>
        </p:nvSpPr>
        <p:spPr>
          <a:xfrm>
            <a:off x="10160348" y="439068"/>
            <a:ext cx="180975" cy="4445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8" name="Google Shape;88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224244" y="353190"/>
            <a:ext cx="298730" cy="274344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Google Shape;89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9821930" y="328804"/>
            <a:ext cx="292633" cy="298730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Google Shape;90;p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0387108" y="339502"/>
            <a:ext cx="298730" cy="268247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91" name="Google Shape;91;p1"/>
          <p:cNvGraphicFramePr/>
          <p:nvPr/>
        </p:nvGraphicFramePr>
        <p:xfrm>
          <a:off x="360016" y="796264"/>
          <a:ext cx="3000000" cy="3000000"/>
        </p:xfrm>
        <a:graphic>
          <a:graphicData uri="http://schemas.openxmlformats.org/drawingml/2006/table">
            <a:tbl>
              <a:tblPr>
                <a:noFill/>
                <a:tableStyleId>{321382C0-953B-4EF4-A78F-048FA96C6352}</a:tableStyleId>
              </a:tblPr>
              <a:tblGrid>
                <a:gridCol w="1301375"/>
                <a:gridCol w="4204450"/>
                <a:gridCol w="1434850"/>
              </a:tblGrid>
              <a:tr h="3672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1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Date:</a:t>
                      </a:r>
                      <a:endParaRPr sz="1800" u="none" cap="none" strike="noStrike"/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02/19/2021</a:t>
                      </a:r>
                      <a:endParaRPr sz="1000" u="none" cap="none" strike="noStrike"/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1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Overall Status:</a:t>
                      </a:r>
                      <a:endParaRPr sz="1800" u="none" cap="none" strike="noStrike"/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</a:tr>
              <a:tr h="3353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1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Team:</a:t>
                      </a:r>
                      <a:endParaRPr sz="1800" u="none" cap="none" strike="noStrike"/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32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100"/>
                        <a:t>Malik Khan, Echo Luan, Lanyi Xu, Yanxi Zhou, Xiaofan Zhu</a:t>
                      </a:r>
                      <a:endParaRPr sz="1000" u="none" cap="none" strike="noStrike"/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077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Project Description</a:t>
                      </a:r>
                      <a:r>
                        <a:rPr b="0" i="0" lang="en-US" sz="11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:</a:t>
                      </a:r>
                      <a:endParaRPr sz="1800" u="none" cap="none" strike="noStrike"/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 grid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6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Determine pain points and relevant information using internal and public data to strategize a recruitment and retention improvement plan for foodservice distributors(IFDA members).</a:t>
                      </a:r>
                      <a:endParaRPr sz="1100"/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</a:tr>
            </a:tbl>
          </a:graphicData>
        </a:graphic>
      </p:graphicFrame>
      <p:graphicFrame>
        <p:nvGraphicFramePr>
          <p:cNvPr id="92" name="Google Shape;92;p1"/>
          <p:cNvGraphicFramePr/>
          <p:nvPr/>
        </p:nvGraphicFramePr>
        <p:xfrm>
          <a:off x="355178" y="2204126"/>
          <a:ext cx="3000000" cy="3000000"/>
        </p:xfrm>
        <a:graphic>
          <a:graphicData uri="http://schemas.openxmlformats.org/drawingml/2006/table">
            <a:tbl>
              <a:tblPr>
                <a:noFill/>
                <a:tableStyleId>{321382C0-953B-4EF4-A78F-048FA96C6352}</a:tableStyleId>
              </a:tblPr>
              <a:tblGrid>
                <a:gridCol w="6950375"/>
              </a:tblGrid>
              <a:tr h="2884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1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Status Summary</a:t>
                      </a:r>
                      <a:endParaRPr sz="1800" u="none" cap="none" strike="noStrike"/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</a:tr>
              <a:tr h="734350">
                <a:tc>
                  <a:txBody>
                    <a:bodyPr/>
                    <a:lstStyle/>
                    <a:p>
                      <a:pPr indent="-6985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Char char="•"/>
                      </a:pPr>
                      <a:r>
                        <a:rPr lang="en-US" sz="1100"/>
                        <a:t> </a:t>
                      </a:r>
                      <a:r>
                        <a:rPr lang="en-US" sz="1100"/>
                        <a:t>Scheduled meetings with project advisors and had a better understanding of the project and the roles of the team</a:t>
                      </a:r>
                      <a:endParaRPr/>
                    </a:p>
                    <a:p>
                      <a:pPr indent="-6985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Char char="•"/>
                      </a:pPr>
                      <a:r>
                        <a:rPr lang="en-US" sz="1100"/>
                        <a:t> Presented what we knew so far and our approaches with IFDA members in the kickoff meeting</a:t>
                      </a:r>
                      <a:endParaRPr/>
                    </a:p>
                    <a:p>
                      <a:pPr indent="-6985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Char char="•"/>
                      </a:pPr>
                      <a:r>
                        <a:rPr lang="en-US" sz="1100"/>
                        <a:t> </a:t>
                      </a:r>
                      <a:r>
                        <a:rPr b="0" i="0" lang="en-US" sz="11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Confirmed detailed interview information with Annika</a:t>
                      </a:r>
                      <a:endParaRPr/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93" name="Google Shape;93;p1"/>
          <p:cNvGraphicFramePr/>
          <p:nvPr/>
        </p:nvGraphicFramePr>
        <p:xfrm>
          <a:off x="355165" y="3305707"/>
          <a:ext cx="3000000" cy="3000000"/>
        </p:xfrm>
        <a:graphic>
          <a:graphicData uri="http://schemas.openxmlformats.org/drawingml/2006/table">
            <a:tbl>
              <a:tblPr>
                <a:noFill/>
                <a:tableStyleId>{321382C0-953B-4EF4-A78F-048FA96C6352}</a:tableStyleId>
              </a:tblPr>
              <a:tblGrid>
                <a:gridCol w="1378625"/>
                <a:gridCol w="993875"/>
                <a:gridCol w="4577900"/>
              </a:tblGrid>
              <a:tr h="1397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1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Workstream:</a:t>
                      </a:r>
                      <a:endParaRPr sz="1800" u="none" cap="none" strike="noStrike"/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1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Trend</a:t>
                      </a:r>
                      <a:endParaRPr sz="1800" u="none" cap="none" strike="noStrike"/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1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Comments:</a:t>
                      </a:r>
                      <a:endParaRPr sz="1800" u="none" cap="none" strike="noStrike"/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</a:tr>
              <a:tr h="4732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/>
                        <a:t>Meetings within the group and  with advisors</a:t>
                      </a:r>
                      <a:r>
                        <a:rPr lang="en-US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endParaRPr sz="10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/>
                        <a:t>- Had several group meetings to discuss presentation slides and brainstorm interview questions</a:t>
                      </a:r>
                      <a:endParaRPr sz="1000"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/>
                        <a:t>- </a:t>
                      </a:r>
                      <a:r>
                        <a:rPr lang="en-US" sz="1000"/>
                        <a:t>Set regular meetings with Professor Junke and Jamie to discuss our progress and hear feedback </a:t>
                      </a:r>
                      <a:endParaRPr sz="1000"/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732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/>
                        <a:t>Kickoff Meeting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/>
                        <a:t>-The team introduced our program, ourselves and high level plan with IFDA members </a:t>
                      </a:r>
                      <a:endParaRPr sz="1000"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/>
                        <a:t>-Confirmed contact information and next steps with Annika and Mark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732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/>
                        <a:t>Interview Questions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/>
                        <a:t>- </a:t>
                      </a:r>
                      <a:r>
                        <a:rPr lang="en-US" sz="1000"/>
                        <a:t>Draft interview questions in internal and external document </a:t>
                      </a:r>
                      <a:endParaRPr sz="1000"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/>
                        <a:t>- Showed drafts to IFDA, but there are some unclarities that need to be revised</a:t>
                      </a:r>
                      <a:endParaRPr sz="1000"/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94" name="Google Shape;94;p1"/>
          <p:cNvGraphicFramePr/>
          <p:nvPr/>
        </p:nvGraphicFramePr>
        <p:xfrm>
          <a:off x="7583171" y="9262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{321382C0-953B-4EF4-A78F-048FA96C6352}</a:tableStyleId>
              </a:tblPr>
              <a:tblGrid>
                <a:gridCol w="881750"/>
                <a:gridCol w="3366725"/>
              </a:tblGrid>
              <a:tr h="2063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1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Date</a:t>
                      </a:r>
                      <a:endParaRPr sz="1800" u="none" cap="none" strike="noStrike"/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1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Recent Accomplishments &amp; Updates:</a:t>
                      </a:r>
                      <a:endParaRPr sz="1800" u="none" cap="none" strike="noStrike"/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</a:tr>
              <a:tr h="3206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/>
                        <a:t>02/14</a:t>
                      </a:r>
                      <a:endParaRPr sz="1000" u="none" cap="none" strike="noStrike"/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/>
                        <a:t>Group meeting, work is evenly distributed </a:t>
                      </a:r>
                      <a:endParaRPr sz="1000" u="none" cap="none" strike="noStrike"/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6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/>
                        <a:t>02/15</a:t>
                      </a:r>
                      <a:endParaRPr sz="1000" u="none" cap="none" strike="noStrike"/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/>
                        <a:t>Met Professor Junker, gained professional feedback on the current work and future steps </a:t>
                      </a:r>
                      <a:endParaRPr sz="1000" u="none" cap="none" strike="noStrike"/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6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/>
                        <a:t>02/16</a:t>
                      </a:r>
                      <a:endParaRPr sz="1000" u="none" cap="none" strike="noStrike"/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/>
                        <a:t>Met Jamie and rehearsed kickoff presentation</a:t>
                      </a:r>
                      <a:endParaRPr sz="1000" u="none" cap="none" strike="noStrike"/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6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/>
                        <a:t>02/17</a:t>
                      </a:r>
                      <a:endParaRPr sz="1000" u="none" cap="none" strike="noStrike"/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/>
                        <a:t>Kickoff meeting with IFDA members </a:t>
                      </a:r>
                      <a:endParaRPr sz="1000" u="none" cap="none" strike="noStrike"/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6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 u="none" cap="none" strike="noStrike"/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 u="none" cap="none" strike="noStrike"/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6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 u="none" cap="none" strike="noStrike"/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 u="none" cap="none" strike="noStrike"/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6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 u="none" cap="none" strike="noStrike"/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 u="none" cap="none" strike="noStrike"/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95" name="Google Shape;95;p1"/>
          <p:cNvGraphicFramePr/>
          <p:nvPr/>
        </p:nvGraphicFramePr>
        <p:xfrm>
          <a:off x="7583171" y="363834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{321382C0-953B-4EF4-A78F-048FA96C6352}</a:tableStyleId>
              </a:tblPr>
              <a:tblGrid>
                <a:gridCol w="792100"/>
                <a:gridCol w="1728200"/>
                <a:gridCol w="1008100"/>
                <a:gridCol w="720075"/>
              </a:tblGrid>
              <a:tr h="3266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1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Date</a:t>
                      </a:r>
                      <a:endParaRPr sz="1800" u="none" cap="none" strike="noStrike"/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1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Issue:</a:t>
                      </a:r>
                      <a:endParaRPr sz="1800" u="none" cap="none" strike="noStrike"/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1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Assigned To:</a:t>
                      </a:r>
                      <a:endParaRPr sz="1800" u="none" cap="none" strike="noStrike"/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1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Due:</a:t>
                      </a:r>
                      <a:endParaRPr sz="1800" u="none" cap="none" strike="noStrike"/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</a:tr>
              <a:tr h="3097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 u="none" cap="none" strike="noStrike"/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 u="none" cap="none" strike="noStrike"/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 u="none" cap="none" strike="noStrike"/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 u="none" cap="none" strike="noStrike"/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097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 u="none" cap="none" strike="noStrike"/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 u="none" cap="none" strike="noStrike"/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 u="none" cap="none" strike="noStrike"/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 u="none" cap="none" strike="noStrike"/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097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 u="none" cap="none" strike="noStrike"/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 u="none" cap="none" strike="noStrike"/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 u="none" cap="none" strike="noStrike"/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 u="none" cap="none" strike="noStrike"/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097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 u="none" cap="none" strike="noStrike"/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 u="none" cap="none" strike="noStrike"/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 u="none" cap="none" strike="noStrike"/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 u="none" cap="none" strike="noStrike"/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097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 u="none" cap="none" strike="noStrike"/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 u="none" cap="none" strike="noStrike"/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 u="none" cap="none" strike="noStrike"/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 u="none" cap="none" strike="noStrike"/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097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 u="none" cap="none" strike="noStrike"/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 u="none" cap="none" strike="noStrike"/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 u="none" cap="none" strike="noStrike"/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 u="none" cap="none" strike="noStrike"/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097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 u="none" cap="none" strike="noStrike"/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 u="none" cap="none" strike="noStrike"/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 u="none" cap="none" strike="noStrike"/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 u="none" cap="none" strike="noStrike"/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097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 u="none" cap="none" strike="noStrike"/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 u="none" cap="none" strike="noStrike"/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 u="none" cap="none" strike="noStrike"/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 u="none" cap="none" strike="noStrike"/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96" name="Google Shape;96;p1"/>
          <p:cNvGraphicFramePr/>
          <p:nvPr/>
        </p:nvGraphicFramePr>
        <p:xfrm>
          <a:off x="360027" y="5403796"/>
          <a:ext cx="3000000" cy="3000000"/>
        </p:xfrm>
        <a:graphic>
          <a:graphicData uri="http://schemas.openxmlformats.org/drawingml/2006/table">
            <a:tbl>
              <a:tblPr>
                <a:noFill/>
                <a:tableStyleId>{321382C0-953B-4EF4-A78F-048FA96C6352}</a:tableStyleId>
              </a:tblPr>
              <a:tblGrid>
                <a:gridCol w="1363550"/>
                <a:gridCol w="5577125"/>
              </a:tblGrid>
              <a:tr h="1878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1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Date</a:t>
                      </a:r>
                      <a:endParaRPr sz="1800" u="none" cap="none" strike="noStrike"/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1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Upcoming High-Level Activities:</a:t>
                      </a:r>
                      <a:endParaRPr sz="1800" u="none" cap="none" strike="noStrike"/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</a:tr>
              <a:tr h="3489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/>
                        <a:t>02/18</a:t>
                      </a:r>
                      <a:endParaRPr sz="1000"/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/>
                        <a:t>Each group member will read and watch more background materials about the warehouse industry</a:t>
                      </a:r>
                      <a:endParaRPr sz="1000" u="none" cap="none" strike="noStrike"/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39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/>
                        <a:t>02/19</a:t>
                      </a:r>
                      <a:endParaRPr sz="1000" u="none" cap="none" strike="noStrike"/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/>
                        <a:t>Group meeting to revise and finalize interview questions (will send to Annika)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489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/>
                        <a:t>2/26</a:t>
                      </a:r>
                      <a:endParaRPr sz="1000"/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/>
                        <a:t>Conduct Pilot Interview with Jeff and the PFG team.</a:t>
                      </a:r>
                      <a:endParaRPr sz="1000"/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pic>
        <p:nvPicPr>
          <p:cNvPr id="97" name="Google Shape;97;p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2052583" y="3916615"/>
            <a:ext cx="298730" cy="268247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Google Shape;98;p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2052583" y="4541927"/>
            <a:ext cx="298730" cy="268247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99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055630" y="5053204"/>
            <a:ext cx="292633" cy="29873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p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6383983" y="1220877"/>
            <a:ext cx="298730" cy="26824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2018-04-26T18:50:57Z</dcterms:created>
</cp:coreProperties>
</file>