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6" r:id="rId1"/>
  </p:sldMasterIdLst>
  <p:notesMasterIdLst>
    <p:notesMasterId r:id="rId37"/>
  </p:notesMasterIdLst>
  <p:sldIdLst>
    <p:sldId id="304" r:id="rId2"/>
    <p:sldId id="261" r:id="rId3"/>
    <p:sldId id="263" r:id="rId4"/>
    <p:sldId id="269" r:id="rId5"/>
    <p:sldId id="378" r:id="rId6"/>
    <p:sldId id="264" r:id="rId7"/>
    <p:sldId id="265" r:id="rId8"/>
    <p:sldId id="266" r:id="rId9"/>
    <p:sldId id="270" r:id="rId10"/>
    <p:sldId id="267" r:id="rId11"/>
    <p:sldId id="260" r:id="rId12"/>
    <p:sldId id="259" r:id="rId13"/>
    <p:sldId id="380" r:id="rId14"/>
    <p:sldId id="355" r:id="rId15"/>
    <p:sldId id="375" r:id="rId16"/>
    <p:sldId id="376" r:id="rId17"/>
    <p:sldId id="374" r:id="rId18"/>
    <p:sldId id="273" r:id="rId19"/>
    <p:sldId id="274" r:id="rId20"/>
    <p:sldId id="276" r:id="rId21"/>
    <p:sldId id="277" r:id="rId22"/>
    <p:sldId id="272" r:id="rId23"/>
    <p:sldId id="344" r:id="rId24"/>
    <p:sldId id="347" r:id="rId25"/>
    <p:sldId id="346" r:id="rId26"/>
    <p:sldId id="379" r:id="rId27"/>
    <p:sldId id="345" r:id="rId28"/>
    <p:sldId id="353" r:id="rId29"/>
    <p:sldId id="354" r:id="rId30"/>
    <p:sldId id="370" r:id="rId31"/>
    <p:sldId id="371" r:id="rId32"/>
    <p:sldId id="349" r:id="rId33"/>
    <p:sldId id="381" r:id="rId34"/>
    <p:sldId id="377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/>
    <p:restoredTop sz="88924" autoAdjust="0"/>
  </p:normalViewPr>
  <p:slideViewPr>
    <p:cSldViewPr snapToGrid="0" snapToObjects="1">
      <p:cViewPr varScale="1">
        <p:scale>
          <a:sx n="96" d="100"/>
          <a:sy n="96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5B8A0-F4BC-8446-A25E-9907510345FE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E602C-AE0E-7B43-A3BD-BE9EEC2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2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02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1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859D6-3ABA-8042-8AF0-FCC0C2D194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859D6-3ABA-8042-8AF0-FCC0C2D194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21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02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8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8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8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47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81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60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E602C-AE0E-7B43-A3BD-BE9EEC22AC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0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251665B-C24A-4702-B522-6A4334602E03}" type="datetimeFigureOut">
              <a:rPr lang="en-US" smtClean="0"/>
              <a:t>1/13/20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251665B-C24A-4702-B522-6A4334602E03}" type="datetimeFigureOut">
              <a:rPr lang="en-US" smtClean="0"/>
              <a:t>1/13/20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16359D4-46F8-2146-AA01-68572E83909D}" type="datetimeFigureOut">
              <a:rPr lang="en-US" smtClean="0"/>
              <a:t>1/13/20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8154CD8-220E-A943-9EC3-B8B356B0360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822" y="390280"/>
            <a:ext cx="849429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AphasiaBank</a:t>
            </a:r>
            <a:endParaRPr lang="en-US" sz="3600"/>
          </a:p>
          <a:p>
            <a:pPr algn="ctr"/>
            <a:endParaRPr lang="en-US" sz="3600"/>
          </a:p>
          <a:p>
            <a:pPr algn="ctr"/>
            <a:r>
              <a:rPr lang="en-US" sz="2800">
                <a:solidFill>
                  <a:srgbClr val="000000"/>
                </a:solidFill>
              </a:rPr>
              <a:t>Brian </a:t>
            </a:r>
            <a:r>
              <a:rPr lang="en-US" sz="2800" err="1">
                <a:solidFill>
                  <a:srgbClr val="000000"/>
                </a:solidFill>
              </a:rPr>
              <a:t>MacWhinney</a:t>
            </a:r>
            <a:r>
              <a:rPr lang="en-US" sz="2800">
                <a:solidFill>
                  <a:srgbClr val="000000"/>
                </a:solidFill>
              </a:rPr>
              <a:t>, Ph.D. – PI</a:t>
            </a:r>
          </a:p>
          <a:p>
            <a:pPr algn="ctr"/>
            <a:r>
              <a:rPr lang="en-US" sz="2800">
                <a:solidFill>
                  <a:srgbClr val="000000"/>
                </a:solidFill>
              </a:rPr>
              <a:t>Department of Psychology</a:t>
            </a:r>
          </a:p>
          <a:p>
            <a:pPr algn="ctr"/>
            <a:r>
              <a:rPr lang="en-US" sz="2800">
                <a:solidFill>
                  <a:srgbClr val="000000"/>
                </a:solidFill>
              </a:rPr>
              <a:t>Carnegie Mellon University</a:t>
            </a:r>
          </a:p>
          <a:p>
            <a:pPr algn="ctr"/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  <a:p>
            <a:pPr lvl="0" algn="ctr">
              <a:buClr>
                <a:srgbClr val="72A376"/>
              </a:buClr>
            </a:pPr>
            <a:endParaRPr lang="en-US" sz="2800">
              <a:solidFill>
                <a:srgbClr val="000000"/>
              </a:solidFill>
            </a:endParaRPr>
          </a:p>
          <a:p>
            <a:pPr lvl="0" algn="ctr">
              <a:buClr>
                <a:srgbClr val="72A376"/>
              </a:buClr>
            </a:pPr>
            <a:endParaRPr lang="en-US" sz="2800">
              <a:solidFill>
                <a:srgbClr val="000000"/>
              </a:solidFill>
            </a:endParaRPr>
          </a:p>
          <a:p>
            <a:pPr lvl="0" algn="ctr">
              <a:buClr>
                <a:srgbClr val="72A376"/>
              </a:buClr>
            </a:pPr>
            <a:endParaRPr lang="en-US" sz="2800">
              <a:solidFill>
                <a:srgbClr val="000000"/>
              </a:solidFill>
            </a:endParaRPr>
          </a:p>
          <a:p>
            <a:pPr lvl="0" algn="ctr">
              <a:buClr>
                <a:srgbClr val="72A376"/>
              </a:buClr>
            </a:pPr>
            <a:r>
              <a:rPr lang="en-US" sz="2800">
                <a:solidFill>
                  <a:srgbClr val="000000"/>
                </a:solidFill>
              </a:rPr>
              <a:t>started in 2007, funded by NIH (NIDCD)</a:t>
            </a:r>
          </a:p>
          <a:p>
            <a:pPr algn="ctr"/>
            <a:endParaRPr lang="en-US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85" y="3248166"/>
            <a:ext cx="2333767" cy="19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ernicke.mp4">
            <a:hlinkClick r:id="" action="ppaction://media"/>
            <a:extLst>
              <a:ext uri="{FF2B5EF4-FFF2-40B4-BE49-F238E27FC236}">
                <a16:creationId xmlns:a16="http://schemas.microsoft.com/office/drawing/2014/main" id="{14BC6B7F-7CB9-104B-BFF9-D57E7FBFF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6161"/>
            <a:ext cx="9144000" cy="51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554654"/>
          </a:xfrm>
        </p:spPr>
        <p:txBody>
          <a:bodyPr/>
          <a:lstStyle/>
          <a:p>
            <a:pPr algn="ctr"/>
            <a:r>
              <a:rPr lang="en-US"/>
              <a:t>Signs and symptoms of aphasia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19400"/>
            <a:ext cx="8758621" cy="4038600"/>
          </a:xfrm>
        </p:spPr>
        <p:txBody>
          <a:bodyPr>
            <a:normAutofit lnSpcReduction="10000"/>
          </a:bodyPr>
          <a:lstStyle/>
          <a:p>
            <a:pPr marL="457200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difficulty producing language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finding words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saying the wrong word (e.g., chicken/fish, radio/ball)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making sound errors in words (e.g., </a:t>
            </a:r>
            <a:r>
              <a:rPr lang="en-US" sz="2400" err="1">
                <a:solidFill>
                  <a:srgbClr val="000000"/>
                </a:solidFill>
              </a:rPr>
              <a:t>stisser</a:t>
            </a:r>
            <a:r>
              <a:rPr lang="en-US" sz="2400">
                <a:solidFill>
                  <a:srgbClr val="000000"/>
                </a:solidFill>
              </a:rPr>
              <a:t>/sister)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using made-up words (e.g., </a:t>
            </a:r>
            <a:r>
              <a:rPr lang="en-US" sz="2400" err="1">
                <a:solidFill>
                  <a:srgbClr val="000000"/>
                </a:solidFill>
              </a:rPr>
              <a:t>shivler</a:t>
            </a:r>
            <a:r>
              <a:rPr lang="en-US" sz="2400">
                <a:solidFill>
                  <a:srgbClr val="000000"/>
                </a:solidFill>
              </a:rPr>
              <a:t>/fever, </a:t>
            </a:r>
            <a:r>
              <a:rPr lang="en-US" sz="2400" err="1">
                <a:solidFill>
                  <a:srgbClr val="000000"/>
                </a:solidFill>
              </a:rPr>
              <a:t>larn</a:t>
            </a:r>
            <a:r>
              <a:rPr lang="en-US" sz="2400">
                <a:solidFill>
                  <a:srgbClr val="000000"/>
                </a:solidFill>
              </a:rPr>
              <a:t>/umbrella)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putting words together to make a sentences</a:t>
            </a:r>
          </a:p>
          <a:p>
            <a:pPr algn="l">
              <a:buClr>
                <a:srgbClr val="FFC000"/>
              </a:buClr>
            </a:pPr>
            <a:endParaRPr lang="en-US" sz="24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difficulty understanding language</a:t>
            </a:r>
          </a:p>
          <a:p>
            <a:pPr algn="l">
              <a:buClr>
                <a:srgbClr val="FFC000"/>
              </a:buClr>
            </a:pPr>
            <a:endParaRPr lang="en-US" sz="24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difficulty reading and writing</a:t>
            </a:r>
          </a:p>
          <a:p>
            <a:pPr algn="l">
              <a:buClr>
                <a:schemeClr val="bg1"/>
              </a:buClr>
            </a:pPr>
            <a:endParaRPr lang="en-US" sz="2400"/>
          </a:p>
          <a:p>
            <a:pPr marL="914400" lvl="1" indent="-457200" algn="l">
              <a:buClr>
                <a:schemeClr val="bg1"/>
              </a:buClr>
              <a:buFont typeface="Arial"/>
              <a:buChar char="•"/>
            </a:pPr>
            <a:endParaRPr lang="en-US" sz="2400"/>
          </a:p>
          <a:p>
            <a:pPr lvl="1" algn="l">
              <a:buClr>
                <a:schemeClr val="bg1"/>
              </a:buClr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920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483894"/>
          </a:xfrm>
        </p:spPr>
        <p:txBody>
          <a:bodyPr/>
          <a:lstStyle/>
          <a:p>
            <a:pPr algn="ctr"/>
            <a:r>
              <a:rPr lang="en-US"/>
              <a:t>Aim of </a:t>
            </a:r>
            <a:r>
              <a:rPr lang="en-US" err="1"/>
              <a:t>AphasiaBank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66" y="3143469"/>
            <a:ext cx="8474868" cy="357015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To create a </a:t>
            </a:r>
            <a:r>
              <a:rPr lang="en-US" b="1">
                <a:solidFill>
                  <a:schemeClr val="bg1"/>
                </a:solidFill>
              </a:rPr>
              <a:t>shared database 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of </a:t>
            </a:r>
            <a:r>
              <a:rPr lang="en-US" b="1">
                <a:solidFill>
                  <a:schemeClr val="bg1"/>
                </a:solidFill>
              </a:rPr>
              <a:t>multi-media interactions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for the study of communication in aphasia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6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483894"/>
          </a:xfrm>
        </p:spPr>
        <p:txBody>
          <a:bodyPr>
            <a:normAutofit fontScale="90000"/>
          </a:bodyPr>
          <a:lstStyle/>
          <a:p>
            <a:pPr algn="ctr"/>
            <a:r>
              <a:rPr lang="en-US" err="1"/>
              <a:t>AphasiaBank</a:t>
            </a:r>
            <a:r>
              <a:rPr lang="en-US"/>
              <a:t> is part of the </a:t>
            </a:r>
            <a:r>
              <a:rPr lang="en-US" err="1"/>
              <a:t>TalkBank</a:t>
            </a:r>
            <a:r>
              <a:rPr lang="en-US"/>
              <a:t>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66" y="2843218"/>
            <a:ext cx="8474868" cy="357015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Goal:  to foster fundamental research in the study of human communication with an emphasis on spoken communication.</a:t>
            </a:r>
          </a:p>
          <a:p>
            <a:pPr algn="l"/>
            <a:endParaRPr lang="en-US" sz="280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repositories in 14 research areas – aphasia, dementia, fluency, bilingualism, child language, etc.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280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contributions from researchers all over the world, many different languages</a:t>
            </a:r>
          </a:p>
          <a:p>
            <a:pPr algn="l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2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00" y="707572"/>
            <a:ext cx="8229600" cy="1483894"/>
          </a:xfrm>
        </p:spPr>
        <p:txBody>
          <a:bodyPr>
            <a:normAutofit fontScale="90000"/>
          </a:bodyPr>
          <a:lstStyle/>
          <a:p>
            <a:pPr algn="ctr"/>
            <a:r>
              <a:rPr lang="en-US" err="1"/>
              <a:t>TalkBank</a:t>
            </a:r>
            <a:r>
              <a:rPr lang="en-US"/>
              <a:t> project</a:t>
            </a:r>
            <a:br>
              <a:rPr lang="en-US"/>
            </a:br>
            <a:r>
              <a:rPr lang="en-US"/>
              <a:t>... one more thing</a:t>
            </a:r>
            <a:br>
              <a:rPr lang="en-US"/>
            </a:br>
            <a:r>
              <a:rPr lang="en-US" sz="3600">
                <a:solidFill>
                  <a:srgbClr val="FFC000"/>
                </a:solidFill>
              </a:rPr>
              <a:t>CLAN!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66" y="2843218"/>
            <a:ext cx="8474868" cy="3570152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In addition to shared databases ... </a:t>
            </a:r>
          </a:p>
          <a:p>
            <a:pPr algn="l"/>
            <a:r>
              <a:rPr lang="en-US" sz="2800">
                <a:solidFill>
                  <a:srgbClr val="FFC000"/>
                </a:solidFill>
              </a:rPr>
              <a:t>C</a:t>
            </a:r>
            <a:r>
              <a:rPr lang="en-US" sz="2800">
                <a:solidFill>
                  <a:schemeClr val="bg1"/>
                </a:solidFill>
              </a:rPr>
              <a:t>omputerized </a:t>
            </a:r>
            <a:r>
              <a:rPr lang="en-US" sz="2800">
                <a:solidFill>
                  <a:srgbClr val="FFC000"/>
                </a:solidFill>
              </a:rPr>
              <a:t>L</a:t>
            </a:r>
            <a:r>
              <a:rPr lang="en-US" sz="2800">
                <a:solidFill>
                  <a:schemeClr val="bg1"/>
                </a:solidFill>
              </a:rPr>
              <a:t>anguage </a:t>
            </a:r>
            <a:r>
              <a:rPr lang="en-US" sz="2800">
                <a:solidFill>
                  <a:srgbClr val="FFC000"/>
                </a:solidFill>
              </a:rPr>
              <a:t>An</a:t>
            </a:r>
            <a:r>
              <a:rPr lang="en-US" sz="2800">
                <a:solidFill>
                  <a:schemeClr val="bg1"/>
                </a:solidFill>
              </a:rPr>
              <a:t>alysis </a:t>
            </a:r>
            <a:r>
              <a:rPr lang="en-US" sz="1800">
                <a:solidFill>
                  <a:schemeClr val="bg1"/>
                </a:solidFill>
              </a:rPr>
              <a:t>(</a:t>
            </a:r>
            <a:r>
              <a:rPr lang="en-US" sz="1800" err="1">
                <a:solidFill>
                  <a:schemeClr val="bg1"/>
                </a:solidFill>
              </a:rPr>
              <a:t>MacWhinney</a:t>
            </a:r>
            <a:r>
              <a:rPr lang="en-US" sz="1800">
                <a:solidFill>
                  <a:schemeClr val="bg1"/>
                </a:solidFill>
              </a:rPr>
              <a:t>, 2000)</a:t>
            </a:r>
            <a:endParaRPr lang="en-US" sz="2800">
              <a:solidFill>
                <a:schemeClr val="bg1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set of programs for automatic analysis of language and discourse structures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free and downloadable from </a:t>
            </a:r>
            <a:r>
              <a:rPr lang="en-US" sz="2800" err="1">
                <a:solidFill>
                  <a:schemeClr val="bg1"/>
                </a:solidFill>
              </a:rPr>
              <a:t>TalkBank</a:t>
            </a:r>
            <a:endParaRPr lang="en-US" sz="2800">
              <a:solidFill>
                <a:schemeClr val="bg1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has been used in over 7,000 publications – mostly in child language development</a:t>
            </a: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2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741713"/>
          </a:xfrm>
        </p:spPr>
        <p:txBody>
          <a:bodyPr>
            <a:normAutofit/>
          </a:bodyPr>
          <a:lstStyle/>
          <a:p>
            <a:pPr algn="ctr"/>
            <a:r>
              <a:rPr lang="en-US"/>
              <a:t>CLAN, cont.</a:t>
            </a:r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/>
          </a:bodyPr>
          <a:lstStyle/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  &amp;-uh &amp;-uh bread &amp;=fingers:two two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  &amp;-uh &amp;=ges:spread peanut butter &amp;-uh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            spread it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  &amp;-uh &amp;=ges:spread jelly, spread it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  &amp;-uh &amp;=ges top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  &amp;-uh cut it half .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01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74171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CLAN, cont.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823059" cy="4038600"/>
          </a:xfrm>
        </p:spPr>
        <p:txBody>
          <a:bodyPr>
            <a:normAutofit fontScale="92500" lnSpcReduction="20000"/>
          </a:bodyPr>
          <a:lstStyle/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	  &amp;-uh &amp;-uh bread &amp;=fingers:two two .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%mor:  n|bread det:num|two 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900" dirty="0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	  &amp;-uh &amp;=ges:spread peanut butter &amp;-uh spread it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%mor:  n|peanut n|butter v|spread&amp;ZERO pro:per|it 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900" dirty="0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	  &amp;-uh &amp;=ges:spread jelly, spread it .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%mor:  n|jelly cm|cm v|spread&amp;ZERO pro:per|it 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900" dirty="0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	   &amp;-uh &amp;=ges top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%mor:  n|top 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900" dirty="0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*PAR:	   &amp;-uh cut it half . </a:t>
            </a:r>
          </a:p>
          <a:p>
            <a:pPr algn="l"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000000"/>
                </a:solidFill>
              </a:rPr>
              <a:t>%mor:  v|cut&amp;ZERO pro:per|it n|half .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2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00" y="707572"/>
            <a:ext cx="8229600" cy="148389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CLAN, cont.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66" y="2843218"/>
            <a:ext cx="8474868" cy="3570152"/>
          </a:xfrm>
        </p:spPr>
        <p:txBody>
          <a:bodyPr>
            <a:normAutofit/>
          </a:bodyPr>
          <a:lstStyle/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CLAN has many commands for running automatic language analyses that have traditionally been done by hand.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are working to move the field of aphasia forward by automating most popular analysis tools.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more later ...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3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AphasiaBank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Standardized Protocol for Discourse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19400"/>
            <a:ext cx="8536179" cy="3951014"/>
          </a:xfrm>
        </p:spPr>
        <p:txBody>
          <a:bodyPr/>
          <a:lstStyle/>
          <a:p>
            <a:pPr marL="457200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Personal Narratives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How’s your speech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Stroke story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Recovery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Important event</a:t>
            </a:r>
          </a:p>
          <a:p>
            <a:pPr marL="914400" lvl="1" indent="-457200" algn="l">
              <a:buFont typeface="Arial"/>
              <a:buChar char="•"/>
            </a:pPr>
            <a:endParaRPr lang="en-US"/>
          </a:p>
          <a:p>
            <a:pPr lvl="1"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8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58244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Picture sequence stories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6" y="966073"/>
            <a:ext cx="6262413" cy="251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59" y="3300191"/>
            <a:ext cx="5964621" cy="35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7007" y="1200461"/>
            <a:ext cx="135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Broken Window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9102" y="4561483"/>
            <a:ext cx="154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Refused Umbrella</a:t>
            </a:r>
          </a:p>
        </p:txBody>
      </p:sp>
    </p:spTree>
    <p:extLst>
      <p:ext uri="{BB962C8B-B14F-4D97-AF65-F5344CB8AC3E}">
        <p14:creationId xmlns:p14="http://schemas.microsoft.com/office/powerpoint/2010/main" val="88225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335689"/>
          </a:xfrm>
        </p:spPr>
        <p:txBody>
          <a:bodyPr/>
          <a:lstStyle/>
          <a:p>
            <a:pPr algn="ctr"/>
            <a:r>
              <a:rPr lang="en-US"/>
              <a:t>What is Aphasia?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668" y="2749330"/>
            <a:ext cx="8805917" cy="3942255"/>
          </a:xfrm>
        </p:spPr>
        <p:txBody>
          <a:bodyPr>
            <a:normAutofit lnSpcReduction="10000"/>
          </a:bodyPr>
          <a:lstStyle/>
          <a:p>
            <a:pPr algn="l"/>
            <a:r>
              <a:rPr lang="en-US" i="1">
                <a:solidFill>
                  <a:srgbClr val="000000"/>
                </a:solidFill>
              </a:rPr>
              <a:t>Aphasia</a:t>
            </a:r>
            <a:r>
              <a:rPr lang="en-US">
                <a:solidFill>
                  <a:srgbClr val="000000"/>
                </a:solidFill>
              </a:rPr>
              <a:t> is a </a:t>
            </a:r>
            <a:r>
              <a:rPr lang="en-US" b="1">
                <a:solidFill>
                  <a:srgbClr val="000000"/>
                </a:solidFill>
              </a:rPr>
              <a:t>communication disorder </a:t>
            </a:r>
            <a:r>
              <a:rPr lang="en-US">
                <a:solidFill>
                  <a:srgbClr val="000000"/>
                </a:solidFill>
              </a:rPr>
              <a:t>that results from damage to the parts of the brain that control language (typically in the left half of the brain). </a:t>
            </a:r>
          </a:p>
          <a:p>
            <a:pPr algn="l"/>
            <a:endParaRPr lang="en-US">
              <a:solidFill>
                <a:srgbClr val="000000"/>
              </a:solidFill>
            </a:endParaRPr>
          </a:p>
          <a:p>
            <a:pPr algn="l"/>
            <a:r>
              <a:rPr lang="en-US">
                <a:solidFill>
                  <a:srgbClr val="000000"/>
                </a:solidFill>
              </a:rPr>
              <a:t>Most common cause:  stroke</a:t>
            </a:r>
          </a:p>
          <a:p>
            <a:pPr algn="l"/>
            <a:endParaRPr lang="en-US">
              <a:solidFill>
                <a:srgbClr val="000000"/>
              </a:solidFill>
            </a:endParaRPr>
          </a:p>
          <a:p>
            <a:pPr algn="l"/>
            <a:r>
              <a:rPr lang="en-US">
                <a:solidFill>
                  <a:srgbClr val="000000"/>
                </a:solidFill>
              </a:rPr>
              <a:t>Disorder can range from mild to severe</a:t>
            </a:r>
          </a:p>
        </p:txBody>
      </p:sp>
    </p:spTree>
    <p:extLst>
      <p:ext uri="{BB962C8B-B14F-4D97-AF65-F5344CB8AC3E}">
        <p14:creationId xmlns:p14="http://schemas.microsoft.com/office/powerpoint/2010/main" val="3131853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494861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Picture description, cont.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8" y="1224920"/>
            <a:ext cx="7771125" cy="56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70" y="2791681"/>
            <a:ext cx="79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Cat in the tree</a:t>
            </a:r>
          </a:p>
        </p:txBody>
      </p:sp>
    </p:spTree>
    <p:extLst>
      <p:ext uri="{BB962C8B-B14F-4D97-AF65-F5344CB8AC3E}">
        <p14:creationId xmlns:p14="http://schemas.microsoft.com/office/powerpoint/2010/main" val="508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61748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Discourse tasks, cont.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690" y="2819399"/>
            <a:ext cx="8501144" cy="3968531"/>
          </a:xfrm>
        </p:spPr>
        <p:txBody>
          <a:bodyPr/>
          <a:lstStyle/>
          <a:p>
            <a:pPr algn="l"/>
            <a:r>
              <a:rPr lang="en-US">
                <a:solidFill>
                  <a:srgbClr val="000000"/>
                </a:solidFill>
              </a:rPr>
              <a:t>Cinderella retelling	How to make a PBJ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2" y="3503447"/>
            <a:ext cx="2877476" cy="31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14" y="3529714"/>
            <a:ext cx="3438189" cy="306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057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342930"/>
          </a:xfrm>
        </p:spPr>
        <p:txBody>
          <a:bodyPr>
            <a:normAutofit fontScale="90000"/>
          </a:bodyPr>
          <a:lstStyle/>
          <a:p>
            <a:pPr algn="ctr"/>
            <a:r>
              <a:rPr lang="en-US" err="1"/>
              <a:t>AphasiaBank</a:t>
            </a:r>
            <a:r>
              <a:rPr lang="en-US"/>
              <a:t> Database</a:t>
            </a:r>
            <a:br>
              <a:rPr lang="en-US"/>
            </a:br>
            <a:br>
              <a:rPr lang="en-US" sz="3200"/>
            </a:br>
            <a:r>
              <a:rPr lang="en-US" sz="3200"/>
              <a:t>as of January 2020</a:t>
            </a:r>
            <a:br>
              <a:rPr lang="en-US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 lnSpcReduction="10000"/>
          </a:bodyPr>
          <a:lstStyle/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436 language samples from 306 persons with aphasia 	(PWA) from 22 sites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2400">
              <a:solidFill>
                <a:srgbClr val="000000"/>
              </a:solidFill>
            </a:endParaRPr>
          </a:p>
          <a:p>
            <a:pPr marL="350838" indent="-350838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247 language samples from 181 controls from 5 sites</a:t>
            </a:r>
          </a:p>
          <a:p>
            <a:pPr algn="l">
              <a:buClr>
                <a:srgbClr val="FFC000"/>
              </a:buClr>
            </a:pPr>
            <a:endParaRPr lang="en-US" sz="14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~ 40 test result data fields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aphasia test, verb naming test, noun naming test, repetition test, auditory comprehension test</a:t>
            </a:r>
          </a:p>
          <a:p>
            <a:pPr lvl="1" algn="l">
              <a:buClr>
                <a:srgbClr val="FFC000"/>
              </a:buClr>
            </a:pPr>
            <a:endParaRPr lang="en-US" sz="14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~ 40 demographic data fields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age, gender, race, handedness, occupation, aphasia duration, aphasia etiology, physical status, etc.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16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68572"/>
            <a:ext cx="8229600" cy="1679811"/>
          </a:xfrm>
        </p:spPr>
        <p:txBody>
          <a:bodyPr>
            <a:normAutofit fontScale="90000"/>
          </a:bodyPr>
          <a:lstStyle/>
          <a:p>
            <a:pPr algn="ctr"/>
            <a:br>
              <a:rPr lang="en-US"/>
            </a:br>
            <a:br>
              <a:rPr lang="en-US"/>
            </a:br>
            <a: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Research Question #1</a:t>
            </a:r>
            <a:b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r>
              <a:rPr lang="en-US">
                <a:solidFill>
                  <a:srgbClr val="FFC000"/>
                </a:solidFill>
              </a:rPr>
              <a:t>Clinical Classification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 fontScale="92500"/>
          </a:bodyPr>
          <a:lstStyle/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determine presence, severity and type of aphasia (depends on size and site of lesion in brain)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compare with similar clinical patterns for prognosis and treatment planning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provide baseline for detecting change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contribute to research on language and cognition in normal and disordered populations  -- e.g., test theories of language function, language-brain relationships</a:t>
            </a: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55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342930"/>
          </a:xfrm>
        </p:spPr>
        <p:txBody>
          <a:bodyPr>
            <a:normAutofit/>
          </a:bodyPr>
          <a:lstStyle/>
          <a:p>
            <a:pPr algn="ctr"/>
            <a:r>
              <a:rPr lang="en-US"/>
              <a:t>clinical classification, cont.</a:t>
            </a:r>
            <a:br>
              <a:rPr lang="en-US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 lnSpcReduction="10000"/>
          </a:bodyPr>
          <a:lstStyle/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Traditionally done with formal test – Western Aphasia Battery (WAB) –&gt; 8 types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Based on subtest scores – </a:t>
            </a:r>
            <a:r>
              <a:rPr lang="en-US" sz="2800" dirty="0">
                <a:solidFill>
                  <a:srgbClr val="FFC000"/>
                </a:solidFill>
              </a:rPr>
              <a:t>free speech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>
                <a:solidFill>
                  <a:srgbClr val="00B050"/>
                </a:solidFill>
              </a:rPr>
              <a:t>auditory comprehension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>
                <a:solidFill>
                  <a:srgbClr val="FF0000"/>
                </a:solidFill>
              </a:rPr>
              <a:t>repetition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>
                <a:solidFill>
                  <a:srgbClr val="7030A0"/>
                </a:solidFill>
              </a:rPr>
              <a:t>naming</a:t>
            </a:r>
            <a:r>
              <a:rPr lang="en-US" sz="2800" dirty="0">
                <a:solidFill>
                  <a:srgbClr val="000000"/>
                </a:solidFill>
              </a:rPr>
              <a:t> -- a “type of aphasia” is assigned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Cut scores for the WAB taxonomy were developed after reviewing data from first standardization sample and were chosen to classify all PWA.</a:t>
            </a:r>
          </a:p>
        </p:txBody>
      </p:sp>
    </p:spTree>
    <p:extLst>
      <p:ext uri="{BB962C8B-B14F-4D97-AF65-F5344CB8AC3E}">
        <p14:creationId xmlns:p14="http://schemas.microsoft.com/office/powerpoint/2010/main" val="1142610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823059" cy="4038600"/>
          </a:xfrm>
        </p:spPr>
        <p:txBody>
          <a:bodyPr>
            <a:normAutofit/>
          </a:bodyPr>
          <a:lstStyle/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rgbClr val="000000"/>
              </a:solidFill>
            </a:endParaRPr>
          </a:p>
          <a:p>
            <a:pPr algn="ctr">
              <a:buClr>
                <a:srgbClr val="FFC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To use the large </a:t>
            </a:r>
            <a:r>
              <a:rPr lang="en-US" dirty="0" err="1">
                <a:solidFill>
                  <a:srgbClr val="000000"/>
                </a:solidFill>
              </a:rPr>
              <a:t>AphasiaBank</a:t>
            </a:r>
            <a:r>
              <a:rPr lang="en-US" dirty="0">
                <a:solidFill>
                  <a:srgbClr val="000000"/>
                </a:solidFill>
              </a:rPr>
              <a:t> database – discourse, demographics, test data -- to better inform and differentiate syndrome classifications.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2800" dirty="0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87884D-A22F-424A-A16D-139EC3EAB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clinical classification, cont.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>
                <a:solidFill>
                  <a:srgbClr val="FFC000"/>
                </a:solidFill>
              </a:rPr>
              <a:t>***our goal***</a:t>
            </a:r>
          </a:p>
        </p:txBody>
      </p:sp>
    </p:spTree>
    <p:extLst>
      <p:ext uri="{BB962C8B-B14F-4D97-AF65-F5344CB8AC3E}">
        <p14:creationId xmlns:p14="http://schemas.microsoft.com/office/powerpoint/2010/main" val="3219418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823059" cy="4038600"/>
          </a:xfrm>
        </p:spPr>
        <p:txBody>
          <a:bodyPr>
            <a:normAutofit fontScale="77500" lnSpcReduction="20000"/>
          </a:bodyPr>
          <a:lstStyle/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bg1"/>
                </a:solidFill>
              </a:rPr>
              <a:t>“Considering the clear-cut multidimensionality of aphasia and its neural underpinnings, it is no surprise that multidimensional approaches have been growing in prevalence and prominence over the last few years. </a:t>
            </a:r>
          </a:p>
          <a:p>
            <a:pPr algn="l">
              <a:buClr>
                <a:srgbClr val="FFC000"/>
              </a:buClr>
              <a:buSzPct val="100000"/>
            </a:pPr>
            <a:endParaRPr lang="en-US" i="1">
              <a:solidFill>
                <a:schemeClr val="bg1"/>
              </a:solidFill>
            </a:endParaRP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bg1"/>
                </a:solidFill>
              </a:rPr>
              <a:t>Disentangling multiple behavioral and neural variables requires large datasets, so it is encouraging that the field of language neuroscience is becoming increasingly collaborative, with the emergence of a number of large scale projects that will generate datasets of the size and substance that will form a sound basis for future progress.”</a:t>
            </a:r>
          </a:p>
          <a:p>
            <a:pPr marL="457200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i="1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endParaRPr lang="en-US" sz="2800">
              <a:solidFill>
                <a:srgbClr val="000000"/>
              </a:solidFill>
            </a:endParaRP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87884D-A22F-424A-A16D-139EC3EA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384" y="358263"/>
            <a:ext cx="8229600" cy="20093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clinical classification, cont.</a:t>
            </a:r>
            <a:br>
              <a:rPr lang="en-US" sz="4400"/>
            </a:br>
            <a:r>
              <a:rPr lang="en-US" sz="3200">
                <a:solidFill>
                  <a:srgbClr val="FFC000"/>
                </a:solidFill>
              </a:rPr>
              <a:t>Wilson &amp; Hula, 2019</a:t>
            </a:r>
            <a:br>
              <a:rPr lang="en-US" sz="3200">
                <a:solidFill>
                  <a:srgbClr val="FFC000"/>
                </a:solidFill>
              </a:rPr>
            </a:br>
            <a:r>
              <a:rPr lang="en-US" sz="3200">
                <a:solidFill>
                  <a:srgbClr val="FFC000"/>
                </a:solidFill>
              </a:rPr>
              <a:t>“Multivariate Approaches to Understanding Aphasia and its Neural Substrates”</a:t>
            </a:r>
          </a:p>
        </p:txBody>
      </p:sp>
    </p:spTree>
    <p:extLst>
      <p:ext uri="{BB962C8B-B14F-4D97-AF65-F5344CB8AC3E}">
        <p14:creationId xmlns:p14="http://schemas.microsoft.com/office/powerpoint/2010/main" val="140364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342930"/>
          </a:xfrm>
        </p:spPr>
        <p:txBody>
          <a:bodyPr>
            <a:normAutofit/>
          </a:bodyPr>
          <a:lstStyle/>
          <a:p>
            <a:pPr algn="ctr"/>
            <a:r>
              <a:rPr lang="en-US"/>
              <a:t>Research Question #2</a:t>
            </a:r>
            <a:br>
              <a:rPr lang="en-US"/>
            </a:br>
            <a:r>
              <a:rPr lang="en-US">
                <a:solidFill>
                  <a:srgbClr val="FFC000"/>
                </a:solidFill>
              </a:rPr>
              <a:t>Automated vs. Manual Discourse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Language sample analysis – what to measure, how to measure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Research studies in aphasia have used over 500 unique measures to analyze language in discourse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# of words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mean length of utterance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# of errors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rate of speech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ratio of unique words to total words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word classes – nouns, verbs, adjective, adverbs, prepositions, pronouns, conjunctions, etc.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morphology – past tense markers (regular and irregular), plurals (regular and irregular), possessives,  progressives, etc.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11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74171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automated vs. manual discourse analysis, </a:t>
            </a:r>
            <a: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cont.</a:t>
            </a:r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/>
          </a:bodyPr>
          <a:lstStyle/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Manual scoring is used most frequently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</a:rPr>
              <a:t>Some linguistic analysis systems combine measures to quantify specific aspects of language in aphasia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QPA – Quantitative Production Analysis (</a:t>
            </a:r>
            <a:r>
              <a:rPr lang="en-US" sz="2400" err="1">
                <a:solidFill>
                  <a:srgbClr val="000000"/>
                </a:solidFill>
              </a:rPr>
              <a:t>Saffran</a:t>
            </a:r>
            <a:r>
              <a:rPr lang="en-US" sz="2400">
                <a:solidFill>
                  <a:srgbClr val="000000"/>
                </a:solidFill>
              </a:rPr>
              <a:t> et al., 1989)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67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609601"/>
            <a:ext cx="8229600" cy="174171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automated vs. manual discourse analysis, </a:t>
            </a:r>
            <a: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cont.</a:t>
            </a:r>
            <a:b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r>
              <a:rPr lang="en-US" sz="4000">
                <a:solidFill>
                  <a:srgbClr val="FFC000"/>
                </a:solidFill>
              </a:rPr>
              <a:t>QPA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774074" cy="4038600"/>
          </a:xfrm>
        </p:spPr>
        <p:txBody>
          <a:bodyPr>
            <a:normAutofit/>
          </a:bodyPr>
          <a:lstStyle/>
          <a:p>
            <a:pPr algn="l">
              <a:buClr>
                <a:schemeClr val="tx2"/>
              </a:buClr>
            </a:pPr>
            <a:r>
              <a:rPr lang="en-US" dirty="0">
                <a:solidFill>
                  <a:schemeClr val="bg1"/>
                </a:solidFill>
              </a:rPr>
              <a:t>Quantitative Production Analysis </a:t>
            </a:r>
            <a:endParaRPr lang="en-US" sz="1700" dirty="0">
              <a:solidFill>
                <a:schemeClr val="bg1"/>
              </a:solidFill>
            </a:endParaRPr>
          </a:p>
          <a:p>
            <a:pPr marL="914400" lvl="1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system of rules for manual transcribing and manually computing of various syntactic measures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developed ~30 years ago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utterances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spreadsheet, scored on 23 measures </a:t>
            </a:r>
          </a:p>
          <a:p>
            <a:pPr marL="914400" lvl="1" indent="-4572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those scores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another spreadsheet that has formulas to compute 40 summary scores</a:t>
            </a: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151758"/>
          </a:xfrm>
        </p:spPr>
        <p:txBody>
          <a:bodyPr/>
          <a:lstStyle/>
          <a:p>
            <a:pPr algn="ctr"/>
            <a:r>
              <a:rPr lang="en-US"/>
              <a:t>How common is aphasia?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413" y="2819399"/>
            <a:ext cx="8714827" cy="3968531"/>
          </a:xfrm>
        </p:spPr>
        <p:txBody>
          <a:bodyPr>
            <a:normAutofit/>
          </a:bodyPr>
          <a:lstStyle/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Prevalence:  ~ 1 million individuals have aphasia in U.S. (National Institute on Neurological Disorders &amp; Stroke)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Incidence:  ~ 80,000 new cases of aphasia per year (National Stroke Association)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More common in middle aged and older people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18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B4F64-9BE9-2149-8E77-E65B3851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QPA – sentence by sentence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F56D87-08D5-A848-B741-815D45B21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409094"/>
            <a:ext cx="8229600" cy="306970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ACE297-C052-6F40-BDC8-958E2EE0A1C6}"/>
              </a:ext>
            </a:extLst>
          </p:cNvPr>
          <p:cNvSpPr txBox="1"/>
          <p:nvPr/>
        </p:nvSpPr>
        <p:spPr>
          <a:xfrm>
            <a:off x="685800" y="1782930"/>
            <a:ext cx="6845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D28E11"/>
              </a:buClr>
              <a:buSzPct val="100000"/>
            </a:pPr>
            <a:r>
              <a:rPr lang="en-US" sz="3000">
                <a:solidFill>
                  <a:schemeClr val="bg1"/>
                </a:solidFill>
              </a:rPr>
              <a:t>Includes measures for lexical content, auxiliary analysis, and structural analysis</a:t>
            </a:r>
          </a:p>
        </p:txBody>
      </p:sp>
    </p:spTree>
    <p:extLst>
      <p:ext uri="{BB962C8B-B14F-4D97-AF65-F5344CB8AC3E}">
        <p14:creationId xmlns:p14="http://schemas.microsoft.com/office/powerpoint/2010/main" val="2915484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B4F64-9BE9-2149-8E77-E65B3851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QPA -- </a:t>
            </a:r>
            <a:br>
              <a:rPr lang="en-US" sz="3600"/>
            </a:br>
            <a:r>
              <a:rPr lang="en-US" sz="3600"/>
              <a:t>summary sheet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9A9CC6-6ED8-F640-9D95-E50A86622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0" y="457200"/>
            <a:ext cx="4172645" cy="5979695"/>
          </a:xfrm>
        </p:spPr>
      </p:pic>
    </p:spTree>
    <p:extLst>
      <p:ext uri="{BB962C8B-B14F-4D97-AF65-F5344CB8AC3E}">
        <p14:creationId xmlns:p14="http://schemas.microsoft.com/office/powerpoint/2010/main" val="34958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34293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automated vs. manual discourse analysis, </a:t>
            </a:r>
            <a:r>
              <a:rPr lang="en-US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cont.</a:t>
            </a:r>
            <a:br>
              <a:rPr lang="en-US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***</a:t>
            </a:r>
            <a:r>
              <a:rPr lang="en-US" sz="4000" dirty="0">
                <a:solidFill>
                  <a:srgbClr val="FFC000"/>
                </a:solidFill>
              </a:rPr>
              <a:t>our goal***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/>
          </a:bodyPr>
          <a:lstStyle/>
          <a:p>
            <a:pPr algn="ctr">
              <a:buClr>
                <a:srgbClr val="FFC000"/>
              </a:buClr>
              <a:buSzPct val="100000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To determine the agreement between manual QPA coding results and results generated automatically by the CLAN QPA program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For areas of disagreement, drill down to determine if error is on the human or machine side.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38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34293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automated vs. manual discourse analysis, </a:t>
            </a:r>
            <a:r>
              <a:rPr lang="en-US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cont.</a:t>
            </a:r>
            <a:br>
              <a:rPr lang="en-US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/>
          </a:bodyPr>
          <a:lstStyle/>
          <a:p>
            <a:pPr algn="ctr">
              <a:buClr>
                <a:srgbClr val="FFC000"/>
              </a:buClr>
              <a:buSzPct val="100000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110 narrative samples scored by hand by experienced QPA scorers and the </a:t>
            </a:r>
            <a:r>
              <a:rPr lang="en-US" sz="2800">
                <a:solidFill>
                  <a:srgbClr val="000000"/>
                </a:solidFill>
              </a:rPr>
              <a:t>same samples analyzed </a:t>
            </a:r>
            <a:r>
              <a:rPr lang="en-US" sz="2800" dirty="0">
                <a:solidFill>
                  <a:srgbClr val="000000"/>
                </a:solidFill>
              </a:rPr>
              <a:t>by the CLAN QPA program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 controls, 100 left hemisphere stroke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76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34293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automated vs. manual discourse analysis, </a:t>
            </a:r>
            <a: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cont.</a:t>
            </a:r>
            <a:br>
              <a:rPr lang="en-US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</a:br>
            <a:r>
              <a:rPr lang="en-US" sz="4000">
                <a:solidFill>
                  <a:srgbClr val="FFC000"/>
                </a:solidFill>
              </a:rPr>
              <a:t>advantages of automated analysis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29321"/>
            <a:ext cx="8536179" cy="4038600"/>
          </a:xfrm>
        </p:spPr>
        <p:txBody>
          <a:bodyPr>
            <a:normAutofit/>
          </a:bodyPr>
          <a:lstStyle/>
          <a:p>
            <a:pPr algn="l">
              <a:buClr>
                <a:srgbClr val="FFC000"/>
              </a:buClr>
              <a:buSzPct val="100000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faster (MUCH!) analysis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less demand for training on the QPA analysis rules </a:t>
            </a: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less demand for linguistic expertise</a:t>
            </a:r>
          </a:p>
          <a:p>
            <a:pPr algn="l">
              <a:buClr>
                <a:srgbClr val="FFC000"/>
              </a:buClr>
              <a:buSzPct val="100000"/>
            </a:pPr>
            <a:endParaRPr lang="en-US" sz="800" dirty="0">
              <a:solidFill>
                <a:srgbClr val="000000"/>
              </a:solidFill>
            </a:endParaRPr>
          </a:p>
          <a:p>
            <a:pPr marL="342900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replicability</a:t>
            </a: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 algn="l"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50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59996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The End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138" y="2819400"/>
            <a:ext cx="8553696" cy="4038600"/>
          </a:xfrm>
        </p:spPr>
        <p:txBody>
          <a:bodyPr>
            <a:normAutofit/>
          </a:bodyPr>
          <a:lstStyle/>
          <a:p>
            <a:pPr lvl="1" algn="l">
              <a:buClr>
                <a:schemeClr val="accent4"/>
              </a:buClr>
            </a:pPr>
            <a:endParaRPr lang="en-US" sz="1600">
              <a:solidFill>
                <a:srgbClr val="000000"/>
              </a:solidFill>
            </a:endParaRPr>
          </a:p>
          <a:p>
            <a:pPr marL="914400" lvl="1" indent="-457200" algn="l">
              <a:buClr>
                <a:schemeClr val="accent4"/>
              </a:buClr>
              <a:buFont typeface="Arial"/>
              <a:buChar char="•"/>
            </a:pPr>
            <a:endParaRPr lang="en-US" sz="1600">
              <a:solidFill>
                <a:srgbClr val="000000"/>
              </a:solidFill>
            </a:endParaRPr>
          </a:p>
          <a:p>
            <a:pPr marL="914400" lvl="1" indent="-457200" algn="l">
              <a:buClr>
                <a:schemeClr val="accent4"/>
              </a:buClr>
              <a:buFont typeface="Arial"/>
              <a:buChar char="•"/>
            </a:pPr>
            <a:endParaRPr lang="en-US" sz="1600">
              <a:solidFill>
                <a:srgbClr val="000000"/>
              </a:solidFill>
            </a:endParaRPr>
          </a:p>
          <a:p>
            <a:pPr marL="914400" lvl="1" indent="-457200" algn="l">
              <a:buClr>
                <a:schemeClr val="accent4"/>
              </a:buClr>
              <a:buFont typeface="Arial"/>
              <a:buChar char="•"/>
            </a:pPr>
            <a:endParaRPr lang="en-US" sz="1600">
              <a:solidFill>
                <a:srgbClr val="000000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/>
              <a:buChar char="•"/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5" name="Picture 4" descr="10Question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1" y="2824328"/>
            <a:ext cx="7033172" cy="36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0"/>
            <a:ext cx="8229600" cy="1826171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General types of aphasia</a:t>
            </a:r>
            <a:br>
              <a:rPr lang="en-US"/>
            </a:br>
            <a:br>
              <a:rPr lang="en-US"/>
            </a:br>
            <a:r>
              <a:rPr lang="en-US" sz="3600"/>
              <a:t>depend on site and size of brain lesion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8A5C9-211B-EA48-BA7A-C0E09775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29" y="2839783"/>
            <a:ext cx="4882242" cy="39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1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19400"/>
            <a:ext cx="8536179" cy="3951014"/>
          </a:xfrm>
        </p:spPr>
        <p:txBody>
          <a:bodyPr>
            <a:normAutofit lnSpcReduction="10000"/>
          </a:bodyPr>
          <a:lstStyle/>
          <a:p>
            <a:pPr marL="457200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Global aphasia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most severe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poor comprehension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limited production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457200" indent="-457200" algn="l">
              <a:buClr>
                <a:srgbClr val="FFC000"/>
              </a:buClr>
              <a:buFont typeface="Arial"/>
              <a:buChar char="•"/>
            </a:pPr>
            <a:r>
              <a:rPr lang="en-US" err="1">
                <a:solidFill>
                  <a:srgbClr val="000000"/>
                </a:solidFill>
              </a:rPr>
              <a:t>Broca’s</a:t>
            </a:r>
            <a:r>
              <a:rPr lang="en-US">
                <a:solidFill>
                  <a:srgbClr val="000000"/>
                </a:solidFill>
              </a:rPr>
              <a:t> aphasia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non-fluent, reduced output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relatively good comprehension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video example … </a:t>
            </a:r>
            <a:r>
              <a:rPr lang="en-US" sz="2000">
                <a:solidFill>
                  <a:srgbClr val="000000"/>
                </a:solidFill>
              </a:rPr>
              <a:t>(AQ=57.5)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7270B4-0F69-CF47-8656-03EE46439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153885"/>
          </a:xfrm>
        </p:spPr>
        <p:txBody>
          <a:bodyPr/>
          <a:lstStyle/>
          <a:p>
            <a:pPr algn="ctr"/>
            <a:r>
              <a:rPr lang="en-US"/>
              <a:t>types of aphasia, cont.</a:t>
            </a:r>
          </a:p>
        </p:txBody>
      </p:sp>
    </p:spTree>
    <p:extLst>
      <p:ext uri="{BB962C8B-B14F-4D97-AF65-F5344CB8AC3E}">
        <p14:creationId xmlns:p14="http://schemas.microsoft.com/office/powerpoint/2010/main" val="676371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right201-broc-pbj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863"/>
            <a:ext cx="9144000" cy="56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93279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General types of aphasia, cont.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19400"/>
            <a:ext cx="8536179" cy="3951014"/>
          </a:xfrm>
        </p:spPr>
        <p:txBody>
          <a:bodyPr>
            <a:normAutofit/>
          </a:bodyPr>
          <a:lstStyle/>
          <a:p>
            <a:pPr marL="457200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Anomic aphasia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mildest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relatively good comprehension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mostly fluent, meaningful output with word-finding problems 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video example … </a:t>
            </a:r>
            <a:r>
              <a:rPr lang="en-US" sz="2000">
                <a:solidFill>
                  <a:srgbClr val="000000"/>
                </a:solidFill>
              </a:rPr>
              <a:t>(AQ=78.6)</a:t>
            </a:r>
          </a:p>
        </p:txBody>
      </p:sp>
    </p:spTree>
    <p:extLst>
      <p:ext uri="{BB962C8B-B14F-4D97-AF65-F5344CB8AC3E}">
        <p14:creationId xmlns:p14="http://schemas.microsoft.com/office/powerpoint/2010/main" val="115279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ale02b-anomic-pbj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1"/>
            <a:ext cx="9144000" cy="56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93279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General types of aphasia, cont.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655" y="2819400"/>
            <a:ext cx="8536179" cy="3951014"/>
          </a:xfrm>
        </p:spPr>
        <p:txBody>
          <a:bodyPr>
            <a:normAutofit/>
          </a:bodyPr>
          <a:lstStyle/>
          <a:p>
            <a:pPr marL="457200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Wernicke’s aphasia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fluent but often irrelevant, meaningless output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poor comprehension</a:t>
            </a:r>
          </a:p>
          <a:p>
            <a:pPr marL="914400" lvl="1" indent="-457200" algn="l">
              <a:buClr>
                <a:srgbClr val="FFC000"/>
              </a:buClr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video example … </a:t>
            </a:r>
            <a:r>
              <a:rPr lang="en-US" sz="2000">
                <a:solidFill>
                  <a:srgbClr val="000000"/>
                </a:solidFill>
              </a:rPr>
              <a:t>(AQ=33.4)</a:t>
            </a:r>
          </a:p>
          <a:p>
            <a:pPr lvl="1" algn="l">
              <a:buClr>
                <a:schemeClr val="accent4"/>
              </a:buClr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3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2009</TotalTime>
  <Words>1437</Words>
  <Application>Microsoft Macintosh PowerPoint</Application>
  <PresentationFormat>On-screen Show (4:3)</PresentationFormat>
  <Paragraphs>222</Paragraphs>
  <Slides>35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Rockwell</vt:lpstr>
      <vt:lpstr>Wingdings 2</vt:lpstr>
      <vt:lpstr>Foundry</vt:lpstr>
      <vt:lpstr>PowerPoint Presentation</vt:lpstr>
      <vt:lpstr>What is Aphasia?</vt:lpstr>
      <vt:lpstr>How common is aphasia?</vt:lpstr>
      <vt:lpstr>General types of aphasia  depend on site and size of brain lesion</vt:lpstr>
      <vt:lpstr>types of aphasia, cont.</vt:lpstr>
      <vt:lpstr>PowerPoint Presentation</vt:lpstr>
      <vt:lpstr>General types of aphasia, cont.</vt:lpstr>
      <vt:lpstr>PowerPoint Presentation</vt:lpstr>
      <vt:lpstr>General types of aphasia, cont.</vt:lpstr>
      <vt:lpstr>PowerPoint Presentation</vt:lpstr>
      <vt:lpstr>Signs and symptoms of aphasia</vt:lpstr>
      <vt:lpstr>Aim of AphasiaBank</vt:lpstr>
      <vt:lpstr>AphasiaBank is part of the TalkBank project</vt:lpstr>
      <vt:lpstr>TalkBank project ... one more thing CLAN!</vt:lpstr>
      <vt:lpstr>CLAN, cont.</vt:lpstr>
      <vt:lpstr>CLAN, cont.</vt:lpstr>
      <vt:lpstr>CLAN, cont.</vt:lpstr>
      <vt:lpstr>AphasiaBank  Standardized Protocol for Discourse</vt:lpstr>
      <vt:lpstr>Picture sequence stories</vt:lpstr>
      <vt:lpstr>Picture description, cont.</vt:lpstr>
      <vt:lpstr>Discourse tasks, cont.</vt:lpstr>
      <vt:lpstr>AphasiaBank Database  as of January 2020 </vt:lpstr>
      <vt:lpstr>  Research Question #1 Clinical Classification</vt:lpstr>
      <vt:lpstr>clinical classification, cont. </vt:lpstr>
      <vt:lpstr>clinical classification, cont.  ***our goal***</vt:lpstr>
      <vt:lpstr>clinical classification, cont. Wilson &amp; Hula, 2019 “Multivariate Approaches to Understanding Aphasia and its Neural Substrates”</vt:lpstr>
      <vt:lpstr>Research Question #2 Automated vs. Manual Discourse Analysis</vt:lpstr>
      <vt:lpstr>automated vs. manual discourse analysis, cont.</vt:lpstr>
      <vt:lpstr>automated vs. manual discourse analysis, cont. QPA</vt:lpstr>
      <vt:lpstr>QPA – sentence by sentence analysis</vt:lpstr>
      <vt:lpstr>QPA --  summary sheet</vt:lpstr>
      <vt:lpstr>automated vs. manual discourse analysis, cont. ***our goal***</vt:lpstr>
      <vt:lpstr>automated vs. manual discourse analysis, cont. </vt:lpstr>
      <vt:lpstr>automated vs. manual discourse analysis, cont. advantages of automated analysis</vt:lpstr>
      <vt:lpstr>The End</vt:lpstr>
    </vt:vector>
  </TitlesOfParts>
  <Company>CMU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MacWhinney</dc:creator>
  <cp:lastModifiedBy>Microsoft Office User</cp:lastModifiedBy>
  <cp:revision>173</cp:revision>
  <dcterms:created xsi:type="dcterms:W3CDTF">2015-01-10T16:06:25Z</dcterms:created>
  <dcterms:modified xsi:type="dcterms:W3CDTF">2020-01-13T20:54:32Z</dcterms:modified>
</cp:coreProperties>
</file>