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75" r:id="rId2"/>
    <p:sldId id="276" r:id="rId3"/>
    <p:sldId id="277" r:id="rId4"/>
    <p:sldId id="278" r:id="rId5"/>
    <p:sldId id="279" r:id="rId6"/>
    <p:sldId id="280" r:id="rId7"/>
    <p:sldId id="273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1" r:id="rId17"/>
    <p:sldId id="267" r:id="rId18"/>
    <p:sldId id="268" r:id="rId19"/>
    <p:sldId id="269" r:id="rId20"/>
    <p:sldId id="272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2C82FF1-0966-47B6-8D64-05C5F6D4B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0616BA7-502C-49E8-BCF8-4E1AF9CFA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07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ADE840-1B39-4E58-9453-0C9A0933751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F966FA-8878-409F-BF59-78C5E90EC490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CB46D0-7C8D-4402-B73F-D8557A5259D6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6A31-50E8-4BD1-8182-56DD711797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6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D6BC1-BF8B-4FCF-83D5-A61615DF47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66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7975-4FC0-4CDD-85A6-B69CE529E1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146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14729-6509-4C3C-8375-5C0163AF57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236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17A79-5154-4945-9069-19ACEF1CDC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84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C9F57-DAC5-42C3-A607-24F3BE8CB8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45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EED7-7DC7-4490-9520-C22C3955CE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644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DD73-F469-4A4D-A544-A6D4AE708C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82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C4F6-6174-44B1-8FA1-5C0791815B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22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918B7-B314-4A1B-9DC7-371CF157AE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396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6CA8-1F54-4B8C-8B8A-6953C8113D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543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22 March 2012</a:t>
            </a:r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144ED9F2-7C42-4176-82B3-C5935DE76F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180E9C-44FF-4D6C-BE9B-300C25D8BE7F}" type="slidenum">
              <a:rPr lang="en-US" altLang="en-US" smtClean="0">
                <a:latin typeface="Garamond" pitchFamily="18" charset="0"/>
              </a:rPr>
              <a:pPr eaLnBrk="1" hangingPunct="1"/>
              <a:t>1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to improve our on-campus parking system?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4114800"/>
            <a:ext cx="54864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Team 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Silvia Manolache, Nicholas Thieme, Shu Wang, Yijia Zhou</a:t>
            </a:r>
          </a:p>
        </p:txBody>
      </p:sp>
    </p:spTree>
    <p:extLst>
      <p:ext uri="{BB962C8B-B14F-4D97-AF65-F5344CB8AC3E}">
        <p14:creationId xmlns:p14="http://schemas.microsoft.com/office/powerpoint/2010/main" val="28046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Analysis </a:t>
            </a:r>
            <a:endParaRPr 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Response Variables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Cost Satisfaction and Overall Satisfaction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Unsurprisingly, highly correlated</a:t>
            </a:r>
          </a:p>
          <a:p>
            <a:pPr lvl="1"/>
            <a:endParaRPr lang="en-US" dirty="0">
              <a:ea typeface="宋体" pitchFamily="2" charset="-122"/>
            </a:endParaRPr>
          </a:p>
          <a:p>
            <a:pPr lvl="1"/>
            <a:endParaRPr lang="en-US" dirty="0" smtClean="0">
              <a:ea typeface="宋体" pitchFamily="2" charset="-122"/>
            </a:endParaRPr>
          </a:p>
          <a:p>
            <a:pPr lvl="1"/>
            <a:endParaRPr lang="en-US" dirty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Much more interesting, relationships between explanatory variables and response variables</a:t>
            </a:r>
          </a:p>
          <a:p>
            <a:pPr lvl="1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729-6509-4C3C-8375-5C0163AF575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37147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</a:t>
            </a:r>
            <a:endParaRPr 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Car Owners were significantly (at the .00 alpha level) less satisfied with the Price of Parking on Campus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There were very large outliers, so median was used rather than mean (mean is +.3 for yes, and -.7 for no)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95% Confidence Interval of the mean is (1.68,2.02)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729-6509-4C3C-8375-5C0163AF575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775" y="381000"/>
            <a:ext cx="5111750" cy="40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175" y="4648200"/>
            <a:ext cx="51339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Car Owners were significantly (at the .00 alpha level) less satisfied with the Quality of Parking on Campus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There were very large outliers, so median was used rather than mean (mean is +.51 for yes, and -.59 for no)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95% Confidence Interval of the mean is (1.80, 2.14)</a:t>
            </a:r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18B7-B314-4A1B-9DC7-371CF157AEA7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5111750" cy="40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724400"/>
            <a:ext cx="52482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Median Cost satisfaction has a significant relationship (alpha=.00) for every class with Freshman.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95% CI for the mean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Freshman (2.67,3.09)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/>
              <a:t>Sophmore</a:t>
            </a:r>
            <a:r>
              <a:rPr lang="en-US" dirty="0"/>
              <a:t> (1.57,2.42)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Junior (1.42,2.11)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Senior (1.43,2.39)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Masters (.88,1.77)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/>
              <a:t>Ph.D</a:t>
            </a:r>
            <a:r>
              <a:rPr lang="en-US" dirty="0"/>
              <a:t> (1.05,1.71)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Faculty (1.13,2.59)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Significant difference from Freshman and Freshman CI allows us to say that all groups have negative cost satisfaction</a:t>
            </a:r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18B7-B314-4A1B-9DC7-371CF157AEA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151656"/>
            <a:ext cx="5111750" cy="40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Median Cost satisfaction has a significant relationship (alpha=.00) for every class with Freshman.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95% CI for the mean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Freshman (2.67,3.09)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/>
              <a:t>Sophmore</a:t>
            </a:r>
            <a:r>
              <a:rPr lang="en-US" dirty="0"/>
              <a:t> (1.57,2.42)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Junior (1.42,2.11)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Senior (1.43,2.39)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Masters (.88,1.77)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/>
              <a:t>Ph.D</a:t>
            </a:r>
            <a:r>
              <a:rPr lang="en-US" dirty="0"/>
              <a:t> (1.05,1.71)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Faculty (1.13,2.59)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Significant difference from Freshman and Freshman CI allows us to say that all groups have negative cost satisfaction</a:t>
            </a:r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18B7-B314-4A1B-9DC7-371CF157AEA7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1151656"/>
            <a:ext cx="5111750" cy="40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742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Analysis Results</a:t>
            </a:r>
            <a:endParaRPr lang="en-US" b="1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 Owners are less satisfied both with the cost and with the quality of the parking on campus.</a:t>
            </a:r>
          </a:p>
          <a:p>
            <a:r>
              <a:rPr lang="en-US" dirty="0" smtClean="0"/>
              <a:t>All members of the CMU community by class have negative opinions of both the cost of parking, as well as the quality of parking.</a:t>
            </a:r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18B7-B314-4A1B-9DC7-371CF157AEA7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6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smtClean="0"/>
              <a:t>Collection </a:t>
            </a:r>
            <a:endParaRPr lang="en-US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 smtClean="0"/>
                  <a:t>Initial email: </a:t>
                </a:r>
              </a:p>
              <a:p>
                <a:pPr lvl="1"/>
                <a:r>
                  <a:rPr kumimoji="1" lang="en-US" altLang="zh-CN" dirty="0" smtClean="0"/>
                  <a:t>students</a:t>
                </a:r>
                <a:r>
                  <a:rPr kumimoji="1" lang="en-US" altLang="zh-CN" dirty="0"/>
                  <a:t>: </a:t>
                </a:r>
                <a:r>
                  <a:rPr kumimoji="1" lang="en-US" altLang="zh-CN" dirty="0" smtClean="0"/>
                  <a:t>799; faculties</a:t>
                </a:r>
                <a:r>
                  <a:rPr kumimoji="1" lang="en-US" altLang="zh-CN" dirty="0"/>
                  <a:t>: </a:t>
                </a:r>
                <a:r>
                  <a:rPr kumimoji="1" lang="en-US" altLang="zh-CN" dirty="0" smtClean="0"/>
                  <a:t>274</a:t>
                </a:r>
              </a:p>
              <a:p>
                <a:pPr lvl="1"/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response 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rate: 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87/1073=8.1%</a:t>
                </a:r>
                <a:r>
                  <a:rPr kumimoji="1" lang="en-US" altLang="zh-CN" dirty="0" smtClean="0">
                    <a:solidFill>
                      <a:srgbClr val="000000"/>
                    </a:solidFill>
                    <a:sym typeface="Wingdings" pitchFamily="2" charset="2"/>
                  </a:rPr>
                  <a:t>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Extremely 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Low!!</a:t>
                </a:r>
              </a:p>
              <a:p>
                <a:r>
                  <a:rPr kumimoji="1" lang="en-US" altLang="zh-CN" dirty="0">
                    <a:solidFill>
                      <a:srgbClr val="000000"/>
                    </a:solidFill>
                  </a:rPr>
                  <a:t>Reminder: </a:t>
                </a:r>
                <a:endParaRPr kumimoji="1" lang="en-US" altLang="zh-CN" dirty="0" smtClean="0">
                  <a:solidFill>
                    <a:srgbClr val="000000"/>
                  </a:solidFill>
                </a:endParaRPr>
              </a:p>
              <a:p>
                <a:pPr lvl="1"/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students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: 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700, faculties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: 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164</a:t>
                </a:r>
              </a:p>
              <a:p>
                <a:pPr lvl="1"/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response 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rate: </a:t>
                </a:r>
                <a:endParaRPr kumimoji="1" lang="en-US" altLang="zh-CN" dirty="0" smtClean="0">
                  <a:solidFill>
                    <a:srgbClr val="000000"/>
                  </a:solidFill>
                </a:endParaRPr>
              </a:p>
              <a:p>
                <a:pPr lvl="1"/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53/274=19.3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% (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faculty); 60/799=7.5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% (student)</a:t>
                </a:r>
              </a:p>
              <a:p>
                <a:r>
                  <a:rPr kumimoji="1" lang="en-US" altLang="zh-CN" dirty="0">
                    <a:solidFill>
                      <a:srgbClr val="000000"/>
                    </a:solidFill>
                  </a:rPr>
                  <a:t>O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verall</a:t>
                </a:r>
                <a:r>
                  <a:rPr kumimoji="1" lang="en-US" altLang="zh-CN" dirty="0">
                    <a:solidFill>
                      <a:srgbClr val="000000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zh-CN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113</m:t>
                        </m:r>
                      </m:num>
                      <m:den>
                        <m:r>
                          <a:rPr kumimoji="1" lang="en-US" altLang="zh-CN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1073</m:t>
                        </m:r>
                      </m:den>
                    </m:f>
                  </m:oMath>
                </a14:m>
                <a:r>
                  <a:rPr kumimoji="1" lang="en-US" altLang="zh-CN" dirty="0">
                    <a:solidFill>
                      <a:srgbClr val="000000"/>
                    </a:solidFill>
                  </a:rPr>
                  <a:t>=</a:t>
                </a:r>
                <a:r>
                  <a:rPr kumimoji="1" lang="en-US" altLang="zh-CN" dirty="0" smtClean="0">
                    <a:solidFill>
                      <a:srgbClr val="000000"/>
                    </a:solidFill>
                  </a:rPr>
                  <a:t> </a:t>
                </a:r>
                <a:r>
                  <a:rPr kumimoji="1" lang="en-US" altLang="zh-CN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10.5</a:t>
                </a:r>
                <a:r>
                  <a:rPr kumimoji="1" lang="en-US" altLang="zh-CN" b="1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%</a:t>
                </a:r>
                <a:endParaRPr kumimoji="1" lang="zh-CN" altLang="en-US" sz="25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07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02C193-3BB8-4975-9771-D81CF5D2C006}" type="slidenum">
              <a:rPr lang="en-US" altLang="en-US" smtClean="0">
                <a:latin typeface="Garamond" pitchFamily="18" charset="0"/>
              </a:rPr>
              <a:pPr eaLnBrk="1" hangingPunct="1"/>
              <a:t>16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8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Data Collection Period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email: </a:t>
            </a:r>
            <a:endParaRPr lang="en-US" dirty="0" smtClean="0"/>
          </a:p>
          <a:p>
            <a:pPr lvl="1"/>
            <a:r>
              <a:rPr lang="en-US" dirty="0" smtClean="0"/>
              <a:t>April </a:t>
            </a:r>
            <a:r>
              <a:rPr lang="en-US" dirty="0" smtClean="0"/>
              <a:t>1 – 14 (2 weeks) 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87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Reminder email and extra emails: </a:t>
            </a:r>
          </a:p>
          <a:p>
            <a:pPr lvl="1"/>
            <a:r>
              <a:rPr lang="en-US" dirty="0" smtClean="0"/>
              <a:t>April 15 – 25 (1.5 weeks) 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 smtClean="0"/>
              <a:t>26 </a:t>
            </a:r>
            <a:r>
              <a:rPr lang="en-US" dirty="0" smtClean="0"/>
              <a:t>responses </a:t>
            </a:r>
          </a:p>
        </p:txBody>
      </p:sp>
      <p:sp>
        <p:nvSpPr>
          <p:cNvPr id="3077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02C193-3BB8-4975-9771-D81CF5D2C006}" type="slidenum">
              <a:rPr lang="en-US" altLang="en-US" smtClean="0">
                <a:latin typeface="Garamond" pitchFamily="18" charset="0"/>
              </a:rPr>
              <a:pPr eaLnBrk="1" hangingPunct="1"/>
              <a:t>17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Non-responses Analysis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10.5% </a:t>
            </a:r>
            <a:r>
              <a:rPr lang="en-US" dirty="0" smtClean="0"/>
              <a:t>response rate </a:t>
            </a:r>
            <a:r>
              <a:rPr lang="en-US" dirty="0" smtClean="0">
                <a:sym typeface="Wingdings" pitchFamily="2" charset="2"/>
              </a:rPr>
              <a:t> extremely low </a:t>
            </a:r>
          </a:p>
          <a:p>
            <a:r>
              <a:rPr lang="en-US" dirty="0" smtClean="0">
                <a:sym typeface="Wingdings" pitchFamily="2" charset="2"/>
              </a:rPr>
              <a:t>Unit non-response</a:t>
            </a:r>
          </a:p>
          <a:p>
            <a:pPr lvl="1"/>
            <a:r>
              <a:rPr lang="en-US" dirty="0" smtClean="0"/>
              <a:t>failure of making contact with the sample units </a:t>
            </a:r>
          </a:p>
          <a:p>
            <a:r>
              <a:rPr lang="en-US" dirty="0" smtClean="0"/>
              <a:t>Item non-response</a:t>
            </a:r>
          </a:p>
          <a:p>
            <a:pPr lvl="1"/>
            <a:r>
              <a:rPr lang="en-US" dirty="0" smtClean="0"/>
              <a:t>Approximately 60% skipped questions regarding the situations of parking metered spaces</a:t>
            </a:r>
          </a:p>
          <a:p>
            <a:pPr lvl="1"/>
            <a:r>
              <a:rPr lang="en-US" dirty="0" smtClean="0"/>
              <a:t>Did not own cars or have relevant parking experience</a:t>
            </a:r>
          </a:p>
          <a:p>
            <a:pPr lvl="1"/>
            <a:r>
              <a:rPr lang="en-US" dirty="0" smtClean="0"/>
              <a:t>Own campus parking permit </a:t>
            </a:r>
            <a:r>
              <a:rPr lang="en-US" dirty="0" smtClean="0">
                <a:sym typeface="Wingdings" pitchFamily="2" charset="2"/>
              </a:rPr>
              <a:t> don’t care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4101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FE16C6-416C-4FD0-AEC6-98499E811A99}" type="slidenum">
              <a:rPr lang="en-US" altLang="en-US" smtClean="0">
                <a:latin typeface="Garamond" pitchFamily="18" charset="0"/>
              </a:rPr>
              <a:pPr eaLnBrk="1" hangingPunct="1"/>
              <a:t>18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Take-home message</a:t>
            </a: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Overall: dissatisfaction</a:t>
            </a:r>
          </a:p>
          <a:p>
            <a:pPr lvl="1"/>
            <a:r>
              <a:rPr lang="en-US" smtClean="0"/>
              <a:t>the cost and the quality of the metered parking spots on campus</a:t>
            </a:r>
          </a:p>
          <a:p>
            <a:r>
              <a:rPr lang="en-US" smtClean="0"/>
              <a:t>Low response rate: lack of sufficient incentives (i.e. raffle of gift cards) </a:t>
            </a:r>
          </a:p>
          <a:p>
            <a:r>
              <a:rPr lang="en-US" smtClean="0"/>
              <a:t>Potential conflicts with other parking locations available around the campus</a:t>
            </a:r>
          </a:p>
        </p:txBody>
      </p:sp>
      <p:sp>
        <p:nvSpPr>
          <p:cNvPr id="5125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0ACA28-12AC-44B3-A7B2-6BB7EB5FA40C}" type="slidenum">
              <a:rPr lang="en-US" altLang="en-US" smtClean="0">
                <a:latin typeface="Garamond" pitchFamily="18" charset="0"/>
              </a:rPr>
              <a:pPr eaLnBrk="1" hangingPunct="1"/>
              <a:t>19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Agenda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Question and </a:t>
            </a:r>
            <a:r>
              <a:rPr lang="en-US" dirty="0" smtClean="0"/>
              <a:t>Motivation</a:t>
            </a:r>
          </a:p>
          <a:p>
            <a:r>
              <a:rPr lang="en-US" dirty="0" smtClean="0"/>
              <a:t>Questionnaires</a:t>
            </a:r>
            <a:endParaRPr lang="en-US" dirty="0"/>
          </a:p>
          <a:p>
            <a:r>
              <a:rPr lang="en-US" dirty="0" smtClean="0"/>
              <a:t>Sample Design and Selection </a:t>
            </a:r>
            <a:endParaRPr lang="en-US" dirty="0" smtClean="0"/>
          </a:p>
          <a:p>
            <a:r>
              <a:rPr lang="en-US" dirty="0" smtClean="0"/>
              <a:t>Survey Methodologies</a:t>
            </a:r>
            <a:endParaRPr lang="en-US" dirty="0" smtClean="0"/>
          </a:p>
          <a:p>
            <a:r>
              <a:rPr lang="en-US" dirty="0" smtClean="0"/>
              <a:t>Data Analysis </a:t>
            </a:r>
          </a:p>
          <a:p>
            <a:r>
              <a:rPr lang="en-US" dirty="0" smtClean="0"/>
              <a:t>Discussions and Conclusions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1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AC6614-1F97-4023-AC7B-4625ACF92042}" type="slidenum">
              <a:rPr lang="en-US" altLang="en-US" smtClean="0">
                <a:latin typeface="Garamond" pitchFamily="18" charset="0"/>
              </a:rPr>
              <a:pPr eaLnBrk="1" hangingPunct="1"/>
              <a:t>2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our post-survey analysis and complete all writing parts of project</a:t>
            </a:r>
          </a:p>
          <a:p>
            <a:r>
              <a:rPr lang="en-US" dirty="0" smtClean="0"/>
              <a:t>Design posters and present at </a:t>
            </a:r>
            <a:r>
              <a:rPr lang="en-US" dirty="0" err="1" smtClean="0"/>
              <a:t>MoM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729-6509-4C3C-8375-5C0163AF5752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FAB0ED-98E4-4C26-AF81-7DCE3248DF25}" type="slidenum">
              <a:rPr lang="en-US" altLang="en-US">
                <a:latin typeface="Garamond" pitchFamily="18" charset="0"/>
              </a:rPr>
              <a:pPr eaLnBrk="1" hangingPunct="1"/>
              <a:t>3</a:t>
            </a:fld>
            <a:endParaRPr lang="en-US" altLang="en-US">
              <a:latin typeface="Garamond" pitchFamily="18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Motivation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Over the past year, the rates at the metered parking spots on Frew Street, Tech Street, and around Schenley Park have increased to $2 per hour and payment times increased up until 10 PM</a:t>
            </a:r>
          </a:p>
          <a:p>
            <a:pPr eaLnBrk="1" hangingPunct="1"/>
            <a:r>
              <a:rPr lang="en-US" smtClean="0"/>
              <a:t>Research and personal evidence suggests this caused discontent and a large decrease in use of the spaces</a:t>
            </a:r>
          </a:p>
          <a:p>
            <a:pPr lvl="1" eaLnBrk="1" hangingPunct="1"/>
            <a:r>
              <a:rPr lang="en-US" smtClean="0"/>
              <a:t>Article citing CMU Marketing Professor Jeff Galak</a:t>
            </a:r>
          </a:p>
          <a:p>
            <a:pPr lvl="1" eaLnBrk="1" hangingPunct="1"/>
            <a:r>
              <a:rPr lang="en-US" smtClean="0"/>
              <a:t>Meter rates higher than US average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Research Question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Research question: how satisfied is the CMU community with the current metered parking?</a:t>
            </a:r>
          </a:p>
          <a:p>
            <a:pPr lvl="1" eaLnBrk="1" hangingPunct="1"/>
            <a:r>
              <a:rPr lang="en-US" smtClean="0"/>
              <a:t>Effects on use of spaces?</a:t>
            </a:r>
          </a:p>
          <a:p>
            <a:pPr lvl="1" eaLnBrk="1" hangingPunct="1"/>
            <a:r>
              <a:rPr lang="en-US" smtClean="0"/>
              <a:t>What attributes specifically cause dissatisfaction, if any?</a:t>
            </a:r>
          </a:p>
          <a:p>
            <a:pPr lvl="1" eaLnBrk="1" hangingPunct="1"/>
            <a:r>
              <a:rPr lang="en-US" smtClean="0"/>
              <a:t>Are there any solutions we can propose to ameliorate the situation?</a:t>
            </a:r>
          </a:p>
          <a:p>
            <a:pPr lvl="2" eaLnBrk="1" hangingPunct="1"/>
            <a:r>
              <a:rPr lang="en-US" smtClean="0"/>
              <a:t>Acceptance of coins other than quarters at meters</a:t>
            </a:r>
          </a:p>
          <a:p>
            <a:pPr lvl="2" eaLnBrk="1" hangingPunct="1"/>
            <a:r>
              <a:rPr lang="en-US" smtClean="0"/>
              <a:t>Fewer times when meters must be paid</a:t>
            </a:r>
          </a:p>
          <a:p>
            <a:pPr lvl="2" eaLnBrk="1" hangingPunct="1"/>
            <a:r>
              <a:rPr lang="en-US" smtClean="0"/>
              <a:t>Acceptance of credit/debit cards at meters</a:t>
            </a:r>
          </a:p>
        </p:txBody>
      </p:sp>
      <p:sp>
        <p:nvSpPr>
          <p:cNvPr id="6149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27D2B1-9495-4038-AECE-BB417537F65A}" type="slidenum">
              <a:rPr lang="en-US" altLang="en-US">
                <a:latin typeface="Garamond" pitchFamily="18" charset="0"/>
              </a:rPr>
              <a:pPr eaLnBrk="1" hangingPunct="1"/>
              <a:t>4</a:t>
            </a:fld>
            <a:endParaRPr lang="en-US" altLang="en-US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A0CC4A-953F-43EC-9112-A520A22C3BD0}" type="slidenum">
              <a:rPr lang="en-US" altLang="en-US">
                <a:latin typeface="Garamond" pitchFamily="18" charset="0"/>
              </a:rPr>
              <a:pPr eaLnBrk="1" hangingPunct="1"/>
              <a:t>5</a:t>
            </a:fld>
            <a:endParaRPr lang="en-US" altLang="en-US">
              <a:latin typeface="Garamond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Questionnaire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types of questions</a:t>
            </a:r>
          </a:p>
          <a:p>
            <a:pPr lvl="1" eaLnBrk="1" hangingPunct="1"/>
            <a:r>
              <a:rPr lang="en-US" smtClean="0"/>
              <a:t>Demographic (eg. Gender, year of study at CMU)</a:t>
            </a:r>
          </a:p>
          <a:p>
            <a:pPr lvl="1" eaLnBrk="1" hangingPunct="1"/>
            <a:r>
              <a:rPr lang="en-US" smtClean="0"/>
              <a:t>Satisfaction-measuring</a:t>
            </a:r>
          </a:p>
          <a:p>
            <a:pPr lvl="1" eaLnBrk="1" hangingPunct="1"/>
            <a:r>
              <a:rPr lang="en-US" smtClean="0"/>
              <a:t>Gathering information about use of spaces</a:t>
            </a:r>
          </a:p>
          <a:p>
            <a:pPr eaLnBrk="1" hangingPunct="1"/>
            <a:r>
              <a:rPr lang="en-US" smtClean="0"/>
              <a:t>Measure satisfaction for different solutions as well as for current system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Questionnaire - Example</a:t>
            </a:r>
          </a:p>
        </p:txBody>
      </p:sp>
      <p:sp>
        <p:nvSpPr>
          <p:cNvPr id="8196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695210-4C5E-4142-A9C2-6167736A1351}" type="slidenum">
              <a:rPr lang="en-US" altLang="en-US">
                <a:latin typeface="Garamond" pitchFamily="18" charset="0"/>
              </a:rPr>
              <a:pPr eaLnBrk="1" hangingPunct="1"/>
              <a:t>6</a:t>
            </a:fld>
            <a:endParaRPr lang="en-US" altLang="en-US">
              <a:latin typeface="Garamond" pitchFamily="18" charset="0"/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945563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Selection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3200" i="1" u="sng" dirty="0" smtClean="0"/>
              <a:t>Target Population</a:t>
            </a:r>
            <a:r>
              <a:rPr kumimoji="1" lang="en-US" altLang="zh-CN" sz="3200" dirty="0" smtClean="0"/>
              <a:t>: </a:t>
            </a:r>
          </a:p>
          <a:p>
            <a:pPr lvl="1"/>
            <a:r>
              <a:rPr kumimoji="1" lang="en-US" altLang="zh-CN" sz="2800" dirty="0" smtClean="0"/>
              <a:t>Active and current undergraduate and graduate students and faculty members of the Carnegie Mellon Community</a:t>
            </a:r>
          </a:p>
          <a:p>
            <a:r>
              <a:rPr kumimoji="1" lang="en-US" altLang="zh-CN" sz="3200" i="1" u="sng" dirty="0" smtClean="0"/>
              <a:t>Sampling Frame</a:t>
            </a:r>
            <a:r>
              <a:rPr kumimoji="1" lang="en-US" altLang="zh-CN" sz="3200" dirty="0" smtClean="0"/>
              <a:t>: </a:t>
            </a:r>
            <a:r>
              <a:rPr kumimoji="1" lang="en-US" altLang="zh-CN" sz="2800" dirty="0" smtClean="0"/>
              <a:t>Carnegie Mellon C-book</a:t>
            </a:r>
          </a:p>
          <a:p>
            <a:r>
              <a:rPr kumimoji="1" lang="en-US" altLang="zh-CN" sz="3200" i="1" u="sng" dirty="0" smtClean="0"/>
              <a:t>Methods</a:t>
            </a:r>
            <a:r>
              <a:rPr kumimoji="1" lang="en-US" altLang="zh-CN" sz="3200" dirty="0" smtClean="0"/>
              <a:t>: </a:t>
            </a:r>
            <a:r>
              <a:rPr kumimoji="1" lang="en-US" altLang="zh-CN" sz="2800" dirty="0" smtClean="0"/>
              <a:t>Random number generator </a:t>
            </a:r>
            <a:endParaRPr kumimoji="1" lang="en-US" altLang="zh-CN" sz="2800" dirty="0" smtClean="0"/>
          </a:p>
          <a:p>
            <a:pPr lvl="1"/>
            <a:endParaRPr kumimoji="1" lang="en-US" altLang="zh-CN" sz="2800" dirty="0" smtClean="0"/>
          </a:p>
          <a:p>
            <a:pPr lvl="1"/>
            <a:endParaRPr kumimoji="1" lang="en-US" altLang="zh-CN" dirty="0" smtClean="0"/>
          </a:p>
        </p:txBody>
      </p:sp>
      <p:sp>
        <p:nvSpPr>
          <p:cNvPr id="3077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02C193-3BB8-4975-9771-D81CF5D2C006}" type="slidenum">
              <a:rPr lang="en-US" altLang="en-US" smtClean="0">
                <a:latin typeface="Garamond" pitchFamily="18" charset="0"/>
              </a:rPr>
              <a:pPr eaLnBrk="1" hangingPunct="1"/>
              <a:t>7</a:t>
            </a:fld>
            <a:endParaRPr lang="en-US" altLang="en-US" smtClean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Survey Methodologies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500" dirty="0" smtClean="0"/>
              <a:t>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500" dirty="0"/>
              <a:t> </a:t>
            </a:r>
            <a:r>
              <a:rPr lang="en-US" sz="1500" dirty="0" smtClean="0"/>
              <a:t>   </a:t>
            </a:r>
            <a:r>
              <a:rPr lang="en-US" sz="1500" i="1" dirty="0" smtClean="0"/>
              <a:t>Have extra numbers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500" i="1" dirty="0"/>
              <a:t> </a:t>
            </a:r>
            <a:r>
              <a:rPr lang="en-US" sz="1500" i="1" dirty="0" smtClean="0"/>
              <a:t>   for nonresponse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500" i="1" dirty="0"/>
              <a:t> </a:t>
            </a:r>
            <a:r>
              <a:rPr lang="en-US" sz="1500" i="1" dirty="0" smtClean="0"/>
              <a:t>   purpose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9221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E0781C-5D4D-4AF8-B098-C4B3198D6F1C}" type="slidenum">
              <a:rPr lang="en-US" altLang="en-US" smtClean="0">
                <a:latin typeface="Garamond" pitchFamily="18" charset="0"/>
              </a:rPr>
              <a:pPr eaLnBrk="1" hangingPunct="1"/>
              <a:t>8</a:t>
            </a:fld>
            <a:endParaRPr lang="en-US" altLang="en-US" smtClean="0">
              <a:latin typeface="Garamond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49494"/>
              </p:ext>
            </p:extLst>
          </p:nvPr>
        </p:nvGraphicFramePr>
        <p:xfrm>
          <a:off x="381000" y="2133600"/>
          <a:ext cx="2133600" cy="21336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27587"/>
                <a:gridCol w="442451"/>
                <a:gridCol w="599768"/>
                <a:gridCol w="363794"/>
              </a:tblGrid>
              <a:tr h="2027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Generator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Identifier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74-2-27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12-2-39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93-1-9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31-2-1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100-2-31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34-2-17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53-1-14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86-2-25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68-1-2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363021"/>
              </p:ext>
            </p:extLst>
          </p:nvPr>
        </p:nvGraphicFramePr>
        <p:xfrm>
          <a:off x="381000" y="1752600"/>
          <a:ext cx="8229600" cy="309563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8229600"/>
              </a:tblGrid>
              <a:tr h="309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Student Emails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50" marR="4050" marT="4059" marB="0" anchor="b"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98166"/>
              </p:ext>
            </p:extLst>
          </p:nvPr>
        </p:nvGraphicFramePr>
        <p:xfrm>
          <a:off x="2743200" y="2133600"/>
          <a:ext cx="2819399" cy="214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246"/>
                <a:gridCol w="617651"/>
                <a:gridCol w="762982"/>
                <a:gridCol w="559520"/>
              </a:tblGrid>
              <a:tr h="1924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Silvia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Identifier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Column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11-1-23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11-1-35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12-1-12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12-2-25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13-1-36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13-2-1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13-2-16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14-1-22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14-1-31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14-2-37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59307"/>
              </p:ext>
            </p:extLst>
          </p:nvPr>
        </p:nvGraphicFramePr>
        <p:xfrm>
          <a:off x="5867400" y="2133600"/>
          <a:ext cx="2743201" cy="214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5483"/>
                <a:gridCol w="600959"/>
                <a:gridCol w="742361"/>
                <a:gridCol w="544398"/>
              </a:tblGrid>
              <a:tr h="19243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Nick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Identifier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11-2-16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11-2-24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11-2-28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12-1-20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12-1-32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12-2-31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13-2-12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14-2-9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14-2-10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77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14-2-14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17991"/>
              </p:ext>
            </p:extLst>
          </p:nvPr>
        </p:nvGraphicFramePr>
        <p:xfrm>
          <a:off x="381000" y="4343400"/>
          <a:ext cx="8305800" cy="309563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8305800"/>
              </a:tblGrid>
              <a:tr h="309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Faculty </a:t>
                      </a:r>
                      <a:r>
                        <a:rPr lang="en-US" sz="2000" b="1" u="none" strike="noStrike" dirty="0">
                          <a:effectLst/>
                        </a:rPr>
                        <a:t>Emails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050" marR="4050" marT="4059" marB="0" anchor="b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63509"/>
              </p:ext>
            </p:extLst>
          </p:nvPr>
        </p:nvGraphicFramePr>
        <p:xfrm>
          <a:off x="2743200" y="4724400"/>
          <a:ext cx="2743201" cy="1295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5483"/>
                <a:gridCol w="600959"/>
                <a:gridCol w="742361"/>
                <a:gridCol w="544398"/>
              </a:tblGrid>
              <a:tr h="1985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Shu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Identifier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126-2-27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134-2-14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133-2-40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139-2-19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127-2-8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143475"/>
              </p:ext>
            </p:extLst>
          </p:nvPr>
        </p:nvGraphicFramePr>
        <p:xfrm>
          <a:off x="5867400" y="4724400"/>
          <a:ext cx="2819400" cy="1255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246"/>
                <a:gridCol w="617652"/>
                <a:gridCol w="762982"/>
                <a:gridCol w="559520"/>
              </a:tblGrid>
              <a:tr h="1924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Yijia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Identifier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128-1-19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140-1-1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136-1-32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135-2-24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177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124-1-11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1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Analysis </a:t>
            </a:r>
            <a:endParaRPr 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Deleted 6 data</a:t>
            </a:r>
          </a:p>
          <a:p>
            <a:pPr lvl="1"/>
            <a:r>
              <a:rPr lang="en-US" sz="2300" dirty="0" smtClean="0"/>
              <a:t>Missing important items (cost satisfaction/overall satisfaction)</a:t>
            </a:r>
          </a:p>
          <a:p>
            <a:r>
              <a:rPr lang="en-US" sz="2800" dirty="0" smtClean="0"/>
              <a:t>People who do not own a car</a:t>
            </a:r>
          </a:p>
          <a:p>
            <a:pPr lvl="1"/>
            <a:r>
              <a:rPr lang="en-US" sz="2300" dirty="0" smtClean="0"/>
              <a:t>Cannot answer questions like “How many times in an average week do you park in XX street ”</a:t>
            </a:r>
          </a:p>
          <a:p>
            <a:pPr lvl="1"/>
            <a:r>
              <a:rPr lang="en-US" sz="2300" dirty="0" smtClean="0"/>
              <a:t>Still valid if they answered all opinion-based questions</a:t>
            </a:r>
          </a:p>
          <a:p>
            <a:r>
              <a:rPr lang="en-US" dirty="0" smtClean="0"/>
              <a:t>Fixed some responses</a:t>
            </a:r>
          </a:p>
          <a:p>
            <a:pPr lvl="1"/>
            <a:r>
              <a:rPr kumimoji="1" lang="en-US" altLang="zh-CN" sz="2300" dirty="0">
                <a:solidFill>
                  <a:srgbClr val="000000"/>
                </a:solidFill>
              </a:rPr>
              <a:t>For the question above: (numerical values</a:t>
            </a:r>
            <a:r>
              <a:rPr kumimoji="1" lang="en-US" altLang="zh-CN" sz="2300" dirty="0" smtClean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kumimoji="1" lang="en-US" altLang="zh-CN" sz="2000" dirty="0">
                <a:solidFill>
                  <a:srgbClr val="000000"/>
                </a:solidFill>
              </a:rPr>
              <a:t>Once every two weeks </a:t>
            </a:r>
            <a:r>
              <a:rPr kumimoji="1" lang="en-US" altLang="zh-CN" sz="2000" dirty="0">
                <a:solidFill>
                  <a:srgbClr val="000000"/>
                </a:solidFill>
                <a:sym typeface="Wingdings"/>
              </a:rPr>
              <a:t> 0.5</a:t>
            </a:r>
          </a:p>
          <a:p>
            <a:pPr lvl="2"/>
            <a:r>
              <a:rPr kumimoji="1" lang="en-US" altLang="zh-CN" sz="2000" dirty="0">
                <a:solidFill>
                  <a:srgbClr val="000000"/>
                </a:solidFill>
                <a:sym typeface="Wingdings"/>
              </a:rPr>
              <a:t>Several times  average of all car owners</a:t>
            </a:r>
            <a:endParaRPr kumimoji="1" lang="en-US" altLang="zh-CN" sz="2000" dirty="0">
              <a:solidFill>
                <a:srgbClr val="000000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4729-6509-4C3C-8375-5C0163AF575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aramond" pitchFamily="18" charset="0"/>
              </a:rPr>
              <a:t>1 M</a:t>
            </a:r>
            <a:r>
              <a:rPr lang="en-US" altLang="zh-CN" dirty="0" smtClean="0">
                <a:latin typeface="Garamond" pitchFamily="18" charset="0"/>
              </a:rPr>
              <a:t>ay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2012</a:t>
            </a:r>
            <a:endParaRPr lang="en-US" altLang="en-US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1926</TotalTime>
  <Words>1133</Words>
  <Application>Microsoft Office PowerPoint</Application>
  <PresentationFormat>全屏显示(4:3)</PresentationFormat>
  <Paragraphs>356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Arial</vt:lpstr>
      <vt:lpstr>Garamond</vt:lpstr>
      <vt:lpstr>Wingdings</vt:lpstr>
      <vt:lpstr>Times New Roman</vt:lpstr>
      <vt:lpstr>Edge</vt:lpstr>
      <vt:lpstr>How to improve our on-campus parking system?</vt:lpstr>
      <vt:lpstr>Agenda</vt:lpstr>
      <vt:lpstr>Motivation</vt:lpstr>
      <vt:lpstr>Research Question</vt:lpstr>
      <vt:lpstr>Questionnaire </vt:lpstr>
      <vt:lpstr>Questionnaire - Example</vt:lpstr>
      <vt:lpstr>Sample Selection</vt:lpstr>
      <vt:lpstr>Survey Methodologies</vt:lpstr>
      <vt:lpstr>Data Analysis </vt:lpstr>
      <vt:lpstr>Data Analysis </vt:lpstr>
      <vt:lpstr>Data Analysis </vt:lpstr>
      <vt:lpstr>Data Analysis</vt:lpstr>
      <vt:lpstr>Data Analysis</vt:lpstr>
      <vt:lpstr>Data Analysis</vt:lpstr>
      <vt:lpstr>Data Analysis Results</vt:lpstr>
      <vt:lpstr>Data Collection </vt:lpstr>
      <vt:lpstr>Data Collection Period</vt:lpstr>
      <vt:lpstr>Non-responses Analysis</vt:lpstr>
      <vt:lpstr>Take-home message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Yijia</cp:lastModifiedBy>
  <cp:revision>86</cp:revision>
  <cp:lastPrinted>1601-01-01T00:00:00Z</cp:lastPrinted>
  <dcterms:created xsi:type="dcterms:W3CDTF">2008-03-27T11:40:49Z</dcterms:created>
  <dcterms:modified xsi:type="dcterms:W3CDTF">2012-05-01T03:47:47Z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