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275" r:id="rId2"/>
    <p:sldId id="276" r:id="rId3"/>
    <p:sldId id="277" r:id="rId4"/>
    <p:sldId id="278" r:id="rId5"/>
    <p:sldId id="279" r:id="rId6"/>
    <p:sldId id="280" r:id="rId7"/>
    <p:sldId id="273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71" r:id="rId17"/>
    <p:sldId id="267" r:id="rId18"/>
    <p:sldId id="268" r:id="rId19"/>
    <p:sldId id="269" r:id="rId20"/>
    <p:sldId id="272" r:id="rId2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浅色样式 1 - 强调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3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37" tIns="48319" rIns="96637" bIns="48319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37" tIns="48319" rIns="96637" bIns="48319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37" tIns="48319" rIns="96637" bIns="48319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37" tIns="48319" rIns="96637" bIns="48319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92C82FF1-0966-47B6-8D64-05C5F6D4BA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287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37" tIns="48319" rIns="96637" bIns="48319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37" tIns="48319" rIns="96637" bIns="48319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37" tIns="48319" rIns="96637" bIns="483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37" tIns="48319" rIns="96637" bIns="48319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37" tIns="48319" rIns="96637" bIns="48319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90616BA7-502C-49E8-BCF8-4E1AF9CFA1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3073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9ADE840-1B39-4E58-9453-0C9A0933751A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EF966FA-8878-409F-BF59-78C5E90EC490}" type="slidenum">
              <a:rPr lang="en-US"/>
              <a:pPr eaLnBrk="1" hangingPunct="1"/>
              <a:t>3</a:t>
            </a:fld>
            <a:endParaRPr 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0CB46D0-7C8D-4402-B73F-D8557A5259D6}" type="slidenum">
              <a:rPr lang="en-US"/>
              <a:pPr eaLnBrk="1" hangingPunct="1"/>
              <a:t>5</a:t>
            </a:fld>
            <a:endParaRPr 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22 March 2012</a:t>
            </a: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F6A31-50E8-4BD1-8182-56DD7117978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76657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22 March 2012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8D6BC1-BF8B-4FCF-83D5-A61615DF478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96626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22 March 2012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07975-4FC0-4CDD-85A6-B69CE529E1F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41463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22 March 2012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14729-6509-4C3C-8375-5C0163AF575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22366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22 March 2012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817A79-5154-4945-9069-19ACEF1CDC3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75843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22 March 2012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C9F57-DAC5-42C3-A607-24F3BE8CB80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0445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22 March 2012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6EED7-7DC7-4490-9520-C22C3955CE0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76449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22 March 2012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BDD73-F469-4A4D-A544-A6D4AE708C4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37826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22 March 2012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0C4F6-6174-44B1-8FA1-5C0791815BE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6225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22 March 2012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918B7-B314-4A1B-9DC7-371CF157AEA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13967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22 March 2012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E6CA8-1F54-4B8C-8B8A-6953C8113DB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85439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r>
              <a:rPr lang="en-US"/>
              <a:t>22 March 2012</a:t>
            </a:r>
            <a:endParaRPr lang="en-US" alt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fld id="{144ED9F2-7C42-4176-82B3-C5935DE76F3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Garamond" pitchFamily="18" charset="0"/>
              </a:rPr>
              <a:t>1 M</a:t>
            </a:r>
            <a:r>
              <a:rPr lang="en-US" altLang="zh-CN" dirty="0" smtClean="0">
                <a:latin typeface="Garamond" pitchFamily="18" charset="0"/>
              </a:rPr>
              <a:t>ay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 smtClean="0">
                <a:latin typeface="Garamond" pitchFamily="18" charset="0"/>
              </a:rPr>
              <a:t>2012</a:t>
            </a:r>
            <a:endParaRPr lang="en-US" altLang="en-US" dirty="0" smtClean="0">
              <a:latin typeface="Garamond" pitchFamily="18" charset="0"/>
            </a:endParaRPr>
          </a:p>
        </p:txBody>
      </p:sp>
      <p:sp>
        <p:nvSpPr>
          <p:cNvPr id="307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B180E9C-44FF-4D6C-BE9B-300C25D8BE7F}" type="slidenum">
              <a:rPr lang="en-US" altLang="en-US" smtClean="0">
                <a:latin typeface="Garamond" pitchFamily="18" charset="0"/>
              </a:rPr>
              <a:pPr eaLnBrk="1" hangingPunct="1"/>
              <a:t>1</a:t>
            </a:fld>
            <a:endParaRPr lang="en-US" altLang="en-US" smtClean="0">
              <a:latin typeface="Garamond" pitchFamily="18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How to improve our on-campus parking system?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0" y="4114800"/>
            <a:ext cx="54864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Team C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Silvia Manolache, Nicholas Thieme, Shu Wang, Yijia Zhou</a:t>
            </a:r>
          </a:p>
        </p:txBody>
      </p:sp>
    </p:spTree>
    <p:extLst>
      <p:ext uri="{BB962C8B-B14F-4D97-AF65-F5344CB8AC3E}">
        <p14:creationId xmlns:p14="http://schemas.microsoft.com/office/powerpoint/2010/main" val="280468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Data Analysis </a:t>
            </a:r>
            <a:endParaRPr 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Response Variables</a:t>
            </a:r>
          </a:p>
          <a:p>
            <a:pPr lvl="1"/>
            <a:r>
              <a:rPr lang="en-US" altLang="zh-CN" dirty="0" smtClean="0">
                <a:ea typeface="宋体" pitchFamily="2" charset="-122"/>
              </a:rPr>
              <a:t>Cost Satisfaction and Overall Satisfaction</a:t>
            </a:r>
          </a:p>
          <a:p>
            <a:pPr lvl="1"/>
            <a:r>
              <a:rPr lang="en-US" altLang="zh-CN" dirty="0" smtClean="0">
                <a:ea typeface="宋体" pitchFamily="2" charset="-122"/>
              </a:rPr>
              <a:t>Unsurprisingly, highly correlated</a:t>
            </a:r>
          </a:p>
          <a:p>
            <a:pPr lvl="1"/>
            <a:endParaRPr lang="en-US" dirty="0">
              <a:ea typeface="宋体" pitchFamily="2" charset="-122"/>
            </a:endParaRPr>
          </a:p>
          <a:p>
            <a:pPr lvl="1"/>
            <a:endParaRPr lang="en-US" dirty="0" smtClean="0">
              <a:ea typeface="宋体" pitchFamily="2" charset="-122"/>
            </a:endParaRPr>
          </a:p>
          <a:p>
            <a:pPr lvl="1"/>
            <a:endParaRPr lang="en-US" dirty="0">
              <a:ea typeface="宋体" pitchFamily="2" charset="-122"/>
            </a:endParaRPr>
          </a:p>
          <a:p>
            <a:pPr lvl="1"/>
            <a:r>
              <a:rPr lang="en-US" altLang="zh-CN" dirty="0" smtClean="0">
                <a:ea typeface="宋体" pitchFamily="2" charset="-122"/>
              </a:rPr>
              <a:t>Much more interesting, relationships between explanatory variables and response variables</a:t>
            </a:r>
          </a:p>
          <a:p>
            <a:pPr lvl="1"/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914729-6509-4C3C-8375-5C0163AF5752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200400"/>
            <a:ext cx="371475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Garamond" pitchFamily="18" charset="0"/>
              </a:rPr>
              <a:t>1 M</a:t>
            </a:r>
            <a:r>
              <a:rPr lang="en-US" altLang="zh-CN" dirty="0" smtClean="0">
                <a:latin typeface="Garamond" pitchFamily="18" charset="0"/>
              </a:rPr>
              <a:t>ay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 smtClean="0">
                <a:latin typeface="Garamond" pitchFamily="18" charset="0"/>
              </a:rPr>
              <a:t>2012</a:t>
            </a:r>
            <a:endParaRPr lang="en-US" altLang="en-US" dirty="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93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Analysis </a:t>
            </a:r>
            <a:endParaRPr lang="en-US" dirty="0"/>
          </a:p>
        </p:txBody>
      </p:sp>
      <p:sp>
        <p:nvSpPr>
          <p:cNvPr id="8" name="文本占位符 7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Car Owners were significantly (at the .00 alpha level) less satisfied with the Price of Parking on Campus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There were very large outliers, so median was used rather than mean (mean is +.3 for yes, and -.7 for no)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95% Confidence Interval of the mean is (1.68,2.02)</a:t>
            </a:r>
          </a:p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914729-6509-4C3C-8375-5C0163AF5752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pic>
        <p:nvPicPr>
          <p:cNvPr id="9" name="Picture 3"/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4775" y="381000"/>
            <a:ext cx="5111750" cy="4095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7175" y="4648200"/>
            <a:ext cx="513397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Garamond" pitchFamily="18" charset="0"/>
              </a:rPr>
              <a:t>1 M</a:t>
            </a:r>
            <a:r>
              <a:rPr lang="en-US" altLang="zh-CN" dirty="0" smtClean="0">
                <a:latin typeface="Garamond" pitchFamily="18" charset="0"/>
              </a:rPr>
              <a:t>ay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 smtClean="0">
                <a:latin typeface="Garamond" pitchFamily="18" charset="0"/>
              </a:rPr>
              <a:t>2012</a:t>
            </a:r>
            <a:endParaRPr lang="en-US" altLang="en-US" dirty="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72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Analysis</a:t>
            </a:r>
            <a:endParaRPr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Car Owners were significantly (at the .00 alpha level) less satisfied with the Quality of Parking on Campus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There were very large outliers, so median was used rather than mean (mean is +.51 for yes, and -.59 for no)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95% Confidence Interval of the mean is (1.80, 2.14)</a:t>
            </a:r>
          </a:p>
          <a:p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2918B7-B314-4A1B-9DC7-371CF157AEA7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685800"/>
            <a:ext cx="5111750" cy="4095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0925" y="4724400"/>
            <a:ext cx="524827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Garamond" pitchFamily="18" charset="0"/>
              </a:rPr>
              <a:t>1 M</a:t>
            </a:r>
            <a:r>
              <a:rPr lang="en-US" altLang="zh-CN" dirty="0" smtClean="0">
                <a:latin typeface="Garamond" pitchFamily="18" charset="0"/>
              </a:rPr>
              <a:t>ay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 smtClean="0">
                <a:latin typeface="Garamond" pitchFamily="18" charset="0"/>
              </a:rPr>
              <a:t>2012</a:t>
            </a:r>
            <a:endParaRPr lang="en-US" altLang="en-US" dirty="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94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Analysis</a:t>
            </a:r>
            <a:endParaRPr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Median Cost satisfaction has a significant relationship (alpha=.00) for every class with Freshman.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95% CI for the mean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/>
              <a:t>Freshman (2.67,3.09)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/>
              <a:t>Sophmore</a:t>
            </a:r>
            <a:r>
              <a:rPr lang="en-US" dirty="0"/>
              <a:t> (1.57,2.42)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/>
              <a:t>Junior (1.42,2.11)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/>
              <a:t>Senior (1.43,2.39)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/>
              <a:t>Masters (.88,1.77)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/>
              <a:t>Ph.D</a:t>
            </a:r>
            <a:r>
              <a:rPr lang="en-US" dirty="0"/>
              <a:t> (1.05,1.71)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/>
              <a:t>Faculty (1.13,2.59)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Significant difference from Freshman and Freshman CI allows us to say that all groups have negative cost satisfaction</a:t>
            </a:r>
          </a:p>
          <a:p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2918B7-B314-4A1B-9DC7-371CF157AEA7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050" y="1151656"/>
            <a:ext cx="5111750" cy="4095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Garamond" pitchFamily="18" charset="0"/>
              </a:rPr>
              <a:t>1 M</a:t>
            </a:r>
            <a:r>
              <a:rPr lang="en-US" altLang="zh-CN" dirty="0" smtClean="0">
                <a:latin typeface="Garamond" pitchFamily="18" charset="0"/>
              </a:rPr>
              <a:t>ay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 smtClean="0">
                <a:latin typeface="Garamond" pitchFamily="18" charset="0"/>
              </a:rPr>
              <a:t>2012</a:t>
            </a:r>
            <a:endParaRPr lang="en-US" altLang="en-US" dirty="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00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Analysis</a:t>
            </a:r>
            <a:endParaRPr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Median Cost satisfaction has a significant relationship (alpha=.00) for every class with Freshman.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95% CI for the mean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/>
              <a:t>Freshman (2.67,3.09)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/>
              <a:t>Sophmore</a:t>
            </a:r>
            <a:r>
              <a:rPr lang="en-US" dirty="0"/>
              <a:t> (1.57,2.42)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/>
              <a:t>Junior (1.42,2.11)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/>
              <a:t>Senior (1.43,2.39)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/>
              <a:t>Masters (.88,1.77)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/>
              <a:t>Ph.D</a:t>
            </a:r>
            <a:r>
              <a:rPr lang="en-US" dirty="0"/>
              <a:t> (1.05,1.71)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/>
              <a:t>Faculty (1.13,2.59)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Significant difference from Freshman and Freshman CI allows us to say that all groups have negative cost satisfaction</a:t>
            </a:r>
          </a:p>
          <a:p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2918B7-B314-4A1B-9DC7-371CF157AEA7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050" y="1151656"/>
            <a:ext cx="5111750" cy="4095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Garamond" pitchFamily="18" charset="0"/>
              </a:rPr>
              <a:t>1 M</a:t>
            </a:r>
            <a:r>
              <a:rPr lang="en-US" altLang="zh-CN" dirty="0" smtClean="0">
                <a:latin typeface="Garamond" pitchFamily="18" charset="0"/>
              </a:rPr>
              <a:t>ay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 smtClean="0">
                <a:latin typeface="Garamond" pitchFamily="18" charset="0"/>
              </a:rPr>
              <a:t>2012</a:t>
            </a:r>
            <a:endParaRPr lang="en-US" altLang="en-US" dirty="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7424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Data Analysis Results</a:t>
            </a:r>
            <a:endParaRPr lang="en-US" b="1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 Owners are less satisfied both with the cost and with the quality of the parking on campus.</a:t>
            </a:r>
          </a:p>
          <a:p>
            <a:r>
              <a:rPr lang="en-US" dirty="0" smtClean="0"/>
              <a:t>All members of the CMU community by class have negative opinions of both the cost of parking, as well as the quality of parking.</a:t>
            </a:r>
          </a:p>
          <a:p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2918B7-B314-4A1B-9DC7-371CF157AEA7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Garamond" pitchFamily="18" charset="0"/>
              </a:rPr>
              <a:t>1 M</a:t>
            </a:r>
            <a:r>
              <a:rPr lang="en-US" altLang="zh-CN" dirty="0" smtClean="0">
                <a:latin typeface="Garamond" pitchFamily="18" charset="0"/>
              </a:rPr>
              <a:t>ay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 smtClean="0">
                <a:latin typeface="Garamond" pitchFamily="18" charset="0"/>
              </a:rPr>
              <a:t>2012</a:t>
            </a:r>
            <a:endParaRPr lang="en-US" altLang="en-US" dirty="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962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Data </a:t>
            </a:r>
            <a:r>
              <a:rPr lang="en-US" b="1" dirty="0" smtClean="0"/>
              <a:t>Collection </a:t>
            </a:r>
            <a:endParaRPr lang="en-US" b="1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75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kumimoji="1" lang="en-US" altLang="zh-CN" dirty="0" smtClean="0"/>
                  <a:t>Initial email: </a:t>
                </a:r>
              </a:p>
              <a:p>
                <a:pPr lvl="1"/>
                <a:r>
                  <a:rPr kumimoji="1" lang="en-US" altLang="zh-CN" dirty="0" smtClean="0"/>
                  <a:t>students</a:t>
                </a:r>
                <a:r>
                  <a:rPr kumimoji="1" lang="en-US" altLang="zh-CN" dirty="0"/>
                  <a:t>: </a:t>
                </a:r>
                <a:r>
                  <a:rPr kumimoji="1" lang="en-US" altLang="zh-CN" dirty="0" smtClean="0"/>
                  <a:t>799; faculties</a:t>
                </a:r>
                <a:r>
                  <a:rPr kumimoji="1" lang="en-US" altLang="zh-CN" dirty="0"/>
                  <a:t>: </a:t>
                </a:r>
                <a:r>
                  <a:rPr kumimoji="1" lang="en-US" altLang="zh-CN" dirty="0" smtClean="0"/>
                  <a:t>274</a:t>
                </a:r>
              </a:p>
              <a:p>
                <a:pPr lvl="1"/>
                <a:r>
                  <a:rPr kumimoji="1" lang="en-US" altLang="zh-CN" dirty="0" smtClean="0">
                    <a:solidFill>
                      <a:srgbClr val="000000"/>
                    </a:solidFill>
                  </a:rPr>
                  <a:t>response </a:t>
                </a:r>
                <a:r>
                  <a:rPr kumimoji="1" lang="en-US" altLang="zh-CN" dirty="0">
                    <a:solidFill>
                      <a:srgbClr val="000000"/>
                    </a:solidFill>
                  </a:rPr>
                  <a:t>rate: </a:t>
                </a:r>
                <a:r>
                  <a:rPr kumimoji="1" lang="en-US" altLang="zh-CN" dirty="0" smtClean="0">
                    <a:solidFill>
                      <a:srgbClr val="000000"/>
                    </a:solidFill>
                  </a:rPr>
                  <a:t>87/1073=8.1%</a:t>
                </a:r>
                <a:r>
                  <a:rPr kumimoji="1" lang="en-US" altLang="zh-CN" dirty="0" smtClean="0">
                    <a:solidFill>
                      <a:srgbClr val="000000"/>
                    </a:solidFill>
                    <a:sym typeface="Wingdings" pitchFamily="2" charset="2"/>
                  </a:rPr>
                  <a:t></a:t>
                </a:r>
                <a:r>
                  <a:rPr kumimoji="1" lang="en-US" altLang="zh-CN" dirty="0" smtClean="0">
                    <a:solidFill>
                      <a:srgbClr val="000000"/>
                    </a:solidFill>
                  </a:rPr>
                  <a:t>Extremely </a:t>
                </a:r>
                <a:r>
                  <a:rPr kumimoji="1" lang="en-US" altLang="zh-CN" dirty="0">
                    <a:solidFill>
                      <a:srgbClr val="000000"/>
                    </a:solidFill>
                  </a:rPr>
                  <a:t>Low!!</a:t>
                </a:r>
              </a:p>
              <a:p>
                <a:r>
                  <a:rPr kumimoji="1" lang="en-US" altLang="zh-CN" dirty="0">
                    <a:solidFill>
                      <a:srgbClr val="000000"/>
                    </a:solidFill>
                  </a:rPr>
                  <a:t>Reminder: </a:t>
                </a:r>
                <a:endParaRPr kumimoji="1" lang="en-US" altLang="zh-CN" dirty="0" smtClean="0">
                  <a:solidFill>
                    <a:srgbClr val="000000"/>
                  </a:solidFill>
                </a:endParaRPr>
              </a:p>
              <a:p>
                <a:pPr lvl="1"/>
                <a:r>
                  <a:rPr kumimoji="1" lang="en-US" altLang="zh-CN" dirty="0" smtClean="0">
                    <a:solidFill>
                      <a:srgbClr val="000000"/>
                    </a:solidFill>
                  </a:rPr>
                  <a:t>students</a:t>
                </a:r>
                <a:r>
                  <a:rPr kumimoji="1" lang="en-US" altLang="zh-CN" dirty="0">
                    <a:solidFill>
                      <a:srgbClr val="000000"/>
                    </a:solidFill>
                  </a:rPr>
                  <a:t>: </a:t>
                </a:r>
                <a:r>
                  <a:rPr kumimoji="1" lang="en-US" altLang="zh-CN" dirty="0" smtClean="0">
                    <a:solidFill>
                      <a:srgbClr val="000000"/>
                    </a:solidFill>
                  </a:rPr>
                  <a:t>700, faculties</a:t>
                </a:r>
                <a:r>
                  <a:rPr kumimoji="1" lang="en-US" altLang="zh-CN" dirty="0">
                    <a:solidFill>
                      <a:srgbClr val="000000"/>
                    </a:solidFill>
                  </a:rPr>
                  <a:t>: </a:t>
                </a:r>
                <a:r>
                  <a:rPr kumimoji="1" lang="en-US" altLang="zh-CN" dirty="0" smtClean="0">
                    <a:solidFill>
                      <a:srgbClr val="000000"/>
                    </a:solidFill>
                  </a:rPr>
                  <a:t>164</a:t>
                </a:r>
              </a:p>
              <a:p>
                <a:pPr lvl="1"/>
                <a:r>
                  <a:rPr kumimoji="1" lang="en-US" altLang="zh-CN" dirty="0" smtClean="0">
                    <a:solidFill>
                      <a:srgbClr val="000000"/>
                    </a:solidFill>
                  </a:rPr>
                  <a:t>response </a:t>
                </a:r>
                <a:r>
                  <a:rPr kumimoji="1" lang="en-US" altLang="zh-CN" dirty="0">
                    <a:solidFill>
                      <a:srgbClr val="000000"/>
                    </a:solidFill>
                  </a:rPr>
                  <a:t>rate: </a:t>
                </a:r>
                <a:endParaRPr kumimoji="1" lang="en-US" altLang="zh-CN" dirty="0" smtClean="0">
                  <a:solidFill>
                    <a:srgbClr val="000000"/>
                  </a:solidFill>
                </a:endParaRPr>
              </a:p>
              <a:p>
                <a:pPr lvl="1"/>
                <a:r>
                  <a:rPr kumimoji="1" lang="en-US" altLang="zh-CN" dirty="0" smtClean="0">
                    <a:solidFill>
                      <a:srgbClr val="000000"/>
                    </a:solidFill>
                  </a:rPr>
                  <a:t>53/274=19.3</a:t>
                </a:r>
                <a:r>
                  <a:rPr kumimoji="1" lang="en-US" altLang="zh-CN" dirty="0">
                    <a:solidFill>
                      <a:srgbClr val="000000"/>
                    </a:solidFill>
                  </a:rPr>
                  <a:t>% (</a:t>
                </a:r>
                <a:r>
                  <a:rPr kumimoji="1" lang="en-US" altLang="zh-CN" dirty="0" smtClean="0">
                    <a:solidFill>
                      <a:srgbClr val="000000"/>
                    </a:solidFill>
                  </a:rPr>
                  <a:t>faculty); 60/799=7.5</a:t>
                </a:r>
                <a:r>
                  <a:rPr kumimoji="1" lang="en-US" altLang="zh-CN" dirty="0">
                    <a:solidFill>
                      <a:srgbClr val="000000"/>
                    </a:solidFill>
                  </a:rPr>
                  <a:t>% (student)</a:t>
                </a:r>
              </a:p>
              <a:p>
                <a:r>
                  <a:rPr kumimoji="1" lang="en-US" altLang="zh-CN" dirty="0">
                    <a:solidFill>
                      <a:srgbClr val="000000"/>
                    </a:solidFill>
                  </a:rPr>
                  <a:t>O</a:t>
                </a:r>
                <a:r>
                  <a:rPr kumimoji="1" lang="en-US" altLang="zh-CN" dirty="0" smtClean="0">
                    <a:solidFill>
                      <a:srgbClr val="000000"/>
                    </a:solidFill>
                  </a:rPr>
                  <a:t>verall</a:t>
                </a:r>
                <a:r>
                  <a:rPr kumimoji="1" lang="en-US" altLang="zh-CN" dirty="0">
                    <a:solidFill>
                      <a:srgbClr val="000000"/>
                    </a:solidFill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zh-CN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zh-CN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113</m:t>
                        </m:r>
                      </m:num>
                      <m:den>
                        <m:r>
                          <a:rPr kumimoji="1" lang="en-US" altLang="zh-CN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1073</m:t>
                        </m:r>
                      </m:den>
                    </m:f>
                  </m:oMath>
                </a14:m>
                <a:r>
                  <a:rPr kumimoji="1" lang="en-US" altLang="zh-CN" dirty="0">
                    <a:solidFill>
                      <a:srgbClr val="000000"/>
                    </a:solidFill>
                  </a:rPr>
                  <a:t>=</a:t>
                </a:r>
                <a:r>
                  <a:rPr kumimoji="1" lang="en-US" altLang="zh-CN" dirty="0" smtClean="0">
                    <a:solidFill>
                      <a:srgbClr val="000000"/>
                    </a:solidFill>
                  </a:rPr>
                  <a:t> </a:t>
                </a:r>
                <a:r>
                  <a:rPr kumimoji="1" lang="en-US" altLang="zh-CN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10.5</a:t>
                </a:r>
                <a:r>
                  <a:rPr kumimoji="1" lang="en-US" altLang="zh-CN" b="1" dirty="0" smtClean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%</a:t>
                </a:r>
                <a:endParaRPr kumimoji="1" lang="zh-CN" altLang="en-US" sz="25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3075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 t="-1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7" name="灯片编号占位符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102C193-3BB8-4975-9771-D81CF5D2C006}" type="slidenum">
              <a:rPr lang="en-US" altLang="en-US" smtClean="0">
                <a:latin typeface="Garamond" pitchFamily="18" charset="0"/>
              </a:rPr>
              <a:pPr eaLnBrk="1" hangingPunct="1"/>
              <a:t>16</a:t>
            </a:fld>
            <a:endParaRPr lang="en-US" altLang="en-US" smtClean="0">
              <a:latin typeface="Garamond" pitchFamily="18" charset="0"/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Garamond" pitchFamily="18" charset="0"/>
              </a:rPr>
              <a:t>1 M</a:t>
            </a:r>
            <a:r>
              <a:rPr lang="en-US" altLang="zh-CN" dirty="0" smtClean="0">
                <a:latin typeface="Garamond" pitchFamily="18" charset="0"/>
              </a:rPr>
              <a:t>ay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 smtClean="0">
                <a:latin typeface="Garamond" pitchFamily="18" charset="0"/>
              </a:rPr>
              <a:t>2012</a:t>
            </a:r>
            <a:endParaRPr lang="en-US" altLang="en-US" dirty="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4878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Data Collection Period</a:t>
            </a:r>
          </a:p>
        </p:txBody>
      </p:sp>
      <p:sp>
        <p:nvSpPr>
          <p:cNvPr id="307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 email: </a:t>
            </a:r>
            <a:endParaRPr lang="en-US" dirty="0" smtClean="0"/>
          </a:p>
          <a:p>
            <a:pPr lvl="1"/>
            <a:r>
              <a:rPr lang="en-US" dirty="0" smtClean="0"/>
              <a:t>April </a:t>
            </a:r>
            <a:r>
              <a:rPr lang="en-US" dirty="0" smtClean="0"/>
              <a:t>1 – 14 (2 weeks) </a:t>
            </a:r>
          </a:p>
          <a:p>
            <a:pPr lvl="1"/>
            <a:r>
              <a:rPr lang="en-US" dirty="0" smtClean="0"/>
              <a:t>Only </a:t>
            </a:r>
            <a:r>
              <a:rPr lang="en-US" dirty="0" smtClean="0"/>
              <a:t>87 </a:t>
            </a:r>
            <a:r>
              <a:rPr lang="en-US" dirty="0" smtClean="0"/>
              <a:t>responses</a:t>
            </a:r>
          </a:p>
          <a:p>
            <a:r>
              <a:rPr lang="en-US" dirty="0" smtClean="0"/>
              <a:t>Reminder email and extra emails: </a:t>
            </a:r>
          </a:p>
          <a:p>
            <a:pPr lvl="1"/>
            <a:r>
              <a:rPr lang="en-US" dirty="0" smtClean="0"/>
              <a:t>April 15 – 25 (1.5 weeks) </a:t>
            </a:r>
          </a:p>
          <a:p>
            <a:pPr lvl="1"/>
            <a:r>
              <a:rPr lang="en-US" dirty="0" smtClean="0"/>
              <a:t>Additional </a:t>
            </a:r>
            <a:r>
              <a:rPr lang="en-US" dirty="0" smtClean="0"/>
              <a:t>26 </a:t>
            </a:r>
            <a:r>
              <a:rPr lang="en-US" dirty="0" smtClean="0"/>
              <a:t>responses </a:t>
            </a:r>
          </a:p>
        </p:txBody>
      </p:sp>
      <p:sp>
        <p:nvSpPr>
          <p:cNvPr id="3077" name="灯片编号占位符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102C193-3BB8-4975-9771-D81CF5D2C006}" type="slidenum">
              <a:rPr lang="en-US" altLang="en-US" smtClean="0">
                <a:latin typeface="Garamond" pitchFamily="18" charset="0"/>
              </a:rPr>
              <a:pPr eaLnBrk="1" hangingPunct="1"/>
              <a:t>17</a:t>
            </a:fld>
            <a:endParaRPr lang="en-US" altLang="en-US" smtClean="0">
              <a:latin typeface="Garamond" pitchFamily="18" charset="0"/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Garamond" pitchFamily="18" charset="0"/>
              </a:rPr>
              <a:t>1 M</a:t>
            </a:r>
            <a:r>
              <a:rPr lang="en-US" altLang="zh-CN" dirty="0" smtClean="0">
                <a:latin typeface="Garamond" pitchFamily="18" charset="0"/>
              </a:rPr>
              <a:t>ay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 smtClean="0">
                <a:latin typeface="Garamond" pitchFamily="18" charset="0"/>
              </a:rPr>
              <a:t>2012</a:t>
            </a:r>
            <a:endParaRPr lang="en-US" altLang="en-US" dirty="0" smtClean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Non-responses Analysis</a:t>
            </a:r>
          </a:p>
        </p:txBody>
      </p:sp>
      <p:sp>
        <p:nvSpPr>
          <p:cNvPr id="4099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10.5% </a:t>
            </a:r>
            <a:r>
              <a:rPr lang="en-US" dirty="0" smtClean="0"/>
              <a:t>response rate </a:t>
            </a:r>
            <a:r>
              <a:rPr lang="en-US" dirty="0" smtClean="0">
                <a:sym typeface="Wingdings" pitchFamily="2" charset="2"/>
              </a:rPr>
              <a:t> extremely low </a:t>
            </a:r>
          </a:p>
          <a:p>
            <a:r>
              <a:rPr lang="en-US" dirty="0" smtClean="0">
                <a:sym typeface="Wingdings" pitchFamily="2" charset="2"/>
              </a:rPr>
              <a:t>Unit non-response</a:t>
            </a:r>
          </a:p>
          <a:p>
            <a:pPr lvl="1"/>
            <a:r>
              <a:rPr lang="en-US" dirty="0" smtClean="0"/>
              <a:t>failure of making contact with the sample units </a:t>
            </a:r>
          </a:p>
          <a:p>
            <a:r>
              <a:rPr lang="en-US" dirty="0" smtClean="0"/>
              <a:t>Item non-response</a:t>
            </a:r>
          </a:p>
          <a:p>
            <a:pPr lvl="1"/>
            <a:r>
              <a:rPr lang="en-US" dirty="0" smtClean="0"/>
              <a:t>Approximately 60% skipped questions regarding the situations of parking metered spaces</a:t>
            </a:r>
          </a:p>
          <a:p>
            <a:pPr lvl="1"/>
            <a:r>
              <a:rPr lang="en-US" dirty="0" smtClean="0"/>
              <a:t>Did not own cars or have relevant parking experience</a:t>
            </a:r>
          </a:p>
          <a:p>
            <a:pPr lvl="1"/>
            <a:r>
              <a:rPr lang="en-US" dirty="0" smtClean="0"/>
              <a:t>Own campus parking permit </a:t>
            </a:r>
            <a:r>
              <a:rPr lang="en-US" dirty="0" smtClean="0">
                <a:sym typeface="Wingdings" pitchFamily="2" charset="2"/>
              </a:rPr>
              <a:t> don’t care </a:t>
            </a:r>
            <a:r>
              <a:rPr lang="en-US" dirty="0" smtClean="0"/>
              <a:t> </a:t>
            </a:r>
          </a:p>
          <a:p>
            <a:pPr lvl="1"/>
            <a:endParaRPr lang="en-US" dirty="0" smtClean="0"/>
          </a:p>
        </p:txBody>
      </p:sp>
      <p:sp>
        <p:nvSpPr>
          <p:cNvPr id="4101" name="灯片编号占位符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FFE16C6-416C-4FD0-AEC6-98499E811A99}" type="slidenum">
              <a:rPr lang="en-US" altLang="en-US" smtClean="0">
                <a:latin typeface="Garamond" pitchFamily="18" charset="0"/>
              </a:rPr>
              <a:pPr eaLnBrk="1" hangingPunct="1"/>
              <a:t>18</a:t>
            </a:fld>
            <a:endParaRPr lang="en-US" altLang="en-US" smtClean="0">
              <a:latin typeface="Garamond" pitchFamily="18" charset="0"/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Garamond" pitchFamily="18" charset="0"/>
              </a:rPr>
              <a:t>1 M</a:t>
            </a:r>
            <a:r>
              <a:rPr lang="en-US" altLang="zh-CN" dirty="0" smtClean="0">
                <a:latin typeface="Garamond" pitchFamily="18" charset="0"/>
              </a:rPr>
              <a:t>ay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 smtClean="0">
                <a:latin typeface="Garamond" pitchFamily="18" charset="0"/>
              </a:rPr>
              <a:t>2012</a:t>
            </a:r>
            <a:endParaRPr lang="en-US" altLang="en-US" dirty="0" smtClean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Take-home message</a:t>
            </a:r>
          </a:p>
        </p:txBody>
      </p:sp>
      <p:sp>
        <p:nvSpPr>
          <p:cNvPr id="512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Overall: dissatisfaction</a:t>
            </a:r>
          </a:p>
          <a:p>
            <a:pPr lvl="1"/>
            <a:r>
              <a:rPr lang="en-US" smtClean="0"/>
              <a:t>the cost and the quality of the metered parking spots on campus</a:t>
            </a:r>
          </a:p>
          <a:p>
            <a:r>
              <a:rPr lang="en-US" smtClean="0"/>
              <a:t>Low response rate: lack of sufficient incentives (i.e. raffle of gift cards) </a:t>
            </a:r>
          </a:p>
          <a:p>
            <a:r>
              <a:rPr lang="en-US" smtClean="0"/>
              <a:t>Potential conflicts with other parking locations available around the campus</a:t>
            </a:r>
          </a:p>
        </p:txBody>
      </p:sp>
      <p:sp>
        <p:nvSpPr>
          <p:cNvPr id="5125" name="灯片编号占位符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50ACA28-12AC-44B3-A7B2-6BB7EB5FA40C}" type="slidenum">
              <a:rPr lang="en-US" altLang="en-US" smtClean="0">
                <a:latin typeface="Garamond" pitchFamily="18" charset="0"/>
              </a:rPr>
              <a:pPr eaLnBrk="1" hangingPunct="1"/>
              <a:t>19</a:t>
            </a:fld>
            <a:endParaRPr lang="en-US" altLang="en-US" smtClean="0">
              <a:latin typeface="Garamond" pitchFamily="18" charset="0"/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Garamond" pitchFamily="18" charset="0"/>
              </a:rPr>
              <a:t>1 M</a:t>
            </a:r>
            <a:r>
              <a:rPr lang="en-US" altLang="zh-CN" dirty="0" smtClean="0">
                <a:latin typeface="Garamond" pitchFamily="18" charset="0"/>
              </a:rPr>
              <a:t>ay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 smtClean="0">
                <a:latin typeface="Garamond" pitchFamily="18" charset="0"/>
              </a:rPr>
              <a:t>2012</a:t>
            </a:r>
            <a:endParaRPr lang="en-US" altLang="en-US" dirty="0" smtClean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Agenda</a:t>
            </a:r>
          </a:p>
        </p:txBody>
      </p:sp>
      <p:sp>
        <p:nvSpPr>
          <p:cNvPr id="4099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Question and </a:t>
            </a:r>
            <a:r>
              <a:rPr lang="en-US" dirty="0" smtClean="0"/>
              <a:t>Motivation</a:t>
            </a:r>
          </a:p>
          <a:p>
            <a:r>
              <a:rPr lang="en-US" dirty="0" smtClean="0"/>
              <a:t>Questionnaires</a:t>
            </a:r>
            <a:endParaRPr lang="en-US" dirty="0"/>
          </a:p>
          <a:p>
            <a:r>
              <a:rPr lang="en-US" dirty="0" smtClean="0"/>
              <a:t>Sample Design and Selection </a:t>
            </a:r>
            <a:endParaRPr lang="en-US" dirty="0" smtClean="0"/>
          </a:p>
          <a:p>
            <a:r>
              <a:rPr lang="en-US" dirty="0" smtClean="0"/>
              <a:t>Survey Methodologies</a:t>
            </a:r>
            <a:endParaRPr lang="en-US" dirty="0" smtClean="0"/>
          </a:p>
          <a:p>
            <a:r>
              <a:rPr lang="en-US" dirty="0" smtClean="0"/>
              <a:t>Data Analysis </a:t>
            </a:r>
          </a:p>
          <a:p>
            <a:r>
              <a:rPr lang="en-US" dirty="0" smtClean="0"/>
              <a:t>Discussions and Conclusions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101" name="灯片编号占位符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CAC6614-1F97-4023-AC7B-4625ACF92042}" type="slidenum">
              <a:rPr lang="en-US" altLang="en-US" smtClean="0">
                <a:latin typeface="Garamond" pitchFamily="18" charset="0"/>
              </a:rPr>
              <a:pPr eaLnBrk="1" hangingPunct="1"/>
              <a:t>2</a:t>
            </a:fld>
            <a:endParaRPr lang="en-US" altLang="en-US" smtClean="0">
              <a:latin typeface="Garamond" pitchFamily="18" charset="0"/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Garamond" pitchFamily="18" charset="0"/>
              </a:rPr>
              <a:t>1 M</a:t>
            </a:r>
            <a:r>
              <a:rPr lang="en-US" altLang="zh-CN" dirty="0" smtClean="0">
                <a:latin typeface="Garamond" pitchFamily="18" charset="0"/>
              </a:rPr>
              <a:t>ay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 smtClean="0">
                <a:latin typeface="Garamond" pitchFamily="18" charset="0"/>
              </a:rPr>
              <a:t>2012</a:t>
            </a:r>
            <a:endParaRPr lang="en-US" altLang="en-US" dirty="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53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Future work</a:t>
            </a:r>
            <a:endParaRPr 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Finish our post-survey analysis and complete all writing parts of project</a:t>
            </a:r>
          </a:p>
          <a:p>
            <a:r>
              <a:rPr lang="en-US" dirty="0" smtClean="0"/>
              <a:t>Design posters and present at </a:t>
            </a:r>
            <a:r>
              <a:rPr lang="en-US" dirty="0" err="1" smtClean="0"/>
              <a:t>MoM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 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914729-6509-4C3C-8375-5C0163AF5752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Garamond" pitchFamily="18" charset="0"/>
              </a:rPr>
              <a:t>1 M</a:t>
            </a:r>
            <a:r>
              <a:rPr lang="en-US" altLang="zh-CN" dirty="0" smtClean="0">
                <a:latin typeface="Garamond" pitchFamily="18" charset="0"/>
              </a:rPr>
              <a:t>ay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 smtClean="0">
                <a:latin typeface="Garamond" pitchFamily="18" charset="0"/>
              </a:rPr>
              <a:t>2012</a:t>
            </a:r>
            <a:endParaRPr lang="en-US" altLang="en-US" dirty="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31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AFAB0ED-98E4-4C26-AF81-7DCE3248DF25}" type="slidenum">
              <a:rPr lang="en-US" altLang="en-US">
                <a:latin typeface="Garamond" pitchFamily="18" charset="0"/>
              </a:rPr>
              <a:pPr eaLnBrk="1" hangingPunct="1"/>
              <a:t>3</a:t>
            </a:fld>
            <a:endParaRPr lang="en-US" altLang="en-US">
              <a:latin typeface="Garamond" pitchFamily="18" charset="0"/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Motivation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30725"/>
          </a:xfrm>
        </p:spPr>
        <p:txBody>
          <a:bodyPr/>
          <a:lstStyle/>
          <a:p>
            <a:pPr eaLnBrk="1" hangingPunct="1"/>
            <a:r>
              <a:rPr lang="en-US" smtClean="0"/>
              <a:t>Over the past year, the rates at the metered parking spots on Frew Street, Tech Street, and around Schenley Park have increased to $2 per hour and payment times increased up until 10 PM</a:t>
            </a:r>
          </a:p>
          <a:p>
            <a:pPr eaLnBrk="1" hangingPunct="1"/>
            <a:r>
              <a:rPr lang="en-US" smtClean="0"/>
              <a:t>Research and personal evidence suggests this caused discontent and a large decrease in use of the spaces</a:t>
            </a:r>
          </a:p>
          <a:p>
            <a:pPr lvl="1" eaLnBrk="1" hangingPunct="1"/>
            <a:r>
              <a:rPr lang="en-US" smtClean="0"/>
              <a:t>Article citing CMU Marketing Professor Jeff Galak</a:t>
            </a:r>
          </a:p>
          <a:p>
            <a:pPr lvl="1" eaLnBrk="1" hangingPunct="1"/>
            <a:r>
              <a:rPr lang="en-US" smtClean="0"/>
              <a:t>Meter rates higher than US average 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Garamond" pitchFamily="18" charset="0"/>
              </a:rPr>
              <a:t>1 M</a:t>
            </a:r>
            <a:r>
              <a:rPr lang="en-US" altLang="zh-CN" dirty="0" smtClean="0">
                <a:latin typeface="Garamond" pitchFamily="18" charset="0"/>
              </a:rPr>
              <a:t>ay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 smtClean="0">
                <a:latin typeface="Garamond" pitchFamily="18" charset="0"/>
              </a:rPr>
              <a:t>2012</a:t>
            </a:r>
            <a:endParaRPr lang="en-US" altLang="en-US" dirty="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19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Research Question</a:t>
            </a:r>
          </a:p>
        </p:txBody>
      </p:sp>
      <p:sp>
        <p:nvSpPr>
          <p:cNvPr id="6147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Research question: how satisfied is the CMU community with the current metered parking?</a:t>
            </a:r>
          </a:p>
          <a:p>
            <a:pPr lvl="1" eaLnBrk="1" hangingPunct="1"/>
            <a:r>
              <a:rPr lang="en-US" smtClean="0"/>
              <a:t>Effects on use of spaces?</a:t>
            </a:r>
          </a:p>
          <a:p>
            <a:pPr lvl="1" eaLnBrk="1" hangingPunct="1"/>
            <a:r>
              <a:rPr lang="en-US" smtClean="0"/>
              <a:t>What attributes specifically cause dissatisfaction, if any?</a:t>
            </a:r>
          </a:p>
          <a:p>
            <a:pPr lvl="1" eaLnBrk="1" hangingPunct="1"/>
            <a:r>
              <a:rPr lang="en-US" smtClean="0"/>
              <a:t>Are there any solutions we can propose to ameliorate the situation?</a:t>
            </a:r>
          </a:p>
          <a:p>
            <a:pPr lvl="2" eaLnBrk="1" hangingPunct="1"/>
            <a:r>
              <a:rPr lang="en-US" smtClean="0"/>
              <a:t>Acceptance of coins other than quarters at meters</a:t>
            </a:r>
          </a:p>
          <a:p>
            <a:pPr lvl="2" eaLnBrk="1" hangingPunct="1"/>
            <a:r>
              <a:rPr lang="en-US" smtClean="0"/>
              <a:t>Fewer times when meters must be paid</a:t>
            </a:r>
          </a:p>
          <a:p>
            <a:pPr lvl="2" eaLnBrk="1" hangingPunct="1"/>
            <a:r>
              <a:rPr lang="en-US" smtClean="0"/>
              <a:t>Acceptance of credit/debit cards at meters</a:t>
            </a:r>
          </a:p>
        </p:txBody>
      </p:sp>
      <p:sp>
        <p:nvSpPr>
          <p:cNvPr id="6149" name="灯片编号占位符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427D2B1-9495-4038-AECE-BB417537F65A}" type="slidenum">
              <a:rPr lang="en-US" altLang="en-US">
                <a:latin typeface="Garamond" pitchFamily="18" charset="0"/>
              </a:rPr>
              <a:pPr eaLnBrk="1" hangingPunct="1"/>
              <a:t>4</a:t>
            </a:fld>
            <a:endParaRPr lang="en-US" altLang="en-US">
              <a:latin typeface="Garamond" pitchFamily="18" charset="0"/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Garamond" pitchFamily="18" charset="0"/>
              </a:rPr>
              <a:t>1 M</a:t>
            </a:r>
            <a:r>
              <a:rPr lang="en-US" altLang="zh-CN" dirty="0" smtClean="0">
                <a:latin typeface="Garamond" pitchFamily="18" charset="0"/>
              </a:rPr>
              <a:t>ay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 smtClean="0">
                <a:latin typeface="Garamond" pitchFamily="18" charset="0"/>
              </a:rPr>
              <a:t>2012</a:t>
            </a:r>
            <a:endParaRPr lang="en-US" altLang="en-US" dirty="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3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3A0CC4A-953F-43EC-9112-A520A22C3BD0}" type="slidenum">
              <a:rPr lang="en-US" altLang="en-US">
                <a:latin typeface="Garamond" pitchFamily="18" charset="0"/>
              </a:rPr>
              <a:pPr eaLnBrk="1" hangingPunct="1"/>
              <a:t>5</a:t>
            </a:fld>
            <a:endParaRPr lang="en-US" altLang="en-US">
              <a:latin typeface="Garamond" pitchFamily="18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Questionnaire 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3 types of questions</a:t>
            </a:r>
          </a:p>
          <a:p>
            <a:pPr lvl="1" eaLnBrk="1" hangingPunct="1"/>
            <a:r>
              <a:rPr lang="en-US" smtClean="0"/>
              <a:t>Demographic (eg. Gender, year of study at CMU)</a:t>
            </a:r>
          </a:p>
          <a:p>
            <a:pPr lvl="1" eaLnBrk="1" hangingPunct="1"/>
            <a:r>
              <a:rPr lang="en-US" smtClean="0"/>
              <a:t>Satisfaction-measuring</a:t>
            </a:r>
          </a:p>
          <a:p>
            <a:pPr lvl="1" eaLnBrk="1" hangingPunct="1"/>
            <a:r>
              <a:rPr lang="en-US" smtClean="0"/>
              <a:t>Gathering information about use of spaces</a:t>
            </a:r>
          </a:p>
          <a:p>
            <a:pPr eaLnBrk="1" hangingPunct="1"/>
            <a:r>
              <a:rPr lang="en-US" smtClean="0"/>
              <a:t>Measure satisfaction for different solutions as well as for current system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Garamond" pitchFamily="18" charset="0"/>
              </a:rPr>
              <a:t>1 M</a:t>
            </a:r>
            <a:r>
              <a:rPr lang="en-US" altLang="zh-CN" dirty="0" smtClean="0">
                <a:latin typeface="Garamond" pitchFamily="18" charset="0"/>
              </a:rPr>
              <a:t>ay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 smtClean="0">
                <a:latin typeface="Garamond" pitchFamily="18" charset="0"/>
              </a:rPr>
              <a:t>2012</a:t>
            </a:r>
            <a:endParaRPr lang="en-US" altLang="en-US" dirty="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25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Questionnaire - Example</a:t>
            </a:r>
          </a:p>
        </p:txBody>
      </p:sp>
      <p:sp>
        <p:nvSpPr>
          <p:cNvPr id="8196" name="灯片编号占位符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695210-4C5E-4142-A9C2-6167736A1351}" type="slidenum">
              <a:rPr lang="en-US" altLang="en-US">
                <a:latin typeface="Garamond" pitchFamily="18" charset="0"/>
              </a:rPr>
              <a:pPr eaLnBrk="1" hangingPunct="1"/>
              <a:t>6</a:t>
            </a:fld>
            <a:endParaRPr lang="en-US" altLang="en-US">
              <a:latin typeface="Garamond" pitchFamily="18" charset="0"/>
            </a:endParaRPr>
          </a:p>
        </p:txBody>
      </p:sp>
      <p:pic>
        <p:nvPicPr>
          <p:cNvPr id="819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8945563" cy="414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Garamond" pitchFamily="18" charset="0"/>
              </a:rPr>
              <a:t>1 M</a:t>
            </a:r>
            <a:r>
              <a:rPr lang="en-US" altLang="zh-CN" dirty="0" smtClean="0">
                <a:latin typeface="Garamond" pitchFamily="18" charset="0"/>
              </a:rPr>
              <a:t>ay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 smtClean="0">
                <a:latin typeface="Garamond" pitchFamily="18" charset="0"/>
              </a:rPr>
              <a:t>2012</a:t>
            </a:r>
            <a:endParaRPr lang="en-US" altLang="en-US" dirty="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42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Sample Selection</a:t>
            </a:r>
          </a:p>
        </p:txBody>
      </p:sp>
      <p:sp>
        <p:nvSpPr>
          <p:cNvPr id="307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sz="3200" i="1" u="sng" dirty="0" smtClean="0"/>
              <a:t>Target Population</a:t>
            </a:r>
            <a:r>
              <a:rPr kumimoji="1" lang="en-US" altLang="zh-CN" sz="3200" dirty="0" smtClean="0"/>
              <a:t>: </a:t>
            </a:r>
          </a:p>
          <a:p>
            <a:pPr lvl="1"/>
            <a:r>
              <a:rPr kumimoji="1" lang="en-US" altLang="zh-CN" sz="2800" dirty="0" smtClean="0"/>
              <a:t>Active and current undergraduate and graduate students and faculty members of the Carnegie Mellon Community</a:t>
            </a:r>
          </a:p>
          <a:p>
            <a:r>
              <a:rPr kumimoji="1" lang="en-US" altLang="zh-CN" sz="3200" i="1" u="sng" dirty="0" smtClean="0"/>
              <a:t>Sampling Frame</a:t>
            </a:r>
            <a:r>
              <a:rPr kumimoji="1" lang="en-US" altLang="zh-CN" sz="3200" dirty="0" smtClean="0"/>
              <a:t>: </a:t>
            </a:r>
            <a:r>
              <a:rPr kumimoji="1" lang="en-US" altLang="zh-CN" sz="2800" dirty="0" smtClean="0"/>
              <a:t>Carnegie Mellon C-book</a:t>
            </a:r>
          </a:p>
          <a:p>
            <a:r>
              <a:rPr kumimoji="1" lang="en-US" altLang="zh-CN" sz="3200" i="1" u="sng" dirty="0" smtClean="0"/>
              <a:t>Methods</a:t>
            </a:r>
            <a:r>
              <a:rPr kumimoji="1" lang="en-US" altLang="zh-CN" sz="3200" dirty="0" smtClean="0"/>
              <a:t>: </a:t>
            </a:r>
            <a:r>
              <a:rPr kumimoji="1" lang="en-US" altLang="zh-CN" sz="2800" dirty="0" smtClean="0"/>
              <a:t>Random number generator </a:t>
            </a:r>
            <a:endParaRPr kumimoji="1" lang="en-US" altLang="zh-CN" sz="2800" dirty="0" smtClean="0"/>
          </a:p>
          <a:p>
            <a:pPr lvl="1"/>
            <a:endParaRPr kumimoji="1" lang="en-US" altLang="zh-CN" sz="2800" dirty="0" smtClean="0"/>
          </a:p>
          <a:p>
            <a:pPr lvl="1"/>
            <a:endParaRPr kumimoji="1" lang="en-US" altLang="zh-CN" dirty="0" smtClean="0"/>
          </a:p>
        </p:txBody>
      </p:sp>
      <p:sp>
        <p:nvSpPr>
          <p:cNvPr id="3077" name="灯片编号占位符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102C193-3BB8-4975-9771-D81CF5D2C006}" type="slidenum">
              <a:rPr lang="en-US" altLang="en-US" smtClean="0">
                <a:latin typeface="Garamond" pitchFamily="18" charset="0"/>
              </a:rPr>
              <a:pPr eaLnBrk="1" hangingPunct="1"/>
              <a:t>7</a:t>
            </a:fld>
            <a:endParaRPr lang="en-US" altLang="en-US" smtClean="0">
              <a:latin typeface="Garamond" pitchFamily="18" charset="0"/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Garamond" pitchFamily="18" charset="0"/>
              </a:rPr>
              <a:t>1 M</a:t>
            </a:r>
            <a:r>
              <a:rPr lang="en-US" altLang="zh-CN" dirty="0" smtClean="0">
                <a:latin typeface="Garamond" pitchFamily="18" charset="0"/>
              </a:rPr>
              <a:t>ay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 smtClean="0">
                <a:latin typeface="Garamond" pitchFamily="18" charset="0"/>
              </a:rPr>
              <a:t>2012</a:t>
            </a:r>
            <a:endParaRPr lang="en-US" altLang="en-US" dirty="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57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Survey Methodologies</a:t>
            </a:r>
          </a:p>
        </p:txBody>
      </p:sp>
      <p:sp>
        <p:nvSpPr>
          <p:cNvPr id="9219" name="内容占位符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307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sz="1500" dirty="0" smtClean="0"/>
              <a:t>     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1500" dirty="0"/>
              <a:t> </a:t>
            </a:r>
            <a:r>
              <a:rPr lang="en-US" sz="1500" dirty="0" smtClean="0"/>
              <a:t>   </a:t>
            </a:r>
            <a:r>
              <a:rPr lang="en-US" sz="1500" i="1" dirty="0" smtClean="0"/>
              <a:t>Have extra numbers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1500" i="1" dirty="0"/>
              <a:t> </a:t>
            </a:r>
            <a:r>
              <a:rPr lang="en-US" sz="1500" i="1" dirty="0" smtClean="0"/>
              <a:t>   for nonresponse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1500" i="1" dirty="0"/>
              <a:t> </a:t>
            </a:r>
            <a:r>
              <a:rPr lang="en-US" sz="1500" i="1" dirty="0" smtClean="0"/>
              <a:t>   purpose</a:t>
            </a:r>
          </a:p>
          <a:p>
            <a:pPr>
              <a:defRPr/>
            </a:pPr>
            <a:endParaRPr lang="en-US" dirty="0" smtClean="0"/>
          </a:p>
        </p:txBody>
      </p:sp>
      <p:sp>
        <p:nvSpPr>
          <p:cNvPr id="9221" name="灯片编号占位符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3E0781C-5D4D-4AF8-B098-C4B3198D6F1C}" type="slidenum">
              <a:rPr lang="en-US" altLang="en-US" smtClean="0">
                <a:latin typeface="Garamond" pitchFamily="18" charset="0"/>
              </a:rPr>
              <a:pPr eaLnBrk="1" hangingPunct="1"/>
              <a:t>8</a:t>
            </a:fld>
            <a:endParaRPr lang="en-US" altLang="en-US" smtClean="0">
              <a:latin typeface="Garamond" pitchFamily="18" charset="0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949494"/>
              </p:ext>
            </p:extLst>
          </p:nvPr>
        </p:nvGraphicFramePr>
        <p:xfrm>
          <a:off x="381000" y="2133600"/>
          <a:ext cx="2133600" cy="213360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727587"/>
                <a:gridCol w="442451"/>
                <a:gridCol w="599768"/>
                <a:gridCol w="363794"/>
              </a:tblGrid>
              <a:tr h="20274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Generator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3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Identifier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Page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Column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Line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3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74-2-27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3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12-2-39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3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93-1-9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3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31-2-1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3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100-2-31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3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34-2-17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3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53-1-14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3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86-2-25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3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68-1-2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363021"/>
              </p:ext>
            </p:extLst>
          </p:nvPr>
        </p:nvGraphicFramePr>
        <p:xfrm>
          <a:off x="381000" y="1752600"/>
          <a:ext cx="8229600" cy="309563"/>
        </p:xfrm>
        <a:graphic>
          <a:graphicData uri="http://schemas.openxmlformats.org/drawingml/2006/table">
            <a:tbl>
              <a:tblPr>
                <a:tableStyleId>{0E3FDE45-AF77-4B5C-9715-49D594BDF05E}</a:tableStyleId>
              </a:tblPr>
              <a:tblGrid>
                <a:gridCol w="8229600"/>
              </a:tblGrid>
              <a:tr h="3095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Student Emails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50" marR="4050" marT="4059" marB="0" anchor="b"/>
                </a:tc>
              </a:tr>
            </a:tbl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298166"/>
              </p:ext>
            </p:extLst>
          </p:nvPr>
        </p:nvGraphicFramePr>
        <p:xfrm>
          <a:off x="2743200" y="2133600"/>
          <a:ext cx="2819399" cy="21415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9246"/>
                <a:gridCol w="617651"/>
                <a:gridCol w="762982"/>
                <a:gridCol w="559520"/>
              </a:tblGrid>
              <a:tr h="19243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Silvia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Identifier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Page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Column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Line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</a:tr>
              <a:tr h="177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11-1-23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</a:tr>
              <a:tr h="177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11-1-35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</a:tr>
              <a:tr h="177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12-1-12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</a:tr>
              <a:tr h="177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12-2-25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</a:tr>
              <a:tr h="177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13-1-36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</a:tr>
              <a:tr h="177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13-2-1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</a:tr>
              <a:tr h="177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13-2-16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</a:tr>
              <a:tr h="177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14-1-22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</a:tr>
              <a:tr h="177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14-1-31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</a:tr>
              <a:tr h="177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14-2-37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659307"/>
              </p:ext>
            </p:extLst>
          </p:nvPr>
        </p:nvGraphicFramePr>
        <p:xfrm>
          <a:off x="5867400" y="2133600"/>
          <a:ext cx="2743201" cy="21415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5483"/>
                <a:gridCol w="600959"/>
                <a:gridCol w="742361"/>
                <a:gridCol w="544398"/>
              </a:tblGrid>
              <a:tr h="19243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Nick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Identifier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Page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Column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Line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</a:tr>
              <a:tr h="177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11-2-16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</a:tr>
              <a:tr h="177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11-2-24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</a:tr>
              <a:tr h="177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11-2-28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</a:tr>
              <a:tr h="177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12-1-20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</a:tr>
              <a:tr h="177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12-1-32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</a:tr>
              <a:tr h="177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12-2-31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</a:tr>
              <a:tr h="177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13-2-12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</a:tr>
              <a:tr h="177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14-2-9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</a:tr>
              <a:tr h="177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14-2-10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</a:tr>
              <a:tr h="177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14-2-14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717991"/>
              </p:ext>
            </p:extLst>
          </p:nvPr>
        </p:nvGraphicFramePr>
        <p:xfrm>
          <a:off x="381000" y="4343400"/>
          <a:ext cx="8305800" cy="309563"/>
        </p:xfrm>
        <a:graphic>
          <a:graphicData uri="http://schemas.openxmlformats.org/drawingml/2006/table">
            <a:tbl>
              <a:tblPr>
                <a:tableStyleId>{0E3FDE45-AF77-4B5C-9715-49D594BDF05E}</a:tableStyleId>
              </a:tblPr>
              <a:tblGrid>
                <a:gridCol w="8305800"/>
              </a:tblGrid>
              <a:tr h="3095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effectLst/>
                        </a:rPr>
                        <a:t>Faculty </a:t>
                      </a:r>
                      <a:r>
                        <a:rPr lang="en-US" sz="2000" b="1" u="none" strike="noStrike" dirty="0">
                          <a:effectLst/>
                        </a:rPr>
                        <a:t>Emails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50" marR="4050" marT="4059" marB="0" anchor="b"/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363509"/>
              </p:ext>
            </p:extLst>
          </p:nvPr>
        </p:nvGraphicFramePr>
        <p:xfrm>
          <a:off x="2743200" y="4724400"/>
          <a:ext cx="2743201" cy="12954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5483"/>
                <a:gridCol w="600959"/>
                <a:gridCol w="742361"/>
                <a:gridCol w="544398"/>
              </a:tblGrid>
              <a:tr h="19853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Shu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Identifier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Page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Column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Line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2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126-2-27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2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134-2-14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2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133-2-40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2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139-2-19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2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127-2-8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127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143475"/>
              </p:ext>
            </p:extLst>
          </p:nvPr>
        </p:nvGraphicFramePr>
        <p:xfrm>
          <a:off x="5867400" y="4724400"/>
          <a:ext cx="2819400" cy="12557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9246"/>
                <a:gridCol w="617652"/>
                <a:gridCol w="762982"/>
                <a:gridCol w="559520"/>
              </a:tblGrid>
              <a:tr h="19245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Yijia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21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Identifier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Page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Column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Line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</a:tr>
              <a:tr h="17721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128-1-19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</a:tr>
              <a:tr h="17721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140-1-1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</a:tr>
              <a:tr h="17721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136-1-32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</a:tr>
              <a:tr h="17721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135-2-24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</a:tr>
              <a:tr h="17721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124-1-11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/>
                </a:tc>
              </a:tr>
            </a:tbl>
          </a:graphicData>
        </a:graphic>
      </p:graphicFrame>
      <p:sp>
        <p:nvSpPr>
          <p:cNvPr id="14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Garamond" pitchFamily="18" charset="0"/>
              </a:rPr>
              <a:t>1 M</a:t>
            </a:r>
            <a:r>
              <a:rPr lang="en-US" altLang="zh-CN" dirty="0" smtClean="0">
                <a:latin typeface="Garamond" pitchFamily="18" charset="0"/>
              </a:rPr>
              <a:t>ay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 smtClean="0">
                <a:latin typeface="Garamond" pitchFamily="18" charset="0"/>
              </a:rPr>
              <a:t>2012</a:t>
            </a:r>
            <a:endParaRPr lang="en-US" altLang="en-US" dirty="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55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Data Analysis </a:t>
            </a:r>
            <a:endParaRPr 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Deleted 6 data</a:t>
            </a:r>
          </a:p>
          <a:p>
            <a:pPr lvl="1"/>
            <a:r>
              <a:rPr lang="en-US" sz="2300" dirty="0" smtClean="0"/>
              <a:t>Missing important items (cost satisfaction/overall satisfaction)</a:t>
            </a:r>
          </a:p>
          <a:p>
            <a:r>
              <a:rPr lang="en-US" sz="2800" dirty="0" smtClean="0"/>
              <a:t>People who do not own a car</a:t>
            </a:r>
          </a:p>
          <a:p>
            <a:pPr lvl="1"/>
            <a:r>
              <a:rPr lang="en-US" sz="2300" dirty="0" smtClean="0"/>
              <a:t>Cannot answer questions like “How many times in an average week do you park in XX street ”</a:t>
            </a:r>
          </a:p>
          <a:p>
            <a:pPr lvl="1"/>
            <a:r>
              <a:rPr lang="en-US" sz="2300" dirty="0" smtClean="0"/>
              <a:t>Still valid if they answered all opinion-based questions</a:t>
            </a:r>
          </a:p>
          <a:p>
            <a:r>
              <a:rPr lang="en-US" dirty="0" smtClean="0"/>
              <a:t>Fixed some responses</a:t>
            </a:r>
          </a:p>
          <a:p>
            <a:pPr lvl="1"/>
            <a:r>
              <a:rPr kumimoji="1" lang="en-US" altLang="zh-CN" sz="2300" dirty="0">
                <a:solidFill>
                  <a:srgbClr val="000000"/>
                </a:solidFill>
              </a:rPr>
              <a:t>For the question above: (numerical values</a:t>
            </a:r>
            <a:r>
              <a:rPr kumimoji="1" lang="en-US" altLang="zh-CN" sz="2300" dirty="0" smtClean="0">
                <a:solidFill>
                  <a:srgbClr val="000000"/>
                </a:solidFill>
              </a:rPr>
              <a:t>)</a:t>
            </a:r>
          </a:p>
          <a:p>
            <a:pPr lvl="2"/>
            <a:r>
              <a:rPr kumimoji="1" lang="en-US" altLang="zh-CN" sz="2000" dirty="0">
                <a:solidFill>
                  <a:srgbClr val="000000"/>
                </a:solidFill>
              </a:rPr>
              <a:t>Once every two weeks </a:t>
            </a:r>
            <a:r>
              <a:rPr kumimoji="1" lang="en-US" altLang="zh-CN" sz="2000" dirty="0">
                <a:solidFill>
                  <a:srgbClr val="000000"/>
                </a:solidFill>
                <a:sym typeface="Wingdings"/>
              </a:rPr>
              <a:t> 0.5</a:t>
            </a:r>
          </a:p>
          <a:p>
            <a:pPr lvl="2"/>
            <a:r>
              <a:rPr kumimoji="1" lang="en-US" altLang="zh-CN" sz="2000" dirty="0">
                <a:solidFill>
                  <a:srgbClr val="000000"/>
                </a:solidFill>
                <a:sym typeface="Wingdings"/>
              </a:rPr>
              <a:t>Several times  average of all car owners</a:t>
            </a:r>
            <a:endParaRPr kumimoji="1" lang="en-US" altLang="zh-CN" sz="2000" dirty="0">
              <a:solidFill>
                <a:srgbClr val="000000"/>
              </a:solidFill>
            </a:endParaRPr>
          </a:p>
          <a:p>
            <a:pPr lvl="1"/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914729-6509-4C3C-8375-5C0163AF5752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latin typeface="Garamond" pitchFamily="18" charset="0"/>
              </a:rPr>
              <a:t>1 M</a:t>
            </a:r>
            <a:r>
              <a:rPr lang="en-US" altLang="zh-CN" dirty="0" smtClean="0">
                <a:latin typeface="Garamond" pitchFamily="18" charset="0"/>
              </a:rPr>
              <a:t>ay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 smtClean="0">
                <a:latin typeface="Garamond" pitchFamily="18" charset="0"/>
              </a:rPr>
              <a:t>2012</a:t>
            </a:r>
            <a:endParaRPr lang="en-US" altLang="en-US" dirty="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17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1926</TotalTime>
  <Words>1133</Words>
  <Application>Microsoft Office PowerPoint</Application>
  <PresentationFormat>全屏显示(4:3)</PresentationFormat>
  <Paragraphs>356</Paragraphs>
  <Slides>20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5" baseType="lpstr">
      <vt:lpstr>Arial</vt:lpstr>
      <vt:lpstr>Garamond</vt:lpstr>
      <vt:lpstr>Wingdings</vt:lpstr>
      <vt:lpstr>Times New Roman</vt:lpstr>
      <vt:lpstr>Edge</vt:lpstr>
      <vt:lpstr>How to improve our on-campus parking system?</vt:lpstr>
      <vt:lpstr>Agenda</vt:lpstr>
      <vt:lpstr>Motivation</vt:lpstr>
      <vt:lpstr>Research Question</vt:lpstr>
      <vt:lpstr>Questionnaire </vt:lpstr>
      <vt:lpstr>Questionnaire - Example</vt:lpstr>
      <vt:lpstr>Sample Selection</vt:lpstr>
      <vt:lpstr>Survey Methodologies</vt:lpstr>
      <vt:lpstr>Data Analysis </vt:lpstr>
      <vt:lpstr>Data Analysis </vt:lpstr>
      <vt:lpstr>Data Analysis </vt:lpstr>
      <vt:lpstr>Data Analysis</vt:lpstr>
      <vt:lpstr>Data Analysis</vt:lpstr>
      <vt:lpstr>Data Analysis</vt:lpstr>
      <vt:lpstr>Data Analysis Results</vt:lpstr>
      <vt:lpstr>Data Collection </vt:lpstr>
      <vt:lpstr>Data Collection Period</vt:lpstr>
      <vt:lpstr>Non-responses Analysis</vt:lpstr>
      <vt:lpstr>Take-home message</vt:lpstr>
      <vt:lpstr>Future 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</dc:creator>
  <cp:lastModifiedBy>Yijia</cp:lastModifiedBy>
  <cp:revision>86</cp:revision>
  <cp:lastPrinted>1601-01-01T00:00:00Z</cp:lastPrinted>
  <dcterms:created xsi:type="dcterms:W3CDTF">2008-03-27T11:40:49Z</dcterms:created>
  <dcterms:modified xsi:type="dcterms:W3CDTF">2012-05-01T03:47:47Z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