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83" r:id="rId5"/>
    <p:sldId id="284" r:id="rId6"/>
    <p:sldId id="285" r:id="rId7"/>
    <p:sldId id="286" r:id="rId8"/>
    <p:sldId id="298" r:id="rId9"/>
    <p:sldId id="287" r:id="rId10"/>
    <p:sldId id="288" r:id="rId11"/>
    <p:sldId id="280" r:id="rId12"/>
    <p:sldId id="281" r:id="rId13"/>
    <p:sldId id="278" r:id="rId14"/>
    <p:sldId id="267" r:id="rId15"/>
    <p:sldId id="289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71" r:id="rId24"/>
    <p:sldId id="273" r:id="rId2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5C"/>
    <a:srgbClr val="FFFEB8"/>
    <a:srgbClr val="FFDDAB"/>
    <a:srgbClr val="FFAE37"/>
    <a:srgbClr val="FD6D01"/>
    <a:srgbClr val="FF6600"/>
    <a:srgbClr val="C75601"/>
    <a:srgbClr val="F8F8F6"/>
    <a:srgbClr val="E4B878"/>
    <a:srgbClr val="EED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2" autoAdjust="0"/>
    <p:restoredTop sz="93144" autoAdjust="0"/>
  </p:normalViewPr>
  <p:slideViewPr>
    <p:cSldViewPr>
      <p:cViewPr varScale="1">
        <p:scale>
          <a:sx n="66" d="100"/>
          <a:sy n="66" d="100"/>
        </p:scale>
        <p:origin x="-1308" y="-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787" y="1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235B2E-9420-4F5C-BCB8-9F6B33412983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4209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787" y="6514209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17852F-1525-4BBF-8E8A-3905E770C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5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787" y="1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F90A1F-E4C1-4E68-AD7E-DCCDFF212CF6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704" y="3257849"/>
            <a:ext cx="7314595" cy="308520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4209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787" y="6514209"/>
            <a:ext cx="3962703" cy="34230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9704FD-3874-4F2D-9B1B-B48B07FF8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2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78011-7A8C-4995-AE1E-1C7CE75310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21DDB-6C95-4DA2-972A-ECBD90F2EA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E2A0-9EE5-4139-8233-13CA51550C78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A394-85C8-4C97-A103-66373FDE4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8F71-DD38-421F-8E1C-59C276030252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7BEA-773A-4643-9805-9CCE0E796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2217-3F61-4523-958A-C18075913E1F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6F83-A597-48A1-BFCA-1D192D90F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0D18-223B-4D0D-B6C2-36649E96BCED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86A7-989F-4AF9-90C7-8D6E75F7A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46C4-8F8B-4D4E-B3FF-1A94B7DBCCD0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59C3-D672-42BA-A6FD-76DDF972E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89FC-22D9-4C35-8F0D-F11D250B090C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92CF-F82A-4683-B9E8-570387D3A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FF8F-C05C-4102-B97A-D974EE4E10B1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335F-52AE-4861-AE73-335BDBD3B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136B-A86B-4B1B-B238-00D63CC3373F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A68F-CEAE-4D61-98F9-EE9882028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767A-3F4B-483D-8529-25E17C370C09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4E9-0DF0-4EF2-A9C0-682F94C7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95D7-EE07-4BFE-93B4-E997026C989F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6773-29C9-4DDF-A5E8-6BB1BC15A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50C3-7417-4629-B6F7-DD542B08F3C5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8639-EA49-4FD9-BC3F-2DBCE5A1C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839BC80E-3BD2-44C3-9822-9B7F2C329209}" type="datetimeFigureOut">
              <a:rPr lang="en-US"/>
              <a:pPr>
                <a:defRPr/>
              </a:pPr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B3916F28-DF2F-4894-9E20-C40DE79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Elementary School Children know about Architecture?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/>
              <a:t>36-303: Sampling, Surveys, and Society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700" dirty="0" smtClean="0"/>
              <a:t> April 28, 2011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700" dirty="0" smtClean="0"/>
              <a:t>Erica D Cochran &amp; Kelly S. Lyons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Population Demographics</a:t>
            </a:r>
            <a:endParaRPr lang="en-US" sz="31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800600" y="1433513"/>
          <a:ext cx="32908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33513"/>
                        <a:ext cx="3290888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990600" y="4024313"/>
          <a:ext cx="32908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Graph" r:id="rId5" imgW="5486400" imgH="3657600" progId="MtbGraph.Document.16">
                  <p:embed/>
                </p:oleObj>
              </mc:Choice>
              <mc:Fallback>
                <p:oleObj name="Graph" r:id="rId5" imgW="5486400" imgH="3657600" progId="MtbGraph.Document.16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24313"/>
                        <a:ext cx="3290888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990600" y="1433513"/>
          <a:ext cx="32908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Graph" r:id="rId7" imgW="5486400" imgH="3657600" progId="MtbGraph.Document.16">
                  <p:embed/>
                </p:oleObj>
              </mc:Choice>
              <mc:Fallback>
                <p:oleObj name="Graph" r:id="rId7" imgW="5486400" imgH="3657600" progId="MtbGraph.Document.16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33513"/>
                        <a:ext cx="3290888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4800600" y="4024313"/>
          <a:ext cx="32908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7" name="Graph" r:id="rId9" imgW="5486400" imgH="3657600" progId="MtbGraph.Document.16">
                  <p:embed/>
                </p:oleObj>
              </mc:Choice>
              <mc:Fallback>
                <p:oleObj name="Graph" r:id="rId9" imgW="5486400" imgH="3657600" progId="MtbGraph.Document.16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024313"/>
                        <a:ext cx="3290888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2800" y="23401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438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7088" y="4419600"/>
            <a:ext cx="9144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2160000">
            <a:off x="6284739" y="4366926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160000">
            <a:off x="7503939" y="4824125"/>
            <a:ext cx="2286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Survey Questions</a:t>
            </a:r>
            <a:endParaRPr lang="en-US" sz="3100" dirty="0"/>
          </a:p>
        </p:txBody>
      </p:sp>
      <p:sp>
        <p:nvSpPr>
          <p:cNvPr id="102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Visual Literacy - Sections</a:t>
            </a:r>
          </a:p>
        </p:txBody>
      </p:sp>
      <p:sp>
        <p:nvSpPr>
          <p:cNvPr id="103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Visual Literacy – Floor Plans</a:t>
            </a:r>
          </a:p>
        </p:txBody>
      </p:sp>
      <p:graphicFrame>
        <p:nvGraphicFramePr>
          <p:cNvPr id="1027" name="Object 53"/>
          <p:cNvGraphicFramePr>
            <a:graphicFrameLocks noChangeAspect="1"/>
          </p:cNvGraphicFramePr>
          <p:nvPr/>
        </p:nvGraphicFramePr>
        <p:xfrm>
          <a:off x="5105400" y="2071688"/>
          <a:ext cx="31384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Acrobat Document" r:id="rId3" imgW="5819755" imgH="7534014" progId="AcroExch.Document.7">
                  <p:embed/>
                </p:oleObj>
              </mc:Choice>
              <mc:Fallback>
                <p:oleObj name="Acrobat Document" r:id="rId3" imgW="5819755" imgH="7534014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71688"/>
                        <a:ext cx="31384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13300" t="28563" r="22740" b="14876"/>
          <a:stretch>
            <a:fillRect/>
          </a:stretch>
        </p:blipFill>
        <p:spPr bwMode="auto">
          <a:xfrm>
            <a:off x="5638800" y="2133600"/>
            <a:ext cx="213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4104"/>
            <a:ext cx="3151989" cy="407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Results from Questionnaire</a:t>
            </a:r>
            <a:endParaRPr lang="en-US" sz="3600" dirty="0"/>
          </a:p>
        </p:txBody>
      </p:sp>
      <p:sp>
        <p:nvSpPr>
          <p:cNvPr id="1749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493" name="Object 85"/>
          <p:cNvGraphicFramePr>
            <a:graphicFrameLocks noChangeAspect="1"/>
          </p:cNvGraphicFramePr>
          <p:nvPr/>
        </p:nvGraphicFramePr>
        <p:xfrm>
          <a:off x="457200" y="1600200"/>
          <a:ext cx="38576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857625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9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495" name="Object 87"/>
          <p:cNvGraphicFramePr>
            <a:graphicFrameLocks noChangeAspect="1"/>
          </p:cNvGraphicFramePr>
          <p:nvPr/>
        </p:nvGraphicFramePr>
        <p:xfrm>
          <a:off x="4724400" y="1600200"/>
          <a:ext cx="383857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Graph" r:id="rId5" imgW="5486400" imgH="3657600" progId="MtbGraph.Document.16">
                  <p:embed/>
                </p:oleObj>
              </mc:Choice>
              <mc:Fallback>
                <p:oleObj name="Graph" r:id="rId5" imgW="5486400" imgH="3657600" progId="MtbGraph.Document.16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838575" cy="255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4343400"/>
          <a:ext cx="3886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762000"/>
                <a:gridCol w="731520"/>
                <a:gridCol w="79248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C756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solidFill>
                      <a:srgbClr val="C756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>
                    <a:solidFill>
                      <a:srgbClr val="C756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Median</a:t>
                      </a:r>
                      <a:endParaRPr lang="en-US" sz="1400" dirty="0"/>
                    </a:p>
                  </a:txBody>
                  <a:tcPr>
                    <a:solidFill>
                      <a:srgbClr val="C756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</a:t>
                      </a:r>
                      <a:endParaRPr lang="en-US" sz="1400" dirty="0"/>
                    </a:p>
                  </a:txBody>
                  <a:tcPr>
                    <a:solidFill>
                      <a:srgbClr val="C756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Pilot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304288" y="3675888"/>
            <a:ext cx="438912" cy="13716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1400" y="3675888"/>
            <a:ext cx="429768" cy="13716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43200" y="3581400"/>
            <a:ext cx="420624" cy="2316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63824" y="3730752"/>
            <a:ext cx="429768" cy="7315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309408"/>
            <a:ext cx="3810000" cy="2154436"/>
          </a:xfrm>
          <a:prstGeom prst="rect">
            <a:avLst/>
          </a:prstGeom>
          <a:gradFill>
            <a:gsLst>
              <a:gs pos="0">
                <a:srgbClr val="FBF6EF"/>
              </a:gs>
              <a:gs pos="72000">
                <a:srgbClr val="EED7B4"/>
              </a:gs>
              <a:gs pos="100000">
                <a:srgbClr val="E4B878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b="1" dirty="0" smtClean="0"/>
              <a:t>Gender: 90% CIs For Mean</a:t>
            </a:r>
          </a:p>
          <a:p>
            <a:r>
              <a:rPr lang="en-US" sz="900" dirty="0" smtClean="0"/>
              <a:t>Level            N    Mean   StDev       ----------+-----------+-----------+-----------+-</a:t>
            </a:r>
          </a:p>
          <a:p>
            <a:r>
              <a:rPr lang="en-US" sz="900" dirty="0" smtClean="0"/>
              <a:t>B                 32  0.6703  0.1360       </a:t>
            </a:r>
            <a:r>
              <a:rPr lang="en-US" sz="900" b="1" dirty="0" smtClean="0"/>
              <a:t>(</a:t>
            </a:r>
            <a:r>
              <a:rPr lang="en-US" sz="900" dirty="0" smtClean="0"/>
              <a:t>----------------*----------------</a:t>
            </a:r>
            <a:r>
              <a:rPr lang="en-US" sz="900" b="1" dirty="0" smtClean="0"/>
              <a:t>)</a:t>
            </a:r>
          </a:p>
          <a:p>
            <a:r>
              <a:rPr lang="en-US" sz="900" dirty="0" smtClean="0"/>
              <a:t>G                 27  0.6692  0.1161   </a:t>
            </a:r>
            <a:r>
              <a:rPr lang="en-US" sz="900" b="1" dirty="0" smtClean="0"/>
              <a:t>(-</a:t>
            </a:r>
            <a:r>
              <a:rPr lang="en-US" sz="900" dirty="0" smtClean="0"/>
              <a:t>-------------------*-------------------</a:t>
            </a:r>
            <a:r>
              <a:rPr lang="en-US" sz="900" b="1" dirty="0" smtClean="0"/>
              <a:t>)</a:t>
            </a:r>
          </a:p>
          <a:p>
            <a:r>
              <a:rPr lang="en-US" sz="900" dirty="0" smtClean="0"/>
              <a:t>                                                        -----------+-----------+-----------+-----------+-</a:t>
            </a:r>
          </a:p>
          <a:p>
            <a:r>
              <a:rPr lang="en-US" sz="900" dirty="0" smtClean="0"/>
              <a:t>                                                             0.650     0.675     0.700     0.725</a:t>
            </a:r>
          </a:p>
          <a:p>
            <a:endParaRPr lang="en-US" sz="900" dirty="0" smtClean="0"/>
          </a:p>
          <a:p>
            <a:r>
              <a:rPr lang="en-US" sz="900" b="1" dirty="0" smtClean="0"/>
              <a:t>Homeroom Teacher: 90% CIs For Mean</a:t>
            </a:r>
          </a:p>
          <a:p>
            <a:r>
              <a:rPr lang="en-US" sz="900" dirty="0" smtClean="0"/>
              <a:t>Level            N    Mean   StDev      --------+-----------+-----------+-----------+---</a:t>
            </a:r>
          </a:p>
          <a:p>
            <a:r>
              <a:rPr lang="en-US" sz="900" dirty="0" smtClean="0"/>
              <a:t>Deal           21  0.6371  0.1203           </a:t>
            </a:r>
            <a:r>
              <a:rPr lang="en-US" sz="900" b="1" dirty="0" smtClean="0"/>
              <a:t>(</a:t>
            </a:r>
            <a:r>
              <a:rPr lang="en-US" sz="900" dirty="0" smtClean="0"/>
              <a:t>-------*-------</a:t>
            </a:r>
            <a:r>
              <a:rPr lang="en-US" sz="900" b="1" dirty="0" smtClean="0"/>
              <a:t>)</a:t>
            </a:r>
          </a:p>
          <a:p>
            <a:r>
              <a:rPr lang="en-US" sz="900" dirty="0" smtClean="0"/>
              <a:t>Maben       22  0.7476  0.0709                                     </a:t>
            </a:r>
            <a:r>
              <a:rPr lang="en-US" sz="900" b="1" dirty="0" smtClean="0"/>
              <a:t>(-</a:t>
            </a:r>
            <a:r>
              <a:rPr lang="en-US" sz="900" dirty="0" smtClean="0"/>
              <a:t>-----*------</a:t>
            </a:r>
            <a:r>
              <a:rPr lang="en-US" sz="900" b="1" dirty="0" smtClean="0"/>
              <a:t>)</a:t>
            </a:r>
          </a:p>
          <a:p>
            <a:r>
              <a:rPr lang="en-US" sz="900" dirty="0" smtClean="0"/>
              <a:t>Worhatch  16  0.6056  0.1430     </a:t>
            </a:r>
            <a:r>
              <a:rPr lang="en-US" sz="900" b="1" dirty="0" smtClean="0"/>
              <a:t>(</a:t>
            </a:r>
            <a:r>
              <a:rPr lang="en-US" sz="900" dirty="0" smtClean="0"/>
              <a:t>-------*-------</a:t>
            </a:r>
            <a:r>
              <a:rPr lang="en-US" sz="900" b="1" dirty="0" smtClean="0"/>
              <a:t>)</a:t>
            </a:r>
          </a:p>
          <a:p>
            <a:r>
              <a:rPr lang="en-US" sz="900" dirty="0" smtClean="0"/>
              <a:t>                                                       ---------+-----------+-----------+-----------+---</a:t>
            </a:r>
          </a:p>
          <a:p>
            <a:r>
              <a:rPr lang="en-US" sz="900" dirty="0" smtClean="0"/>
              <a:t>                                                         0.600     0.660     0.720     0.780</a:t>
            </a:r>
          </a:p>
          <a:p>
            <a:endParaRPr lang="en-US" sz="800" dirty="0"/>
          </a:p>
        </p:txBody>
      </p:sp>
      <p:sp>
        <p:nvSpPr>
          <p:cNvPr id="20" name="Sun 19"/>
          <p:cNvSpPr/>
          <p:nvPr/>
        </p:nvSpPr>
        <p:spPr>
          <a:xfrm>
            <a:off x="7010400" y="4648200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7010400" y="4764024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6812280" y="5586984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7543800" y="5715000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6629400" y="5867400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Results from Questionnaire</a:t>
            </a:r>
            <a:br>
              <a:rPr lang="en-US" sz="4000" dirty="0" smtClean="0"/>
            </a:br>
            <a:r>
              <a:rPr lang="en-US" sz="2700" dirty="0" smtClean="0"/>
              <a:t>Mean Total Score</a:t>
            </a:r>
            <a:endParaRPr lang="en-US" sz="2700" dirty="0"/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u="sng" dirty="0" smtClean="0"/>
              <a:t>Not </a:t>
            </a:r>
            <a:r>
              <a:rPr lang="en-US" sz="2400" b="1" dirty="0" smtClean="0"/>
              <a:t>Significant at 90% CI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Sex (Boy/Girl)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Number of Years in current school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Grade started current school.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Number of classes outside of school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Mode of Transportation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Significant at 90% CI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Grade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Zip Code?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Neighborhood?</a:t>
            </a:r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Noteworthy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Homeroom teacher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Age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Type of class outside of school?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Results from Questionnaire</a:t>
            </a:r>
            <a:br>
              <a:rPr lang="en-US" sz="4000" dirty="0" smtClean="0"/>
            </a:br>
            <a:r>
              <a:rPr lang="en-US" sz="2200" dirty="0" smtClean="0"/>
              <a:t>Residential Analysis</a:t>
            </a:r>
            <a:endParaRPr lang="en-US" sz="2200" dirty="0"/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1371600"/>
            <a:ext cx="4038600" cy="60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Zip Code</a:t>
            </a:r>
          </a:p>
          <a:p>
            <a:pPr>
              <a:spcAft>
                <a:spcPts val="1200"/>
              </a:spcAft>
            </a:pP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38600" cy="609600"/>
          </a:xfrm>
        </p:spPr>
        <p:txBody>
          <a:bodyPr/>
          <a:lstStyle/>
          <a:p>
            <a:r>
              <a:rPr lang="en-US" dirty="0" smtClean="0"/>
              <a:t>Neighborhood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3810000" cy="4508927"/>
          </a:xfrm>
          <a:prstGeom prst="rect">
            <a:avLst/>
          </a:prstGeom>
          <a:gradFill>
            <a:gsLst>
              <a:gs pos="0">
                <a:srgbClr val="FBF6EF"/>
              </a:gs>
              <a:gs pos="72000">
                <a:srgbClr val="EED7B4"/>
              </a:gs>
              <a:gs pos="100000">
                <a:srgbClr val="E4B878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b="1" dirty="0" smtClean="0"/>
              <a:t>Neighborho</a:t>
            </a:r>
            <a:r>
              <a:rPr lang="en-US" sz="900" dirty="0" smtClean="0"/>
              <a:t>od 90% CIs For Mean </a:t>
            </a:r>
          </a:p>
          <a:p>
            <a:endParaRPr lang="en-US" sz="900" dirty="0" smtClean="0"/>
          </a:p>
          <a:p>
            <a:r>
              <a:rPr lang="en-US" sz="900" dirty="0" smtClean="0"/>
              <a:t>Level         </a:t>
            </a:r>
            <a:r>
              <a:rPr lang="en-US" sz="900" dirty="0" smtClean="0"/>
              <a:t>            N    </a:t>
            </a:r>
            <a:r>
              <a:rPr lang="en-US" sz="900" dirty="0" smtClean="0"/>
              <a:t>Mean   StDev </a:t>
            </a:r>
            <a:r>
              <a:rPr lang="en-US" sz="900" dirty="0" smtClean="0"/>
              <a:t>        -+----------+----------+----------+---------</a:t>
            </a:r>
            <a:endParaRPr lang="en-US" sz="900" dirty="0" smtClean="0"/>
          </a:p>
          <a:p>
            <a:r>
              <a:rPr lang="en-US" sz="900" dirty="0" smtClean="0"/>
              <a:t>Allen town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0.7241       *            </a:t>
            </a:r>
            <a:r>
              <a:rPr lang="en-US" sz="900" dirty="0" smtClean="0"/>
              <a:t>   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Allen Town        </a:t>
            </a:r>
            <a:r>
              <a:rPr lang="en-US" sz="900" dirty="0" smtClean="0"/>
              <a:t>     1  </a:t>
            </a:r>
            <a:r>
              <a:rPr lang="en-US" sz="900" dirty="0" smtClean="0"/>
              <a:t>0.6897       *              </a:t>
            </a:r>
            <a:r>
              <a:rPr lang="en-US" sz="900" dirty="0" smtClean="0"/>
              <a:t>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Banksville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0.7241       *           </a:t>
            </a:r>
            <a:r>
              <a:rPr lang="en-US" sz="900" dirty="0" smtClean="0"/>
              <a:t>    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Beechview         </a:t>
            </a:r>
            <a:r>
              <a:rPr lang="en-US" sz="900" dirty="0" smtClean="0"/>
              <a:t>    5  </a:t>
            </a:r>
            <a:r>
              <a:rPr lang="en-US" sz="900" dirty="0" smtClean="0"/>
              <a:t>0.6414  0.1023          </a:t>
            </a:r>
            <a:r>
              <a:rPr lang="en-US" sz="900" dirty="0" smtClean="0"/>
              <a:t>           </a:t>
            </a:r>
            <a:r>
              <a:rPr lang="en-US" sz="900" dirty="0" smtClean="0"/>
              <a:t>(--*--)</a:t>
            </a:r>
          </a:p>
          <a:p>
            <a:r>
              <a:rPr lang="en-US" sz="900" dirty="0" smtClean="0"/>
              <a:t>Belsuver  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0.7931       *                  </a:t>
            </a:r>
            <a:r>
              <a:rPr lang="en-US" sz="900" dirty="0" smtClean="0"/>
              <a:t>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Beltzhoover       </a:t>
            </a:r>
            <a:r>
              <a:rPr lang="en-US" sz="900" dirty="0" smtClean="0"/>
              <a:t>    1  </a:t>
            </a:r>
            <a:r>
              <a:rPr lang="en-US" sz="900" dirty="0" smtClean="0"/>
              <a:t>0.7931       *                </a:t>
            </a:r>
            <a:r>
              <a:rPr lang="en-US" sz="900" dirty="0" smtClean="0"/>
              <a:t>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Brightwood        </a:t>
            </a:r>
            <a:r>
              <a:rPr lang="en-US" sz="900" dirty="0" smtClean="0"/>
              <a:t>   1  </a:t>
            </a:r>
            <a:r>
              <a:rPr lang="en-US" sz="900" dirty="0" smtClean="0"/>
              <a:t>0.6897       *        </a:t>
            </a:r>
            <a:r>
              <a:rPr lang="en-US" sz="900" dirty="0" smtClean="0"/>
              <a:t>     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Brookline      </a:t>
            </a:r>
            <a:r>
              <a:rPr lang="en-US" sz="900" dirty="0" smtClean="0">
                <a:solidFill>
                  <a:srgbClr val="FF0000"/>
                </a:solidFill>
              </a:rPr>
              <a:t>      14  </a:t>
            </a:r>
            <a:r>
              <a:rPr lang="en-US" sz="900" dirty="0" smtClean="0">
                <a:solidFill>
                  <a:srgbClr val="FF0000"/>
                </a:solidFill>
              </a:rPr>
              <a:t>0.7463  0.0723      </a:t>
            </a:r>
            <a:r>
              <a:rPr lang="en-US" sz="9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900" dirty="0" smtClean="0">
                <a:solidFill>
                  <a:srgbClr val="FF0000"/>
                </a:solidFill>
              </a:rPr>
              <a:t>(-*-)</a:t>
            </a:r>
          </a:p>
          <a:p>
            <a:r>
              <a:rPr lang="en-US" sz="900" dirty="0" smtClean="0"/>
              <a:t>Carick        </a:t>
            </a:r>
            <a:r>
              <a:rPr lang="en-US" sz="900" dirty="0" smtClean="0"/>
              <a:t>           2  </a:t>
            </a:r>
            <a:r>
              <a:rPr lang="en-US" sz="900" dirty="0" smtClean="0"/>
              <a:t>0.7931  0.0975           </a:t>
            </a:r>
            <a:r>
              <a:rPr lang="en-US" sz="900" dirty="0" smtClean="0"/>
              <a:t>                  </a:t>
            </a:r>
            <a:r>
              <a:rPr lang="en-US" sz="900" dirty="0" smtClean="0"/>
              <a:t>(----*---)</a:t>
            </a:r>
          </a:p>
          <a:p>
            <a:r>
              <a:rPr lang="en-US" sz="900" dirty="0" smtClean="0"/>
              <a:t>Carnick   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0.5172       *    </a:t>
            </a:r>
            <a:r>
              <a:rPr lang="en-US" sz="900" dirty="0" smtClean="0"/>
              <a:t>   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Carrbook          </a:t>
            </a:r>
            <a:r>
              <a:rPr lang="en-US" sz="900" dirty="0" smtClean="0"/>
              <a:t>     1  </a:t>
            </a:r>
            <a:r>
              <a:rPr lang="en-US" sz="900" dirty="0" smtClean="0"/>
              <a:t>0.5517       *  </a:t>
            </a:r>
            <a:r>
              <a:rPr lang="en-US" sz="900" dirty="0" smtClean="0"/>
              <a:t>                  </a:t>
            </a:r>
            <a:r>
              <a:rPr lang="en-US" sz="900" dirty="0" smtClean="0"/>
              <a:t>(-----*------)</a:t>
            </a:r>
          </a:p>
          <a:p>
            <a:r>
              <a:rPr lang="en-US" sz="900" dirty="0" smtClean="0"/>
              <a:t>Carrick        </a:t>
            </a:r>
            <a:r>
              <a:rPr lang="en-US" sz="900" dirty="0" smtClean="0"/>
              <a:t>          </a:t>
            </a:r>
            <a:r>
              <a:rPr lang="en-US" sz="900" dirty="0" smtClean="0"/>
              <a:t>3  0.6552  0.1034            </a:t>
            </a:r>
            <a:r>
              <a:rPr lang="en-US" sz="900" dirty="0" smtClean="0"/>
              <a:t>         </a:t>
            </a:r>
            <a:r>
              <a:rPr lang="en-US" sz="900" dirty="0" smtClean="0"/>
              <a:t>(---*---)</a:t>
            </a:r>
          </a:p>
          <a:p>
            <a:r>
              <a:rPr lang="en-US" sz="900" dirty="0" smtClean="0"/>
              <a:t>East Hills   </a:t>
            </a:r>
            <a:r>
              <a:rPr lang="en-US" sz="900" dirty="0" smtClean="0"/>
              <a:t>            1  </a:t>
            </a:r>
            <a:r>
              <a:rPr lang="en-US" sz="900" dirty="0" smtClean="0"/>
              <a:t>0.6897       *             </a:t>
            </a:r>
            <a:r>
              <a:rPr lang="en-US" sz="900" dirty="0" smtClean="0"/>
              <a:t>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Elliot St.    </a:t>
            </a:r>
            <a:r>
              <a:rPr lang="en-US" sz="900" dirty="0" smtClean="0">
                <a:solidFill>
                  <a:srgbClr val="FF0000"/>
                </a:solidFill>
              </a:rPr>
              <a:t>             1  </a:t>
            </a:r>
            <a:r>
              <a:rPr lang="en-US" sz="900" dirty="0" smtClean="0">
                <a:solidFill>
                  <a:srgbClr val="FF0000"/>
                </a:solidFill>
              </a:rPr>
              <a:t>0.7931       *                  </a:t>
            </a:r>
            <a:r>
              <a:rPr lang="en-US" sz="900" dirty="0" smtClean="0">
                <a:solidFill>
                  <a:srgbClr val="FF0000"/>
                </a:solidFill>
              </a:rPr>
              <a:t>           </a:t>
            </a:r>
            <a:r>
              <a:rPr lang="en-US" sz="900" dirty="0" smtClean="0">
                <a:solidFill>
                  <a:srgbClr val="FF0000"/>
                </a:solidFill>
              </a:rPr>
              <a:t>(------*-----)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Hill       </a:t>
            </a:r>
            <a:r>
              <a:rPr lang="en-US" sz="900" dirty="0" smtClean="0">
                <a:solidFill>
                  <a:srgbClr val="FF0000"/>
                </a:solidFill>
              </a:rPr>
              <a:t>                  1  </a:t>
            </a:r>
            <a:r>
              <a:rPr lang="en-US" sz="900" dirty="0" smtClean="0">
                <a:solidFill>
                  <a:srgbClr val="FF0000"/>
                </a:solidFill>
              </a:rPr>
              <a:t>0.4138       *  </a:t>
            </a:r>
            <a:r>
              <a:rPr lang="en-US" sz="900" dirty="0" smtClean="0">
                <a:solidFill>
                  <a:srgbClr val="FF0000"/>
                </a:solidFill>
              </a:rPr>
              <a:t>       </a:t>
            </a:r>
            <a:r>
              <a:rPr lang="en-US" sz="900" dirty="0" smtClean="0">
                <a:solidFill>
                  <a:srgbClr val="FF0000"/>
                </a:solidFill>
              </a:rPr>
              <a:t>(------*-----)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Hill district </a:t>
            </a:r>
            <a:r>
              <a:rPr lang="en-US" sz="900" dirty="0" smtClean="0">
                <a:solidFill>
                  <a:srgbClr val="FF0000"/>
                </a:solidFill>
              </a:rPr>
              <a:t>            2  </a:t>
            </a:r>
            <a:r>
              <a:rPr lang="en-US" sz="900" dirty="0" smtClean="0">
                <a:solidFill>
                  <a:srgbClr val="FF0000"/>
                </a:solidFill>
              </a:rPr>
              <a:t>0.3966  0.1219  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(----*---)</a:t>
            </a:r>
          </a:p>
          <a:p>
            <a:r>
              <a:rPr lang="en-US" sz="900" dirty="0" smtClean="0"/>
              <a:t>Knoxville   </a:t>
            </a:r>
            <a:r>
              <a:rPr lang="en-US" sz="900" dirty="0" smtClean="0"/>
              <a:t>             4  </a:t>
            </a:r>
            <a:r>
              <a:rPr lang="en-US" sz="900" dirty="0" smtClean="0"/>
              <a:t>0.6034  0.1305      </a:t>
            </a:r>
            <a:r>
              <a:rPr lang="en-US" sz="900" dirty="0" smtClean="0"/>
              <a:t>          </a:t>
            </a:r>
            <a:r>
              <a:rPr lang="en-US" sz="900" dirty="0" smtClean="0"/>
              <a:t>(--*--)</a:t>
            </a:r>
          </a:p>
          <a:p>
            <a:r>
              <a:rPr lang="en-US" sz="900" dirty="0" smtClean="0"/>
              <a:t>Mt. Oliver    </a:t>
            </a:r>
            <a:r>
              <a:rPr lang="en-US" sz="900" dirty="0" smtClean="0"/>
              <a:t>           6  </a:t>
            </a:r>
            <a:r>
              <a:rPr lang="en-US" sz="900" dirty="0" smtClean="0"/>
              <a:t>0.7184  0.1099       </a:t>
            </a:r>
            <a:r>
              <a:rPr lang="en-US" sz="900" dirty="0" smtClean="0"/>
              <a:t>               </a:t>
            </a:r>
            <a:r>
              <a:rPr lang="en-US" sz="900" dirty="0" smtClean="0"/>
              <a:t>(--*-)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Mt. Washington    </a:t>
            </a:r>
            <a:r>
              <a:rPr lang="en-US" sz="900" dirty="0" smtClean="0">
                <a:solidFill>
                  <a:srgbClr val="FF0000"/>
                </a:solidFill>
              </a:rPr>
              <a:t> 1  </a:t>
            </a:r>
            <a:r>
              <a:rPr lang="en-US" sz="900" dirty="0" smtClean="0">
                <a:solidFill>
                  <a:srgbClr val="FF0000"/>
                </a:solidFill>
              </a:rPr>
              <a:t>0.8621       *              </a:t>
            </a:r>
            <a:r>
              <a:rPr lang="en-US" sz="900" dirty="0" smtClean="0">
                <a:solidFill>
                  <a:srgbClr val="FF0000"/>
                </a:solidFill>
              </a:rPr>
              <a:t>                  </a:t>
            </a:r>
            <a:r>
              <a:rPr lang="en-US" sz="900" dirty="0" smtClean="0">
                <a:solidFill>
                  <a:srgbClr val="FF0000"/>
                </a:solidFill>
              </a:rPr>
              <a:t>(-----*------)</a:t>
            </a:r>
          </a:p>
          <a:p>
            <a:r>
              <a:rPr lang="en-US" sz="900" dirty="0" smtClean="0"/>
              <a:t>Oak hill          </a:t>
            </a:r>
            <a:r>
              <a:rPr lang="en-US" sz="900" dirty="0" smtClean="0"/>
              <a:t>         1  </a:t>
            </a:r>
            <a:r>
              <a:rPr lang="en-US" sz="900" dirty="0" smtClean="0"/>
              <a:t>0.5862       *         </a:t>
            </a:r>
            <a:r>
              <a:rPr lang="en-US" sz="900" dirty="0" smtClean="0"/>
              <a:t>       (------*------)</a:t>
            </a:r>
            <a:endParaRPr lang="en-US" sz="900" dirty="0" smtClean="0"/>
          </a:p>
          <a:p>
            <a:r>
              <a:rPr lang="en-US" sz="900" dirty="0" smtClean="0"/>
              <a:t>Oakland   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0.6897       *               </a:t>
            </a:r>
            <a:r>
              <a:rPr lang="en-US" sz="900" dirty="0" smtClean="0"/>
              <a:t>       (------*-----)</a:t>
            </a:r>
            <a:endParaRPr lang="en-US" sz="900" dirty="0" smtClean="0"/>
          </a:p>
          <a:p>
            <a:r>
              <a:rPr lang="en-US" sz="900" dirty="0" smtClean="0"/>
              <a:t>Overbrook         </a:t>
            </a:r>
            <a:r>
              <a:rPr lang="en-US" sz="900" dirty="0" smtClean="0"/>
              <a:t>     1  </a:t>
            </a:r>
            <a:r>
              <a:rPr lang="en-US" sz="900" dirty="0" smtClean="0"/>
              <a:t>0.6897       *               </a:t>
            </a:r>
            <a:r>
              <a:rPr lang="en-US" sz="900" dirty="0" smtClean="0"/>
              <a:t>       (------*-----)</a:t>
            </a:r>
            <a:endParaRPr lang="en-US" sz="900" dirty="0" smtClean="0"/>
          </a:p>
          <a:p>
            <a:r>
              <a:rPr lang="en-US" sz="900" dirty="0" smtClean="0"/>
              <a:t>Shearden          </a:t>
            </a:r>
            <a:r>
              <a:rPr lang="en-US" sz="900" dirty="0" smtClean="0"/>
              <a:t>     1  </a:t>
            </a:r>
            <a:r>
              <a:rPr lang="en-US" sz="900" dirty="0" smtClean="0"/>
              <a:t>0.3793       * </a:t>
            </a:r>
            <a:r>
              <a:rPr lang="en-US" sz="900" dirty="0" smtClean="0"/>
              <a:t>       </a:t>
            </a:r>
            <a:r>
              <a:rPr lang="en-US" sz="900" dirty="0" smtClean="0"/>
              <a:t>(-----*------)</a:t>
            </a:r>
          </a:p>
          <a:p>
            <a:r>
              <a:rPr lang="en-US" sz="900" dirty="0" smtClean="0"/>
              <a:t>Sheraden          </a:t>
            </a:r>
            <a:r>
              <a:rPr lang="en-US" sz="900" dirty="0" smtClean="0"/>
              <a:t>     2  </a:t>
            </a:r>
            <a:r>
              <a:rPr lang="en-US" sz="900" dirty="0" smtClean="0"/>
              <a:t>0.6207  0.0975     </a:t>
            </a:r>
            <a:r>
              <a:rPr lang="en-US" sz="900" dirty="0" smtClean="0"/>
              <a:t>           </a:t>
            </a:r>
            <a:r>
              <a:rPr lang="en-US" sz="900" dirty="0" smtClean="0"/>
              <a:t>(----*---)</a:t>
            </a:r>
          </a:p>
          <a:p>
            <a:r>
              <a:rPr lang="en-US" sz="900" dirty="0" smtClean="0"/>
              <a:t>Sherden           </a:t>
            </a:r>
            <a:r>
              <a:rPr lang="en-US" sz="900" dirty="0" smtClean="0"/>
              <a:t>      1  </a:t>
            </a:r>
            <a:r>
              <a:rPr lang="en-US" sz="900" dirty="0" smtClean="0"/>
              <a:t>0.6552       *         </a:t>
            </a:r>
            <a:r>
              <a:rPr lang="en-US" sz="900" dirty="0" smtClean="0"/>
              <a:t>             </a:t>
            </a:r>
            <a:r>
              <a:rPr lang="en-US" sz="900" dirty="0" smtClean="0"/>
              <a:t>(-----*------)</a:t>
            </a:r>
          </a:p>
          <a:p>
            <a:r>
              <a:rPr lang="en-US" sz="900" dirty="0" smtClean="0"/>
              <a:t>West End Elliot   </a:t>
            </a:r>
            <a:r>
              <a:rPr lang="en-US" sz="900" dirty="0" smtClean="0"/>
              <a:t>   1  </a:t>
            </a:r>
            <a:r>
              <a:rPr lang="en-US" sz="900" dirty="0" smtClean="0"/>
              <a:t>0.6207       *     </a:t>
            </a:r>
            <a:r>
              <a:rPr lang="en-US" sz="900" dirty="0" smtClean="0"/>
              <a:t>              </a:t>
            </a:r>
            <a:r>
              <a:rPr lang="en-US" sz="900" dirty="0" smtClean="0"/>
              <a:t>(------*-----)</a:t>
            </a:r>
          </a:p>
          <a:p>
            <a:r>
              <a:rPr lang="en-US" sz="900" dirty="0" smtClean="0"/>
              <a:t>                              </a:t>
            </a:r>
            <a:r>
              <a:rPr lang="en-US" sz="900" dirty="0" smtClean="0"/>
              <a:t>                                   -+----------+----------+----------+---------</a:t>
            </a:r>
            <a:endParaRPr lang="en-US" sz="900" dirty="0" smtClean="0"/>
          </a:p>
          <a:p>
            <a:r>
              <a:rPr lang="en-US" sz="900" dirty="0" smtClean="0"/>
              <a:t>                                   </a:t>
            </a:r>
            <a:r>
              <a:rPr lang="en-US" sz="900" dirty="0" smtClean="0"/>
              <a:t>                           </a:t>
            </a:r>
            <a:r>
              <a:rPr lang="en-US" sz="900" dirty="0" smtClean="0"/>
              <a:t>0.25      0.50      0.75      1.00</a:t>
            </a:r>
            <a:endParaRPr lang="en-US" sz="900" b="1" dirty="0" smtClean="0"/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981200"/>
            <a:ext cx="3810000" cy="2308324"/>
          </a:xfrm>
          <a:prstGeom prst="rect">
            <a:avLst/>
          </a:prstGeom>
          <a:gradFill>
            <a:gsLst>
              <a:gs pos="0">
                <a:srgbClr val="FBF6EF"/>
              </a:gs>
              <a:gs pos="72000">
                <a:srgbClr val="EED7B4"/>
              </a:gs>
              <a:gs pos="100000">
                <a:srgbClr val="E4B878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/>
              <a:t>Zip Code </a:t>
            </a:r>
            <a:r>
              <a:rPr lang="en-US" sz="800" dirty="0" smtClean="0"/>
              <a:t>90% CIs For Mean </a:t>
            </a:r>
          </a:p>
          <a:p>
            <a:endParaRPr lang="en-US" sz="800" dirty="0" smtClean="0"/>
          </a:p>
          <a:p>
            <a:r>
              <a:rPr lang="en-US" sz="800" dirty="0" smtClean="0"/>
              <a:t>Level  </a:t>
            </a:r>
            <a:r>
              <a:rPr lang="en-US" sz="800" dirty="0" smtClean="0"/>
              <a:t>    N    </a:t>
            </a:r>
            <a:r>
              <a:rPr lang="en-US" sz="800" dirty="0" smtClean="0"/>
              <a:t>Mean   StDev   </a:t>
            </a:r>
            <a:r>
              <a:rPr lang="en-US" sz="800" dirty="0" smtClean="0"/>
              <a:t>     -+----------+----------+----------+---------</a:t>
            </a:r>
            <a:endParaRPr lang="en-US" sz="800" dirty="0" smtClean="0"/>
          </a:p>
          <a:p>
            <a:r>
              <a:rPr lang="en-US" sz="800" dirty="0" smtClean="0"/>
              <a:t> 1510   </a:t>
            </a:r>
            <a:r>
              <a:rPr lang="en-US" sz="800" dirty="0" smtClean="0"/>
              <a:t>  1  </a:t>
            </a:r>
            <a:r>
              <a:rPr lang="en-US" sz="800" dirty="0" smtClean="0"/>
              <a:t>0.5517       *     </a:t>
            </a:r>
            <a:r>
              <a:rPr lang="en-US" sz="800" dirty="0" smtClean="0"/>
              <a:t>             (-------*-------)</a:t>
            </a:r>
            <a:endParaRPr lang="en-US" sz="800" dirty="0" smtClean="0"/>
          </a:p>
          <a:p>
            <a:r>
              <a:rPr lang="en-US" sz="800" dirty="0" smtClean="0"/>
              <a:t> 1520   </a:t>
            </a:r>
            <a:r>
              <a:rPr lang="en-US" sz="800" dirty="0" smtClean="0"/>
              <a:t>  1  </a:t>
            </a:r>
            <a:r>
              <a:rPr lang="en-US" sz="800" dirty="0" smtClean="0"/>
              <a:t>0.7586       *       </a:t>
            </a:r>
            <a:r>
              <a:rPr lang="en-US" sz="800" dirty="0" smtClean="0"/>
              <a:t>                    (-------*--------)</a:t>
            </a:r>
            <a:endParaRPr lang="en-US" sz="800" dirty="0" smtClean="0"/>
          </a:p>
          <a:p>
            <a:r>
              <a:rPr lang="en-US" sz="800" dirty="0" smtClean="0"/>
              <a:t> 1666   </a:t>
            </a:r>
            <a:r>
              <a:rPr lang="en-US" sz="800" dirty="0" smtClean="0"/>
              <a:t>  1  </a:t>
            </a:r>
            <a:r>
              <a:rPr lang="en-US" sz="800" dirty="0" smtClean="0"/>
              <a:t>0.6552       *           </a:t>
            </a:r>
            <a:r>
              <a:rPr lang="en-US" sz="800" dirty="0" smtClean="0"/>
              <a:t>          (-------*--------)</a:t>
            </a:r>
            <a:endParaRPr lang="en-US" sz="800" dirty="0" smtClean="0"/>
          </a:p>
          <a:p>
            <a:r>
              <a:rPr lang="en-US" sz="800" dirty="0" smtClean="0">
                <a:solidFill>
                  <a:srgbClr val="FF0000"/>
                </a:solidFill>
              </a:rPr>
              <a:t>15204 </a:t>
            </a:r>
            <a:r>
              <a:rPr lang="en-US" sz="800" dirty="0" smtClean="0">
                <a:solidFill>
                  <a:srgbClr val="FF0000"/>
                </a:solidFill>
              </a:rPr>
              <a:t>   </a:t>
            </a:r>
            <a:r>
              <a:rPr lang="en-US" sz="800" dirty="0" smtClean="0">
                <a:solidFill>
                  <a:srgbClr val="FF0000"/>
                </a:solidFill>
              </a:rPr>
              <a:t>4  0.5690  0.1394       </a:t>
            </a:r>
            <a:r>
              <a:rPr lang="en-US" sz="800" dirty="0" smtClean="0">
                <a:solidFill>
                  <a:srgbClr val="FF0000"/>
                </a:solidFill>
              </a:rPr>
              <a:t>        </a:t>
            </a:r>
            <a:r>
              <a:rPr lang="en-US" sz="800" dirty="0" smtClean="0">
                <a:solidFill>
                  <a:srgbClr val="FF0000"/>
                </a:solidFill>
              </a:rPr>
              <a:t>(---*--)</a:t>
            </a:r>
          </a:p>
          <a:p>
            <a:r>
              <a:rPr lang="en-US" sz="800" dirty="0" smtClean="0"/>
              <a:t>15210  12  0.6810  0.1266              </a:t>
            </a:r>
            <a:r>
              <a:rPr lang="en-US" sz="800" dirty="0" smtClean="0"/>
              <a:t>         </a:t>
            </a:r>
            <a:r>
              <a:rPr lang="en-US" sz="800" dirty="0" smtClean="0"/>
              <a:t>(-*-)</a:t>
            </a:r>
          </a:p>
          <a:p>
            <a:r>
              <a:rPr lang="en-US" sz="800" dirty="0" smtClean="0"/>
              <a:t>15211   </a:t>
            </a:r>
            <a:r>
              <a:rPr lang="en-US" sz="800" dirty="0" smtClean="0"/>
              <a:t> 1  </a:t>
            </a:r>
            <a:r>
              <a:rPr lang="en-US" sz="800" dirty="0" smtClean="0"/>
              <a:t>0.8621       *          </a:t>
            </a:r>
            <a:r>
              <a:rPr lang="en-US" sz="800" dirty="0" smtClean="0"/>
              <a:t>                      (---------*---------)</a:t>
            </a:r>
            <a:endParaRPr lang="en-US" sz="800" dirty="0" smtClean="0"/>
          </a:p>
          <a:p>
            <a:r>
              <a:rPr lang="en-US" sz="800" dirty="0" smtClean="0"/>
              <a:t>15212   </a:t>
            </a:r>
            <a:r>
              <a:rPr lang="en-US" sz="800" dirty="0" smtClean="0"/>
              <a:t> 1  </a:t>
            </a:r>
            <a:r>
              <a:rPr lang="en-US" sz="800" dirty="0" smtClean="0"/>
              <a:t>0.6897       *          </a:t>
            </a:r>
            <a:r>
              <a:rPr lang="en-US" sz="800" dirty="0" smtClean="0"/>
              <a:t>            (----------*---------)</a:t>
            </a:r>
            <a:endParaRPr lang="en-US" sz="800" dirty="0" smtClean="0"/>
          </a:p>
          <a:p>
            <a:r>
              <a:rPr lang="en-US" sz="800" dirty="0" smtClean="0"/>
              <a:t>15216   </a:t>
            </a:r>
            <a:r>
              <a:rPr lang="en-US" sz="800" dirty="0" smtClean="0"/>
              <a:t> 2  </a:t>
            </a:r>
            <a:r>
              <a:rPr lang="en-US" sz="800" dirty="0" smtClean="0"/>
              <a:t>0.7241  0.0488               </a:t>
            </a:r>
            <a:r>
              <a:rPr lang="en-US" sz="800" dirty="0" smtClean="0"/>
              <a:t>        (-----*-----)</a:t>
            </a:r>
            <a:endParaRPr lang="en-US" sz="800" dirty="0" smtClean="0"/>
          </a:p>
          <a:p>
            <a:r>
              <a:rPr lang="en-US" sz="800" dirty="0" smtClean="0">
                <a:solidFill>
                  <a:srgbClr val="FF0000"/>
                </a:solidFill>
              </a:rPr>
              <a:t>15219   </a:t>
            </a:r>
            <a:r>
              <a:rPr lang="en-US" sz="800" dirty="0" smtClean="0">
                <a:solidFill>
                  <a:srgbClr val="FF0000"/>
                </a:solidFill>
              </a:rPr>
              <a:t> 2  </a:t>
            </a:r>
            <a:r>
              <a:rPr lang="en-US" sz="800" dirty="0" smtClean="0">
                <a:solidFill>
                  <a:srgbClr val="FF0000"/>
                </a:solidFill>
              </a:rPr>
              <a:t>0.3621  0.0731 </a:t>
            </a:r>
            <a:r>
              <a:rPr lang="en-US" sz="800" dirty="0" smtClean="0">
                <a:solidFill>
                  <a:srgbClr val="FF0000"/>
                </a:solidFill>
              </a:rPr>
              <a:t>   (------*------)</a:t>
            </a:r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sz="800" dirty="0" smtClean="0"/>
              <a:t>15220   </a:t>
            </a:r>
            <a:r>
              <a:rPr lang="en-US" sz="800" dirty="0" smtClean="0"/>
              <a:t> 1  </a:t>
            </a:r>
            <a:r>
              <a:rPr lang="en-US" sz="800" dirty="0" smtClean="0"/>
              <a:t>0.6207       *          </a:t>
            </a:r>
            <a:r>
              <a:rPr lang="en-US" sz="800" dirty="0" smtClean="0"/>
              <a:t>           (--------*--------)</a:t>
            </a:r>
            <a:endParaRPr lang="en-US" sz="800" dirty="0" smtClean="0"/>
          </a:p>
          <a:p>
            <a:r>
              <a:rPr lang="en-US" sz="800" dirty="0" smtClean="0"/>
              <a:t>15226  10  0.7552  0.0698                  </a:t>
            </a:r>
            <a:r>
              <a:rPr lang="en-US" sz="800" dirty="0" smtClean="0"/>
              <a:t>        </a:t>
            </a:r>
            <a:r>
              <a:rPr lang="en-US" sz="800" dirty="0" smtClean="0"/>
              <a:t>(-*--)</a:t>
            </a:r>
          </a:p>
          <a:p>
            <a:r>
              <a:rPr lang="en-US" sz="800" dirty="0" smtClean="0"/>
              <a:t>15299   </a:t>
            </a:r>
            <a:r>
              <a:rPr lang="en-US" sz="800" dirty="0" smtClean="0"/>
              <a:t> 1  </a:t>
            </a:r>
            <a:r>
              <a:rPr lang="en-US" sz="800" dirty="0" smtClean="0"/>
              <a:t>0.6552       *        </a:t>
            </a:r>
            <a:r>
              <a:rPr lang="en-US" sz="800" dirty="0" smtClean="0"/>
              <a:t>           (--------*---------)</a:t>
            </a:r>
            <a:endParaRPr lang="en-US" sz="800" dirty="0" smtClean="0"/>
          </a:p>
          <a:p>
            <a:r>
              <a:rPr lang="en-US" sz="800" dirty="0" smtClean="0"/>
              <a:t>15502   </a:t>
            </a:r>
            <a:r>
              <a:rPr lang="en-US" sz="800" dirty="0" smtClean="0"/>
              <a:t> 1  </a:t>
            </a:r>
            <a:r>
              <a:rPr lang="en-US" sz="800" dirty="0" smtClean="0"/>
              <a:t>0.6552       *         </a:t>
            </a:r>
            <a:r>
              <a:rPr lang="en-US" sz="800" dirty="0" smtClean="0"/>
              <a:t>          (--------*---------)</a:t>
            </a:r>
            <a:endParaRPr lang="en-US" sz="800" dirty="0" smtClean="0"/>
          </a:p>
          <a:p>
            <a:r>
              <a:rPr lang="en-US" sz="800" dirty="0" smtClean="0"/>
              <a:t>                       </a:t>
            </a:r>
            <a:r>
              <a:rPr lang="en-US" sz="800" dirty="0" smtClean="0"/>
              <a:t>                             -+----------+----------+----------+---------</a:t>
            </a:r>
            <a:endParaRPr lang="en-US" sz="800" dirty="0" smtClean="0"/>
          </a:p>
          <a:p>
            <a:r>
              <a:rPr lang="en-US" sz="800" dirty="0" smtClean="0"/>
              <a:t>                        </a:t>
            </a:r>
            <a:r>
              <a:rPr lang="en-US" sz="800" dirty="0" smtClean="0"/>
              <a:t>                         </a:t>
            </a:r>
            <a:r>
              <a:rPr lang="en-US" sz="800" dirty="0" smtClean="0"/>
              <a:t>0.25      0.50      0.75      1.00</a:t>
            </a:r>
            <a:endParaRPr lang="en-US" sz="800" dirty="0"/>
          </a:p>
        </p:txBody>
      </p:sp>
      <p:sp>
        <p:nvSpPr>
          <p:cNvPr id="8" name="Sun 7"/>
          <p:cNvSpPr/>
          <p:nvPr/>
        </p:nvSpPr>
        <p:spPr>
          <a:xfrm>
            <a:off x="3246120" y="3408235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n 10"/>
          <p:cNvSpPr/>
          <p:nvPr/>
        </p:nvSpPr>
        <p:spPr>
          <a:xfrm>
            <a:off x="6477000" y="2743200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3246120" y="4235663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6248400" y="3355848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2667000" y="4388063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642616" y="4498848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383280" y="4937760"/>
            <a:ext cx="152400" cy="152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Results from Questionnaire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09600" y="1794510"/>
          <a:ext cx="3733801" cy="43776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5800"/>
                <a:gridCol w="2202612"/>
                <a:gridCol w="845389"/>
              </a:tblGrid>
              <a:tr h="243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Question #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D6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Question text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D6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 Answered correct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D6D0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Type of drawing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 drawing (Section)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16.95%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 drawing (Elevation)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32.20%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Count # Windows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37.29%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window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42.37%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 drawing (Elevation or Detail) K or L both correct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52.54%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Name drawing (Floor Plan)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55.93%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Measure 1.5"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57.63%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Engineers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59.32%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AE37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work in an Office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61.02%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Measure 9.5 mm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61.02%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work in a Library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67.80%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# Bedrooms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67.80%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use a Computer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69.49%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get Licensed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69.49%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DD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800600" y="1809750"/>
          <a:ext cx="3733801" cy="41338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5800"/>
                <a:gridCol w="2202612"/>
                <a:gridCol w="845389"/>
              </a:tblGrid>
              <a:tr h="243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Question #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Question text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 Answered correct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66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Measure 3.25"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71.19%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blackboard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72.88%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bathroom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74.58%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drive a Bulldozer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77.97%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Section (Venturi House)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77.97%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hallway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81.36%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correct section (Einstein Tower)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83.05%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door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84.75%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Design buildings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88.14%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Build models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89.83%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FFFEB8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work in a Restaurant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94.92%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stair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94.92%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Identify teacher's desk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96.61%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Does an Arch work in a Hospital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100.00%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rgbClr val="EAEA5C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4038600" cy="533400"/>
          </a:xfrm>
        </p:spPr>
        <p:txBody>
          <a:bodyPr/>
          <a:lstStyle/>
          <a:p>
            <a:pPr lvl="1">
              <a:buNone/>
            </a:pPr>
            <a:r>
              <a:rPr lang="en-US" b="1" dirty="0" smtClean="0"/>
              <a:t>Things they Do </a:t>
            </a:r>
            <a:r>
              <a:rPr lang="en-US" b="1" u="sng" dirty="0" smtClean="0"/>
              <a:t>Not</a:t>
            </a:r>
            <a:r>
              <a:rPr lang="en-US" b="1" dirty="0" smtClean="0"/>
              <a:t> Know</a:t>
            </a:r>
            <a:endParaRPr lang="en-US" b="1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533400"/>
          </a:xfrm>
        </p:spPr>
        <p:txBody>
          <a:bodyPr/>
          <a:lstStyle/>
          <a:p>
            <a:pPr lvl="1">
              <a:buNone/>
            </a:pPr>
            <a:r>
              <a:rPr lang="en-US" b="1" dirty="0" smtClean="0"/>
              <a:t>Things they Might Know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Results from Questionnaire</a:t>
            </a:r>
            <a:br>
              <a:rPr lang="en-US" sz="4000" dirty="0" smtClean="0"/>
            </a:br>
            <a:r>
              <a:rPr lang="en-US" sz="2700" dirty="0" smtClean="0"/>
              <a:t>Question Responses</a:t>
            </a:r>
            <a:endParaRPr lang="en-US" sz="2700" dirty="0"/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3352800"/>
            <a:ext cx="4038600" cy="2743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u="sng" dirty="0" smtClean="0"/>
              <a:t>Not </a:t>
            </a:r>
            <a:r>
              <a:rPr lang="en-US" sz="2400" b="1" dirty="0" smtClean="0"/>
              <a:t>Significant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Type of drawing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Windows identification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Hall Identification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Places an Architect works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Architectural Tools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Mode of Transportation?</a:t>
            </a:r>
          </a:p>
          <a:p>
            <a:pPr lvl="1">
              <a:spcAft>
                <a:spcPts val="12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3352800"/>
            <a:ext cx="4038600" cy="26971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Significant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Measurement skills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Others?</a:t>
            </a:r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4962144" y="1371600"/>
          <a:ext cx="2962656" cy="197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44" y="1371600"/>
                        <a:ext cx="2962656" cy="1975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838200" y="1371600"/>
          <a:ext cx="2962656" cy="197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Graph" r:id="rId5" imgW="5486400" imgH="3657600" progId="MtbGraph.Document.16">
                  <p:embed/>
                </p:oleObj>
              </mc:Choice>
              <mc:Fallback>
                <p:oleObj name="Graph" r:id="rId5" imgW="5486400" imgH="3657600" progId="MtbGraph.Document.16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2962656" cy="1975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Coding Drawing Responses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For School Map </a:t>
            </a:r>
            <a:r>
              <a:rPr lang="en-US" sz="2000" b="1" dirty="0" smtClean="0"/>
              <a:t>(Total number of items to yield a score – continuous variable)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Number of School Landmarks (e.g. baseball field, playground, flagpole, crosswalk, parking lot, bus loading area, triangular wedge driveway, steps in front of school, stairs behind school)</a:t>
            </a:r>
          </a:p>
          <a:p>
            <a:pPr lvl="1" eaLnBrk="1" hangingPunct="1"/>
            <a:r>
              <a:rPr lang="en-US" sz="2000" dirty="0" smtClean="0"/>
              <a:t>Number of Neighborhood Landmarks (e.g. local businesses, neighborhood park)</a:t>
            </a:r>
          </a:p>
          <a:p>
            <a:pPr lvl="1" eaLnBrk="1" hangingPunct="1"/>
            <a:r>
              <a:rPr lang="en-US" sz="2000" dirty="0" smtClean="0"/>
              <a:t>Number of Streets (drawn reasonably accurately)</a:t>
            </a:r>
          </a:p>
          <a:p>
            <a:pPr lvl="1" eaLnBrk="1" hangingPunct="1"/>
            <a:r>
              <a:rPr lang="en-US" sz="2000" dirty="0" smtClean="0"/>
              <a:t>Number of Other Building Groups (sets of houses)</a:t>
            </a:r>
          </a:p>
          <a:p>
            <a:pPr lvl="1" eaLnBrk="1" hangingPunct="1"/>
            <a:r>
              <a:rPr lang="en-US" sz="2000" dirty="0" smtClean="0"/>
              <a:t>No identifiable or accurate information drawn = 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Coding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School Landmarks = 0</a:t>
            </a:r>
          </a:p>
          <a:p>
            <a:pPr eaLnBrk="1" hangingPunct="1"/>
            <a:r>
              <a:rPr lang="en-US" sz="2000" dirty="0" smtClean="0"/>
              <a:t>Neighborhood Landmarks = 0</a:t>
            </a:r>
          </a:p>
          <a:p>
            <a:pPr eaLnBrk="1" hangingPunct="1"/>
            <a:r>
              <a:rPr lang="en-US" sz="2000" dirty="0" smtClean="0"/>
              <a:t>Streets = 0</a:t>
            </a:r>
          </a:p>
          <a:p>
            <a:pPr eaLnBrk="1" hangingPunct="1"/>
            <a:r>
              <a:rPr lang="en-US" sz="2000" dirty="0" smtClean="0"/>
              <a:t>Building Groups = 0</a:t>
            </a:r>
          </a:p>
          <a:p>
            <a:pPr eaLnBrk="1" hangingPunct="1"/>
            <a:r>
              <a:rPr lang="en-US" sz="2000" dirty="0" smtClean="0"/>
              <a:t>TOTAL SCORE = 0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3768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Coding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School Landmarks = 2</a:t>
            </a:r>
          </a:p>
          <a:p>
            <a:pPr lvl="1" eaLnBrk="1" hangingPunct="1"/>
            <a:r>
              <a:rPr lang="en-US" sz="1600" dirty="0" smtClean="0"/>
              <a:t>Playground</a:t>
            </a:r>
          </a:p>
          <a:p>
            <a:pPr lvl="1" eaLnBrk="1" hangingPunct="1"/>
            <a:r>
              <a:rPr lang="en-US" sz="1600" dirty="0" smtClean="0"/>
              <a:t>Parking Lot</a:t>
            </a:r>
          </a:p>
          <a:p>
            <a:pPr eaLnBrk="1" hangingPunct="1"/>
            <a:r>
              <a:rPr lang="en-US" sz="2000" dirty="0" smtClean="0"/>
              <a:t>Neighborhood Landmarks = 0</a:t>
            </a:r>
          </a:p>
          <a:p>
            <a:pPr eaLnBrk="1" hangingPunct="1"/>
            <a:r>
              <a:rPr lang="en-US" sz="2000" dirty="0" smtClean="0"/>
              <a:t>Streets = 0</a:t>
            </a:r>
          </a:p>
          <a:p>
            <a:pPr eaLnBrk="1" hangingPunct="1"/>
            <a:r>
              <a:rPr lang="en-US" sz="2000" dirty="0" smtClean="0"/>
              <a:t>Building Groups = 0</a:t>
            </a:r>
          </a:p>
          <a:p>
            <a:pPr eaLnBrk="1" hangingPunct="1"/>
            <a:r>
              <a:rPr lang="en-US" sz="2000" dirty="0" smtClean="0"/>
              <a:t>TOTAL SCORE = 2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 cstate="print"/>
          <a:srcRect l="37965" t="25752" r="22778" b="42299"/>
          <a:stretch>
            <a:fillRect/>
          </a:stretch>
        </p:blipFill>
        <p:spPr bwMode="auto">
          <a:xfrm>
            <a:off x="1279525" y="1763713"/>
            <a:ext cx="39846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Table of Contents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838200"/>
            <a:ext cx="3906837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Introduction / Review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Sample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Estimates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Actual Data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Lessons from Pre-Test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Challenges and Changes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Results &amp; Analysis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Coding of Drawings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Next Steps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2" name="Picture 8" descr="F:\Summer2010\Museum\Larimer\Photos\from Kelly's camera\AESS_S10\AESS_S10_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44738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Coding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School Landmarks = 3</a:t>
            </a:r>
          </a:p>
          <a:p>
            <a:pPr lvl="1" eaLnBrk="1" hangingPunct="1"/>
            <a:r>
              <a:rPr lang="en-US" sz="1600" dirty="0" smtClean="0"/>
              <a:t>Basketball Courts</a:t>
            </a:r>
          </a:p>
          <a:p>
            <a:pPr lvl="1" eaLnBrk="1" hangingPunct="1"/>
            <a:r>
              <a:rPr lang="en-US" sz="1600" dirty="0" smtClean="0"/>
              <a:t>Bus Driveway</a:t>
            </a:r>
          </a:p>
          <a:p>
            <a:pPr lvl="1" eaLnBrk="1" hangingPunct="1"/>
            <a:r>
              <a:rPr lang="en-US" sz="1600" dirty="0" smtClean="0"/>
              <a:t>Stop Sign</a:t>
            </a:r>
          </a:p>
          <a:p>
            <a:pPr eaLnBrk="1" hangingPunct="1"/>
            <a:r>
              <a:rPr lang="en-US" sz="2000" dirty="0" smtClean="0"/>
              <a:t>Neighborhood Landmarks = 1</a:t>
            </a:r>
          </a:p>
          <a:p>
            <a:pPr lvl="1" eaLnBrk="1" hangingPunct="1"/>
            <a:r>
              <a:rPr lang="en-US" sz="1600" dirty="0" smtClean="0"/>
              <a:t>Playground/Park</a:t>
            </a:r>
          </a:p>
          <a:p>
            <a:pPr eaLnBrk="1" hangingPunct="1"/>
            <a:r>
              <a:rPr lang="en-US" sz="2000" dirty="0" smtClean="0"/>
              <a:t>Streets = 1</a:t>
            </a:r>
          </a:p>
          <a:p>
            <a:pPr eaLnBrk="1" hangingPunct="1"/>
            <a:r>
              <a:rPr lang="en-US" sz="2000" dirty="0" smtClean="0"/>
              <a:t>Building Groups = 2</a:t>
            </a:r>
          </a:p>
          <a:p>
            <a:pPr lvl="1" eaLnBrk="1" hangingPunct="1"/>
            <a:r>
              <a:rPr lang="en-US" sz="1600" dirty="0" smtClean="0"/>
              <a:t>Houses</a:t>
            </a:r>
          </a:p>
          <a:p>
            <a:pPr lvl="1" eaLnBrk="1" hangingPunct="1"/>
            <a:r>
              <a:rPr lang="en-US" sz="1600" dirty="0" smtClean="0"/>
              <a:t>Community Center</a:t>
            </a:r>
          </a:p>
          <a:p>
            <a:pPr eaLnBrk="1" hangingPunct="1"/>
            <a:r>
              <a:rPr lang="en-US" sz="2000" dirty="0" smtClean="0"/>
              <a:t>TOTAL SCORE = 7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 cstate="print"/>
          <a:srcRect t="24034"/>
          <a:stretch>
            <a:fillRect/>
          </a:stretch>
        </p:blipFill>
        <p:spPr bwMode="auto">
          <a:xfrm>
            <a:off x="609600" y="1176338"/>
            <a:ext cx="500538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Coding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School Landmarks = 4</a:t>
            </a:r>
          </a:p>
          <a:p>
            <a:pPr lvl="1" eaLnBrk="1" hangingPunct="1"/>
            <a:r>
              <a:rPr lang="en-US" sz="1600" dirty="0" smtClean="0"/>
              <a:t>Baseball field</a:t>
            </a:r>
          </a:p>
          <a:p>
            <a:pPr lvl="1" eaLnBrk="1" hangingPunct="1"/>
            <a:r>
              <a:rPr lang="en-US" sz="1600" dirty="0" smtClean="0"/>
              <a:t>Playground</a:t>
            </a:r>
          </a:p>
          <a:p>
            <a:pPr lvl="1" eaLnBrk="1" hangingPunct="1"/>
            <a:r>
              <a:rPr lang="en-US" sz="1600" dirty="0" smtClean="0"/>
              <a:t>Parking Lot</a:t>
            </a:r>
          </a:p>
          <a:p>
            <a:pPr lvl="1" eaLnBrk="1" hangingPunct="1"/>
            <a:r>
              <a:rPr lang="en-US" sz="1600" dirty="0" smtClean="0"/>
              <a:t>Bus driveway</a:t>
            </a:r>
          </a:p>
          <a:p>
            <a:pPr eaLnBrk="1" hangingPunct="1"/>
            <a:r>
              <a:rPr lang="en-US" sz="2000" dirty="0" smtClean="0"/>
              <a:t>Neighborhood Landmarks = 0</a:t>
            </a:r>
          </a:p>
          <a:p>
            <a:pPr eaLnBrk="1" hangingPunct="1"/>
            <a:r>
              <a:rPr lang="en-US" sz="2000" dirty="0" smtClean="0"/>
              <a:t>Streets = 3</a:t>
            </a:r>
          </a:p>
          <a:p>
            <a:pPr eaLnBrk="1" hangingPunct="1"/>
            <a:r>
              <a:rPr lang="en-US" sz="2000" dirty="0" smtClean="0"/>
              <a:t>Building Groups = 3</a:t>
            </a:r>
          </a:p>
          <a:p>
            <a:pPr eaLnBrk="1" hangingPunct="1"/>
            <a:r>
              <a:rPr lang="en-US" sz="2000" dirty="0" smtClean="0"/>
              <a:t>TOTAL SCORE = 10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/>
          <a:srcRect l="3452" t="9398" b="37079"/>
          <a:stretch>
            <a:fillRect/>
          </a:stretch>
        </p:blipFill>
        <p:spPr bwMode="auto">
          <a:xfrm>
            <a:off x="182563" y="1711325"/>
            <a:ext cx="5118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Next steps</a:t>
            </a:r>
            <a:br>
              <a:rPr lang="en-US" dirty="0" smtClean="0"/>
            </a:br>
            <a:r>
              <a:rPr lang="en-US" sz="3100" dirty="0" smtClean="0"/>
              <a:t>Analysis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Continue administering Survey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Analysis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Descriptive Statistics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Chi Square Tests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ANOVA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Post Sample Analysis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Randomly select 57 surveys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Compare results with “census” results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Compare “census” with initial 59 unit sample</a:t>
            </a:r>
          </a:p>
          <a:p>
            <a:pPr fontAlgn="auto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Share findings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P1000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077" r="25641"/>
          <a:stretch>
            <a:fillRect/>
          </a:stretch>
        </p:blipFill>
        <p:spPr>
          <a:xfrm>
            <a:off x="4953000" y="1600200"/>
            <a:ext cx="1524000" cy="22288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6" descr="P1000638.JPG"/>
          <p:cNvPicPr>
            <a:picLocks noChangeAspect="1"/>
          </p:cNvPicPr>
          <p:nvPr/>
        </p:nvPicPr>
        <p:blipFill>
          <a:blip r:embed="rId3" cstate="print"/>
          <a:srcRect l="30769" r="20513"/>
          <a:stretch>
            <a:fillRect/>
          </a:stretch>
        </p:blipFill>
        <p:spPr>
          <a:xfrm>
            <a:off x="6705600" y="1600200"/>
            <a:ext cx="1447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6" descr="P1000638.JPG"/>
          <p:cNvPicPr>
            <a:picLocks noChangeAspect="1"/>
          </p:cNvPicPr>
          <p:nvPr/>
        </p:nvPicPr>
        <p:blipFill>
          <a:blip r:embed="rId4" cstate="print"/>
          <a:srcRect t="6349" b="14286"/>
          <a:stretch>
            <a:fillRect/>
          </a:stretch>
        </p:blipFill>
        <p:spPr>
          <a:xfrm>
            <a:off x="4953000" y="4038600"/>
            <a:ext cx="3200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2531" name="Subtitle 4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/>
          <a:lstStyle/>
          <a:p>
            <a:r>
              <a:rPr lang="en-US" dirty="0" smtClean="0">
                <a:solidFill>
                  <a:srgbClr val="483226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3100" dirty="0" smtClean="0"/>
              <a:t>Our Research and Contribution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 students already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know </a:t>
            </a:r>
          </a:p>
          <a:p>
            <a:pPr marL="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(based on what we want them to know)?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 does an architect do?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Visual literacy (“reading” drawings)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Mapping skills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Measurement skills</a:t>
            </a:r>
          </a:p>
          <a:p>
            <a:pPr marL="400050" lvl="2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Knowing this helps architectural educators plan programming that is educationally appropriate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7" descr="F:\Summer2010\Museum\Larimer\Photos\from Kelly's camera\Art Laboratory 8-10 (I think)\P1000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Target Population and </a:t>
            </a:r>
            <a:br>
              <a:rPr lang="en-US" dirty="0" smtClean="0"/>
            </a:br>
            <a:r>
              <a:rPr lang="en-US" dirty="0" smtClean="0"/>
              <a:t>Sampling Frame</a:t>
            </a:r>
            <a:endParaRPr lang="en-US" sz="31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Population</a:t>
            </a:r>
          </a:p>
          <a:p>
            <a:pPr lvl="1"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5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pPr lvl="1" eaLnBrk="1" hangingPunct="1"/>
            <a:r>
              <a:rPr lang="en-US" dirty="0" smtClean="0"/>
              <a:t>Two Pittsburgh Public School Academies</a:t>
            </a:r>
          </a:p>
          <a:p>
            <a:pPr lvl="2" eaLnBrk="1" hangingPunct="1"/>
            <a:r>
              <a:rPr lang="en-US" dirty="0" smtClean="0"/>
              <a:t>Carmalt Academy</a:t>
            </a:r>
          </a:p>
          <a:p>
            <a:pPr lvl="2" eaLnBrk="1" hangingPunct="1"/>
            <a:r>
              <a:rPr lang="en-US" dirty="0" smtClean="0"/>
              <a:t>Lincoln Academy</a:t>
            </a:r>
          </a:p>
          <a:p>
            <a:pPr eaLnBrk="1" hangingPunct="1"/>
            <a:r>
              <a:rPr lang="en-US" dirty="0" smtClean="0"/>
              <a:t>Sampling Frame </a:t>
            </a:r>
          </a:p>
          <a:p>
            <a:pPr lvl="1" eaLnBrk="1" hangingPunct="1"/>
            <a:r>
              <a:rPr lang="en-US" dirty="0" smtClean="0"/>
              <a:t>Rosters of enrolled 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and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 at both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Sample Size </a:t>
            </a:r>
            <a:br>
              <a:rPr lang="en-US" dirty="0" smtClean="0"/>
            </a:br>
            <a:r>
              <a:rPr lang="en-US" sz="3100" dirty="0" smtClean="0"/>
              <a:t>Expected “Sample” Size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Student body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Lincoln (K-8) = 455 students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Carmalt (K-8) = 621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Assuming equal number of students per grade level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Lincoln = 51 students / grade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Carmalt = 69 students / grade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 grade levels at each school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Lincoln = 153 students in 3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– 5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grades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Carmalt = 207 students in 3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– 5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grades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Total population = 360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Attendance rates – reduction of sample size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Lincoln = 90% attendance rate required for admission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Carmalt = 94% reported attendance rate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Other unavailability – further reduction of sample size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Assume worst case is 1 student per class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Estimated class size 18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Final Estimation of Expected Respondents for Census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((153 x .90) + (207 x .94)) x (17/18) = 314 students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Sample Size Calculations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314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Margin of Error = 2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Accurate within +/- 2 questions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Standard Deviation = 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Pilot Survey SD = 2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Increased due to more questions on test (14 to 35)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Increased due to biased sample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Simple Random Sample Calculations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o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*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* 8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/ 2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 64 students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 = (N*n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)/(N + n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 = 314*64/(314+64) = 57 students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Actual Population and </a:t>
            </a:r>
            <a:br>
              <a:rPr lang="en-US" dirty="0" smtClean="0"/>
            </a:br>
            <a:r>
              <a:rPr lang="en-US" dirty="0" smtClean="0"/>
              <a:t>Current Sample (so far)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Third Grade</a:t>
            </a:r>
          </a:p>
          <a:p>
            <a:pPr lvl="1" eaLnBrk="1" hangingPunct="1"/>
            <a:r>
              <a:rPr lang="en-US" sz="2000" dirty="0" smtClean="0"/>
              <a:t>Total in School: 66</a:t>
            </a:r>
          </a:p>
          <a:p>
            <a:pPr lvl="1" eaLnBrk="1" hangingPunct="1"/>
            <a:r>
              <a:rPr lang="en-US" sz="2000" dirty="0" smtClean="0"/>
              <a:t>Eligible to be tested: 61</a:t>
            </a:r>
          </a:p>
          <a:p>
            <a:pPr lvl="1" eaLnBrk="1" hangingPunct="1"/>
            <a:r>
              <a:rPr lang="en-US" sz="2000" dirty="0" smtClean="0"/>
              <a:t>Tested so far: </a:t>
            </a:r>
            <a:r>
              <a:rPr lang="en-US" sz="2000" dirty="0" smtClean="0"/>
              <a:t>37 (61%)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Fourth Grade</a:t>
            </a:r>
          </a:p>
          <a:p>
            <a:pPr lvl="1" eaLnBrk="1" hangingPunct="1"/>
            <a:r>
              <a:rPr lang="en-US" sz="2000" dirty="0" smtClean="0"/>
              <a:t>Total in School: 63</a:t>
            </a:r>
          </a:p>
          <a:p>
            <a:pPr lvl="1" eaLnBrk="1" hangingPunct="1"/>
            <a:r>
              <a:rPr lang="en-US" sz="2000" dirty="0" smtClean="0"/>
              <a:t>Eligible to be tested: 62</a:t>
            </a:r>
          </a:p>
          <a:p>
            <a:pPr lvl="1" eaLnBrk="1" hangingPunct="1"/>
            <a:r>
              <a:rPr lang="en-US" sz="2000" dirty="0" smtClean="0"/>
              <a:t>Tested so far: 0</a:t>
            </a:r>
          </a:p>
          <a:p>
            <a:pPr eaLnBrk="1" hangingPunct="1"/>
            <a:r>
              <a:rPr lang="en-US" sz="2400" dirty="0" smtClean="0"/>
              <a:t>Fifth Grade</a:t>
            </a:r>
          </a:p>
          <a:p>
            <a:pPr lvl="1" eaLnBrk="1" hangingPunct="1"/>
            <a:r>
              <a:rPr lang="en-US" sz="2000" dirty="0" smtClean="0"/>
              <a:t>Total in School:70</a:t>
            </a:r>
          </a:p>
          <a:p>
            <a:pPr lvl="1" eaLnBrk="1" hangingPunct="1"/>
            <a:r>
              <a:rPr lang="en-US" sz="2000" dirty="0" smtClean="0"/>
              <a:t>Eligible to be tested: 65</a:t>
            </a:r>
          </a:p>
          <a:p>
            <a:pPr lvl="1" eaLnBrk="1" hangingPunct="1"/>
            <a:r>
              <a:rPr lang="en-US" sz="2000" dirty="0" smtClean="0"/>
              <a:t>Tested so </a:t>
            </a:r>
            <a:r>
              <a:rPr lang="en-US" sz="2000" dirty="0" smtClean="0"/>
              <a:t>far: 22 (34%)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876800" y="1600200"/>
          <a:ext cx="35433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35433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Lessons from Pre-Test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Questionnaire took about 10 – 15 minutes to complete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Biased Sample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Ceiling Effect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Questionnaire did not address what an architect does – so more questions were added: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Does an architect work in a hospital?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Does an architect design buildings?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One drawing question relied on memory, not just ability, so an ability question was added to assess students ability to create a floor plan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“In the space below, draw a map of your classroom from a “birds-eye” view.  Include the walls, door, windows, furniture, and anything else you think should be included.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Unexpected Challenges &amp;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Scheduling</a:t>
            </a:r>
          </a:p>
          <a:p>
            <a:pPr lvl="1" eaLnBrk="1" hangingPunct="1">
              <a:defRPr/>
            </a:pPr>
            <a:r>
              <a:rPr lang="en-US" dirty="0" smtClean="0"/>
              <a:t>Pregnancy and Illness</a:t>
            </a:r>
          </a:p>
          <a:p>
            <a:pPr lvl="1" eaLnBrk="1" hangingPunct="1">
              <a:defRPr/>
            </a:pPr>
            <a:r>
              <a:rPr lang="en-US" dirty="0" smtClean="0"/>
              <a:t>Poor response from busy teacher</a:t>
            </a:r>
          </a:p>
          <a:p>
            <a:pPr eaLnBrk="1" hangingPunct="1">
              <a:defRPr/>
            </a:pPr>
            <a:r>
              <a:rPr lang="en-US" dirty="0" smtClean="0"/>
              <a:t>Unexpected “ineligible” population</a:t>
            </a:r>
          </a:p>
          <a:p>
            <a:pPr lvl="1" eaLnBrk="1" hangingPunct="1">
              <a:defRPr/>
            </a:pPr>
            <a:r>
              <a:rPr lang="en-US" dirty="0" smtClean="0"/>
              <a:t>Life Skills Students</a:t>
            </a:r>
          </a:p>
          <a:p>
            <a:pPr lvl="1" eaLnBrk="1" hangingPunct="1">
              <a:defRPr/>
            </a:pPr>
            <a:r>
              <a:rPr lang="en-US" dirty="0" smtClean="0"/>
              <a:t>Not Mainstreamed</a:t>
            </a:r>
          </a:p>
          <a:p>
            <a:pPr eaLnBrk="1" hangingPunct="1">
              <a:defRPr/>
            </a:pPr>
            <a:r>
              <a:rPr lang="en-US" dirty="0" smtClean="0"/>
              <a:t>Coding Graphical Responses (Drawings)</a:t>
            </a:r>
          </a:p>
          <a:p>
            <a:pPr eaLnBrk="1" hangingPunct="1">
              <a:defRPr/>
            </a:pPr>
            <a:r>
              <a:rPr lang="en-US" dirty="0" smtClean="0"/>
              <a:t>Data Entry for larger population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38BD21-01AD-4E41-9D41-EC6737E84E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1461</Words>
  <Application>Microsoft Office PowerPoint</Application>
  <PresentationFormat>On-screen Show (4:3)</PresentationFormat>
  <Paragraphs>362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TS010362645</vt:lpstr>
      <vt:lpstr>Graph</vt:lpstr>
      <vt:lpstr>Acrobat Document</vt:lpstr>
      <vt:lpstr>What do Elementary School Children know about Architecture?</vt:lpstr>
      <vt:lpstr>Table of Contents</vt:lpstr>
      <vt:lpstr>Introduction Our Research and Contribution</vt:lpstr>
      <vt:lpstr>Target Population and  Sampling Frame</vt:lpstr>
      <vt:lpstr>Sample Size  Expected “Sample” Size</vt:lpstr>
      <vt:lpstr>Sample Size Calculations </vt:lpstr>
      <vt:lpstr>Actual Population and  Current Sample (so far)</vt:lpstr>
      <vt:lpstr>Lessons from Pre-Test</vt:lpstr>
      <vt:lpstr>Unexpected Challenges &amp; Changes </vt:lpstr>
      <vt:lpstr>Sample Population Demographics</vt:lpstr>
      <vt:lpstr>Survey Questions</vt:lpstr>
      <vt:lpstr>Results from Questionnaire</vt:lpstr>
      <vt:lpstr>Results from Questionnaire Mean Total Score</vt:lpstr>
      <vt:lpstr>Results from Questionnaire Residential Analysis</vt:lpstr>
      <vt:lpstr>Results from Questionnaire</vt:lpstr>
      <vt:lpstr>Results from Questionnaire Question Responses</vt:lpstr>
      <vt:lpstr>Coding Drawing Responses</vt:lpstr>
      <vt:lpstr>Sample Coding</vt:lpstr>
      <vt:lpstr>Sample Coding</vt:lpstr>
      <vt:lpstr>Sample Coding</vt:lpstr>
      <vt:lpstr>Sample Coding</vt:lpstr>
      <vt:lpstr>Next steps 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2011-03-27T22:05:24Z</dcterms:created>
  <dcterms:modified xsi:type="dcterms:W3CDTF">2011-04-28T19:52:34Z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