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6" r:id="rId5"/>
    <p:sldId id="259" r:id="rId6"/>
    <p:sldId id="274" r:id="rId7"/>
    <p:sldId id="260" r:id="rId8"/>
    <p:sldId id="262" r:id="rId9"/>
    <p:sldId id="275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1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44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yan\Desktop\Ryan's Shared Fil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2" y="-28574"/>
            <a:ext cx="9185276" cy="6927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96975"/>
            <a:ext cx="76200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6934200" cy="838200"/>
          </a:xfrm>
        </p:spPr>
        <p:txBody>
          <a:bodyPr/>
          <a:lstStyle>
            <a:lvl1pPr marL="0" indent="0" algn="ctr">
              <a:buNone/>
              <a:defRPr b="0" cap="none" spc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26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593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yan\Desktop\Ryan's Shared Files\Picture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21431" y="0"/>
            <a:ext cx="9197181" cy="68707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FA14-305E-9641-BCE8-078D545F51A2}" type="datetimeFigureOut">
              <a:rPr lang="en-US" smtClean="0"/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D97B4-FA21-324A-9DE1-6676BDB9CB4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tudentaffairs.cmu.edu/career/Students/gps1/explore/survey/pdf/statistics-2009-post-grad-one-shee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35" y="28507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/>
              <a:t>Undergraduate Prospects After Graduation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424" y="6284372"/>
            <a:ext cx="8006576" cy="57362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Jason Sun, Erika Tang, </a:t>
            </a:r>
            <a:r>
              <a:rPr lang="en-US" sz="2800" b="1" dirty="0" err="1" smtClean="0">
                <a:solidFill>
                  <a:schemeClr val="bg1"/>
                </a:solidFill>
              </a:rPr>
              <a:t>Zhiyi</a:t>
            </a:r>
            <a:r>
              <a:rPr lang="en-US" sz="2800" b="1" dirty="0" smtClean="0">
                <a:solidFill>
                  <a:schemeClr val="bg1"/>
                </a:solidFill>
              </a:rPr>
              <a:t> Tang, David Zimmerman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Non-response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Already have data!</a:t>
            </a:r>
          </a:p>
          <a:p>
            <a:r>
              <a:rPr lang="en-US" b="1" dirty="0" smtClean="0"/>
              <a:t>Have response rates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Successes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Career Center cooperation</a:t>
            </a:r>
          </a:p>
          <a:p>
            <a:r>
              <a:rPr lang="en-US" b="1" dirty="0" smtClean="0"/>
              <a:t>Beginnings of data synthesis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Analysis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i="1" dirty="0" smtClean="0"/>
              <a:t>CMU Prospects</a:t>
            </a:r>
          </a:p>
          <a:p>
            <a:r>
              <a:rPr lang="en-US" b="1" dirty="0" smtClean="0"/>
              <a:t>CMU grads vs. other university grads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i="1" dirty="0" smtClean="0"/>
              <a:t>Effectiveness of Survey Methods</a:t>
            </a:r>
            <a:endParaRPr lang="en-US" sz="4000" b="1" i="1" dirty="0"/>
          </a:p>
          <a:p>
            <a:r>
              <a:rPr lang="en-US" b="1" dirty="0" smtClean="0"/>
              <a:t>Clustered vs. stratified sampling</a:t>
            </a:r>
          </a:p>
          <a:p>
            <a:r>
              <a:rPr lang="en-US" b="1" dirty="0" smtClean="0"/>
              <a:t>Effect of sample size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What is Left to do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419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Copy of Career Center’s questionnaire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Finish data compilation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Enter additional data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Compute desired statistics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Test various survey methods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7864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Questions</a:t>
            </a:r>
            <a:endParaRPr lang="en-US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Question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are the job placement and graduate      school opportunities available to Carnegie   Mellon Undergraduates?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138" y="3100039"/>
            <a:ext cx="4567628" cy="3045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Motivation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47532" cy="4525963"/>
          </a:xfrm>
        </p:spPr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vidence that law         schools have been        inflating job placement ratings</a:t>
            </a:r>
          </a:p>
          <a:p>
            <a:r>
              <a:rPr lang="en-US" b="1" dirty="0" smtClean="0"/>
              <a:t>Many students choose to take out massive      loans in order to gain more education, but    can they really pay it   off how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925" y="1600200"/>
            <a:ext cx="3898446" cy="3898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Overview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Questionnaire</a:t>
            </a:r>
          </a:p>
          <a:p>
            <a:r>
              <a:rPr lang="en-US" b="1" dirty="0" smtClean="0"/>
              <a:t>Our Data</a:t>
            </a:r>
          </a:p>
          <a:p>
            <a:r>
              <a:rPr lang="en-US" b="1" dirty="0" smtClean="0"/>
              <a:t>Sample Selection</a:t>
            </a:r>
          </a:p>
          <a:p>
            <a:r>
              <a:rPr lang="en-US" b="1" dirty="0" smtClean="0"/>
              <a:t>Method</a:t>
            </a:r>
          </a:p>
          <a:p>
            <a:r>
              <a:rPr lang="en-US" b="1" dirty="0" smtClean="0"/>
              <a:t>Set Backs</a:t>
            </a:r>
          </a:p>
          <a:p>
            <a:r>
              <a:rPr lang="en-US" b="1" dirty="0" smtClean="0"/>
              <a:t>Nonresponse</a:t>
            </a:r>
          </a:p>
          <a:p>
            <a:r>
              <a:rPr lang="en-US" b="1" dirty="0" smtClean="0"/>
              <a:t>Successes</a:t>
            </a:r>
          </a:p>
          <a:p>
            <a:r>
              <a:rPr lang="en-US" b="1" dirty="0" smtClean="0"/>
              <a:t>Analysis</a:t>
            </a:r>
          </a:p>
          <a:p>
            <a:r>
              <a:rPr lang="en-US" b="1" dirty="0" smtClean="0"/>
              <a:t>What is Left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23" b="26015"/>
          <a:stretch/>
        </p:blipFill>
        <p:spPr bwMode="auto">
          <a:xfrm>
            <a:off x="3764158" y="1896874"/>
            <a:ext cx="5165313" cy="3274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568" y="0"/>
            <a:ext cx="4928614" cy="1143000"/>
          </a:xfrm>
        </p:spPr>
        <p:txBody>
          <a:bodyPr>
            <a:noAutofit/>
          </a:bodyPr>
          <a:lstStyle/>
          <a:p>
            <a:pPr algn="r"/>
            <a:r>
              <a:rPr lang="en-US" sz="5400" b="1" dirty="0" smtClean="0"/>
              <a:t>“Questionnaire”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19" y="1001750"/>
            <a:ext cx="8229600" cy="4525963"/>
          </a:xfrm>
        </p:spPr>
        <p:txBody>
          <a:bodyPr/>
          <a:lstStyle/>
          <a:p>
            <a:r>
              <a:rPr lang="en-US" b="1" dirty="0" smtClean="0"/>
              <a:t>Employment Rates</a:t>
            </a:r>
          </a:p>
          <a:p>
            <a:r>
              <a:rPr lang="en-US" b="1" dirty="0" smtClean="0"/>
              <a:t>Graduate School Opportunities</a:t>
            </a:r>
          </a:p>
          <a:p>
            <a:r>
              <a:rPr lang="en-US" b="1" dirty="0" smtClean="0"/>
              <a:t>Corr</a:t>
            </a:r>
            <a:r>
              <a:rPr lang="en-US" b="1" dirty="0" smtClean="0"/>
              <a:t>(Major, Job)</a:t>
            </a:r>
          </a:p>
          <a:p>
            <a:r>
              <a:rPr lang="en-US" b="1" dirty="0" smtClean="0"/>
              <a:t>Distance from Pittsburgh</a:t>
            </a:r>
          </a:p>
          <a:p>
            <a:r>
              <a:rPr lang="en-US" b="1" dirty="0" smtClean="0"/>
              <a:t>Salaries</a:t>
            </a:r>
          </a:p>
          <a:p>
            <a:r>
              <a:rPr lang="en-US" b="1" dirty="0" smtClean="0"/>
              <a:t>Survey methods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244" y="3434847"/>
            <a:ext cx="4454148" cy="2965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873" y="547843"/>
            <a:ext cx="3446585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Our Data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114"/>
            <a:ext cx="8229600" cy="4031343"/>
          </a:xfrm>
        </p:spPr>
        <p:txBody>
          <a:bodyPr/>
          <a:lstStyle/>
          <a:p>
            <a:r>
              <a:rPr lang="en-US" b="1" dirty="0"/>
              <a:t>F</a:t>
            </a:r>
            <a:r>
              <a:rPr lang="en-US" b="1" dirty="0" smtClean="0"/>
              <a:t>rom the Career Center</a:t>
            </a:r>
          </a:p>
          <a:p>
            <a:r>
              <a:rPr lang="en-US" b="1" dirty="0"/>
              <a:t>I</a:t>
            </a:r>
            <a:r>
              <a:rPr lang="en-US" b="1" dirty="0" smtClean="0"/>
              <a:t>ncludes almost all of the students who          graduate as undergraduates from CMU</a:t>
            </a:r>
          </a:p>
          <a:p>
            <a:r>
              <a:rPr lang="en-US" b="1" dirty="0" smtClean="0"/>
              <a:t>Constructing Frame from response to surveys</a:t>
            </a:r>
          </a:p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www.studentaffairs.cmu.edu/career/Students/gps1/explore/survey/pdf/statistics-2009-post-grad-one-sheet.pdf</a:t>
            </a:r>
            <a:endParaRPr 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629" y="742990"/>
            <a:ext cx="2841171" cy="1143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Sample Selection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72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Original Calculations for Proportions 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95% CI, ME = .05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FPC with N = 1200 (estimate)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n = 292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Meta Analysis 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n= 100, 300, 600, 900 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Method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Compile all Career Center data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Enter additional data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Test various survey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Glitches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23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Data lacking uniform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Some data is aggregate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Non-response units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Bias?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Graduate school rankings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Fiske and US News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Actual vs. perceived job correlation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TS030003987</Template>
  <TotalTime>1037</TotalTime>
  <Words>262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Presentation1</vt:lpstr>
      <vt:lpstr>Undergraduate Prospects After Graduation</vt:lpstr>
      <vt:lpstr>Question</vt:lpstr>
      <vt:lpstr>Motivation</vt:lpstr>
      <vt:lpstr>Overview</vt:lpstr>
      <vt:lpstr>“Questionnaire”</vt:lpstr>
      <vt:lpstr>Our Data</vt:lpstr>
      <vt:lpstr>Sample Selection</vt:lpstr>
      <vt:lpstr>Method</vt:lpstr>
      <vt:lpstr>Glitches</vt:lpstr>
      <vt:lpstr>Non-response</vt:lpstr>
      <vt:lpstr>Successes</vt:lpstr>
      <vt:lpstr>Analysis</vt:lpstr>
      <vt:lpstr>What is Left to do</vt:lpstr>
      <vt:lpstr>Questions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Prospects After Graduation</dc:title>
  <dc:creator>David Zimmerman</dc:creator>
  <cp:lastModifiedBy>David B Zimmerman</cp:lastModifiedBy>
  <cp:revision>15</cp:revision>
  <dcterms:created xsi:type="dcterms:W3CDTF">2011-03-23T01:50:26Z</dcterms:created>
  <dcterms:modified xsi:type="dcterms:W3CDTF">2011-03-24T18:30:30Z</dcterms:modified>
</cp:coreProperties>
</file>